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6" r:id="rId3"/>
    <p:sldId id="28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85" r:id="rId17"/>
    <p:sldId id="271" r:id="rId18"/>
    <p:sldId id="288" r:id="rId19"/>
    <p:sldId id="272" r:id="rId20"/>
    <p:sldId id="273" r:id="rId21"/>
    <p:sldId id="275" r:id="rId22"/>
    <p:sldId id="274" r:id="rId23"/>
    <p:sldId id="276" r:id="rId24"/>
    <p:sldId id="277" r:id="rId25"/>
    <p:sldId id="280" r:id="rId26"/>
    <p:sldId id="278" r:id="rId27"/>
    <p:sldId id="279" r:id="rId28"/>
    <p:sldId id="282" r:id="rId29"/>
    <p:sldId id="283" r:id="rId30"/>
    <p:sldId id="281" r:id="rId31"/>
    <p:sldId id="284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0" autoAdjust="0"/>
  </p:normalViewPr>
  <p:slideViewPr>
    <p:cSldViewPr>
      <p:cViewPr>
        <p:scale>
          <a:sx n="60" d="100"/>
          <a:sy n="60" d="100"/>
        </p:scale>
        <p:origin x="-156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5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073F24-9D6F-4B98-B57E-91521B6AF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082A27-88BC-4A7A-9FD4-E0A3BAF4A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38" name="Object 42"/>
          <p:cNvGraphicFramePr>
            <a:graphicFrameLocks noChangeAspect="1"/>
          </p:cNvGraphicFramePr>
          <p:nvPr/>
        </p:nvGraphicFramePr>
        <p:xfrm>
          <a:off x="0" y="0"/>
          <a:ext cx="9144000" cy="280988"/>
        </p:xfrm>
        <a:graphic>
          <a:graphicData uri="http://schemas.openxmlformats.org/presentationml/2006/ole">
            <p:oleObj spid="_x0000_s46082" name="Photo Editor Photo" r:id="rId3" imgW="8756139" imgH="266780" progId="">
              <p:embed/>
            </p:oleObj>
          </a:graphicData>
        </a:graphic>
      </p:graphicFrame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278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278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391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68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263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35438"/>
            <a:ext cx="4038600" cy="2265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391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aphicFrame>
        <p:nvGraphicFramePr>
          <p:cNvPr id="1026" name="Object 41"/>
          <p:cNvGraphicFramePr>
            <a:graphicFrameLocks noChangeAspect="1"/>
          </p:cNvGraphicFramePr>
          <p:nvPr/>
        </p:nvGraphicFramePr>
        <p:xfrm>
          <a:off x="0" y="0"/>
          <a:ext cx="9144000" cy="280988"/>
        </p:xfrm>
        <a:graphic>
          <a:graphicData uri="http://schemas.openxmlformats.org/presentationml/2006/ole">
            <p:oleObj spid="_x0000_s1026" name="Photo Editor Photo" r:id="rId15" imgW="8756139" imgH="266780" progId="">
              <p:embed/>
            </p:oleObj>
          </a:graphicData>
        </a:graphic>
      </p:graphicFrame>
      <p:sp>
        <p:nvSpPr>
          <p:cNvPr id="320555" name="Text Box 43"/>
          <p:cNvSpPr txBox="1">
            <a:spLocks noChangeArrowheads="1"/>
          </p:cNvSpPr>
          <p:nvPr userDrawn="1"/>
        </p:nvSpPr>
        <p:spPr bwMode="auto">
          <a:xfrm>
            <a:off x="0" y="6583363"/>
            <a:ext cx="2165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/>
              <a:t>WIPPTE 2013 – Los Angeles</a:t>
            </a:r>
          </a:p>
        </p:txBody>
      </p:sp>
      <p:sp>
        <p:nvSpPr>
          <p:cNvPr id="320556" name="Text Box 44"/>
          <p:cNvSpPr txBox="1">
            <a:spLocks noChangeArrowheads="1"/>
          </p:cNvSpPr>
          <p:nvPr userDrawn="1"/>
        </p:nvSpPr>
        <p:spPr bwMode="auto">
          <a:xfrm>
            <a:off x="5943600" y="6461125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/>
              <a:t>Bert G. Wachsmuth</a:t>
            </a:r>
          </a:p>
          <a:p>
            <a:pPr algn="r">
              <a:defRPr/>
            </a:pPr>
            <a:r>
              <a:rPr lang="en-US" sz="1000"/>
              <a:t>http://pirate.shu.edu/~wachsmut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tatcrunch.com/mobil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cap="small" dirty="0" smtClean="0"/>
              <a:t>Statistics in </a:t>
            </a:r>
            <a:br>
              <a:rPr lang="en-US" cap="small" dirty="0" smtClean="0"/>
            </a:br>
            <a:r>
              <a:rPr lang="en-US" cap="small" dirty="0" smtClean="0"/>
              <a:t>the Classroom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on Touch-based Smart Phones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Bert G. Wachsmuth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Seton Hall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dirty="0" smtClean="0"/>
              <a:t>Task: </a:t>
            </a:r>
            <a:r>
              <a:rPr lang="en-US" i="1" dirty="0" smtClean="0"/>
              <a:t>Compute average and median salary for 2011 MLB players.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Visit </a:t>
            </a:r>
            <a:r>
              <a:rPr lang="en-US" sz="2800" dirty="0" smtClean="0">
                <a:hlinkClick r:id="rId2"/>
              </a:rPr>
              <a:t>www.statcrunch.com/mobile</a:t>
            </a:r>
            <a:r>
              <a:rPr lang="en-US" sz="2800" dirty="0" smtClean="0"/>
              <a:t> and login: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27527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191000"/>
            <a:ext cx="38290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Loading Data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can load same “My </a:t>
            </a:r>
            <a:br>
              <a:rPr lang="en-US" sz="2400" dirty="0" smtClean="0"/>
            </a:br>
            <a:r>
              <a:rPr lang="en-US" sz="2400" dirty="0" smtClean="0"/>
              <a:t>Data” loaded into</a:t>
            </a:r>
            <a:br>
              <a:rPr lang="en-US" sz="2400" dirty="0" smtClean="0"/>
            </a:br>
            <a:r>
              <a:rPr lang="en-US" sz="2400" dirty="0" smtClean="0"/>
              <a:t>regular </a:t>
            </a:r>
            <a:r>
              <a:rPr lang="en-US" sz="2400" dirty="0" err="1" smtClean="0"/>
              <a:t>StatCrunch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can load “Shared</a:t>
            </a:r>
            <a:br>
              <a:rPr lang="en-US" sz="2400" dirty="0" smtClean="0"/>
            </a:br>
            <a:r>
              <a:rPr lang="en-US" sz="2400" dirty="0" smtClean="0"/>
              <a:t>Data Sets”</a:t>
            </a:r>
          </a:p>
          <a:p>
            <a:pPr>
              <a:spcAft>
                <a:spcPts val="1200"/>
              </a:spcAft>
            </a:pP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i="1" dirty="0" smtClean="0"/>
              <a:t>can </a:t>
            </a:r>
            <a:r>
              <a:rPr lang="en-US" sz="2400" b="1" i="1" dirty="0" smtClean="0"/>
              <a:t>not</a:t>
            </a:r>
            <a:r>
              <a:rPr lang="en-US" sz="2400" i="1" dirty="0" smtClean="0"/>
              <a:t> load data</a:t>
            </a:r>
            <a:br>
              <a:rPr lang="en-US" sz="2400" i="1" dirty="0" smtClean="0"/>
            </a:br>
            <a:r>
              <a:rPr lang="en-US" sz="2400" i="1" dirty="0" smtClean="0"/>
              <a:t>from the web or from</a:t>
            </a:r>
            <a:br>
              <a:rPr lang="en-US" sz="2400" i="1" dirty="0" smtClean="0"/>
            </a:br>
            <a:r>
              <a:rPr lang="en-US" sz="2400" i="1" dirty="0" smtClean="0"/>
              <a:t>the local device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8998" y="1676400"/>
            <a:ext cx="516500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391400" cy="960438"/>
          </a:xfrm>
        </p:spPr>
        <p:txBody>
          <a:bodyPr/>
          <a:lstStyle/>
          <a:p>
            <a:r>
              <a:rPr lang="en-US" smtClean="0"/>
              <a:t>Computing Summary Stats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 r="2158"/>
          <a:stretch>
            <a:fillRect/>
          </a:stretch>
        </p:blipFill>
        <p:spPr bwMode="auto">
          <a:xfrm>
            <a:off x="304800" y="1447800"/>
            <a:ext cx="3886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86000"/>
            <a:ext cx="371475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657600"/>
            <a:ext cx="36957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953000"/>
            <a:ext cx="4800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the Right 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>
              <a:tabLst>
                <a:tab pos="285432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Average salary: 	$1,916,817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Median salary: 	$565,000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  <a:tabLst>
                <a:tab pos="3894138" algn="l"/>
              </a:tabLst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3894138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Average salary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$3,305,054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Median salary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$1,175,000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90800"/>
            <a:ext cx="3914775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743200"/>
            <a:ext cx="2936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4648200" y="2743200"/>
            <a:ext cx="68580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8200" y="4114800"/>
            <a:ext cx="685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 r="2158"/>
          <a:stretch>
            <a:fillRect/>
          </a:stretch>
        </p:blipFill>
        <p:spPr bwMode="auto">
          <a:xfrm>
            <a:off x="6477000" y="609600"/>
            <a:ext cx="3886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StatCrunch Mobile Project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smtClean="0"/>
              <a:t>27 UG Students with a variety of background in Fall 2012</a:t>
            </a:r>
          </a:p>
          <a:p>
            <a:pPr lvl="1"/>
            <a:r>
              <a:rPr lang="en-US" sz="2000" dirty="0" smtClean="0"/>
              <a:t>Students received Nokia 900 phones (Windows Phone 7.5) and used </a:t>
            </a:r>
            <a:r>
              <a:rPr lang="en-US" sz="2000" dirty="0" err="1" smtClean="0"/>
              <a:t>StatCrunch</a:t>
            </a:r>
            <a:r>
              <a:rPr lang="en-US" sz="2000" dirty="0" smtClean="0"/>
              <a:t> mobile as part of a TLTC grant</a:t>
            </a:r>
          </a:p>
          <a:p>
            <a:pPr>
              <a:buNone/>
            </a:pPr>
            <a:r>
              <a:rPr lang="en-US" sz="2400" dirty="0" smtClean="0"/>
              <a:t>=&gt; </a:t>
            </a:r>
            <a:r>
              <a:rPr lang="en-US" sz="2400" b="1" dirty="0" smtClean="0"/>
              <a:t>Treatment</a:t>
            </a:r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28 UG students with similar background in Spring 2012</a:t>
            </a:r>
            <a:endParaRPr lang="en-US" sz="2400" dirty="0" smtClean="0"/>
          </a:p>
          <a:p>
            <a:pPr lvl="1"/>
            <a:r>
              <a:rPr lang="en-US" sz="2000" dirty="0" smtClean="0"/>
              <a:t>Students used ‘regular’ </a:t>
            </a:r>
            <a:r>
              <a:rPr lang="en-US" sz="2000" dirty="0" err="1" smtClean="0"/>
              <a:t>StatCrunch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400" b="1" dirty="0" smtClean="0"/>
              <a:t>=&gt; Control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Same textbook, similar material, similar lecture notes, similar assignments, but “treatment” used </a:t>
            </a:r>
            <a:r>
              <a:rPr lang="en-US" sz="2400" dirty="0" err="1" smtClean="0"/>
              <a:t>StatCrunch</a:t>
            </a:r>
            <a:r>
              <a:rPr lang="en-US" sz="2400" dirty="0" smtClean="0"/>
              <a:t> (mobile) virtually every class, “control” mainly for HW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686800" cy="1295400"/>
          </a:xfrm>
        </p:spPr>
        <p:txBody>
          <a:bodyPr/>
          <a:lstStyle/>
          <a:p>
            <a:r>
              <a:rPr lang="en-US" dirty="0" smtClean="0"/>
              <a:t>Two-Sample Difference of Means</a:t>
            </a:r>
            <a:r>
              <a:rPr lang="en-US" baseline="30000" dirty="0" smtClean="0"/>
              <a:t> (*)</a:t>
            </a:r>
            <a:endParaRPr lang="en-US" dirty="0" smtClean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6019800"/>
            <a:ext cx="8686800" cy="457200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(*) includes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grades, including 3 students who did not properly finish the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458200" cy="1295400"/>
          </a:xfrm>
        </p:spPr>
        <p:txBody>
          <a:bodyPr/>
          <a:lstStyle/>
          <a:p>
            <a:r>
              <a:rPr lang="en-US" dirty="0" smtClean="0"/>
              <a:t>Two-Sample Difference of Means</a:t>
            </a:r>
            <a:r>
              <a:rPr lang="en-US" baseline="30000" dirty="0" smtClean="0"/>
              <a:t>(**)</a:t>
            </a: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836" y="1752600"/>
            <a:ext cx="860136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6019800"/>
            <a:ext cx="8534400" cy="457200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(**) include all but three (lowest) grades (3 students did not finish the course)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Questions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68153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Does attending college pay off? Specifically, is there a relation between the highest degree of education and the income level in the US?</a:t>
            </a:r>
          </a:p>
          <a:p>
            <a:pPr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Is there a relation between “average life expectancy” and “literacy rate” in various countries? If so, could you predict the life expectancy in a country based on its literacy rate? Does that imply that reading more makes you live longer?</a:t>
            </a:r>
          </a:p>
          <a:p>
            <a:pPr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Conventional wisdom has it that the normal temperature of a person is 98.6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F. Is that true? Do men and women have different body temperatures? Is there a relation between temperature and heart beat at rest?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Administered survey to measure student satisfaction (treatment only)</a:t>
            </a:r>
          </a:p>
          <a:p>
            <a:endParaRPr lang="en-US" dirty="0" smtClean="0"/>
          </a:p>
          <a:p>
            <a:r>
              <a:rPr lang="en-US" dirty="0" smtClean="0"/>
              <a:t>24 students responded (89%)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Results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48863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648200"/>
            <a:ext cx="50196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534400" cy="1295400"/>
          </a:xfrm>
        </p:spPr>
        <p:txBody>
          <a:bodyPr/>
          <a:lstStyle/>
          <a:p>
            <a:r>
              <a:rPr lang="en-US" dirty="0" smtClean="0"/>
              <a:t>Pew Research - News Flash </a:t>
            </a:r>
            <a:r>
              <a:rPr lang="en-US" sz="2000" b="0" dirty="0" smtClean="0"/>
              <a:t>3/13/2013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991600" cy="4876800"/>
          </a:xfrm>
        </p:spPr>
        <p:txBody>
          <a:bodyPr/>
          <a:lstStyle/>
          <a:p>
            <a:r>
              <a:rPr lang="en-US" sz="2400" dirty="0" smtClean="0"/>
              <a:t>78% percent of Americans aged 12 to 17 have cell phones</a:t>
            </a:r>
          </a:p>
          <a:p>
            <a:r>
              <a:rPr lang="en-US" sz="2400" dirty="0" smtClean="0"/>
              <a:t>37% have smart phones (up from 23% in 2011)</a:t>
            </a:r>
          </a:p>
          <a:p>
            <a:endParaRPr lang="en-US" sz="2400" dirty="0" smtClean="0"/>
          </a:p>
          <a:p>
            <a:r>
              <a:rPr lang="en-US" sz="2400" dirty="0" smtClean="0"/>
              <a:t>75% access Internet on mobile devices (smart phone, tablet)</a:t>
            </a:r>
          </a:p>
          <a:p>
            <a:r>
              <a:rPr lang="en-US" sz="2400" dirty="0" smtClean="0"/>
              <a:t>25% go online </a:t>
            </a:r>
            <a:r>
              <a:rPr lang="en-US" sz="2400" i="1" dirty="0" smtClean="0"/>
              <a:t>mostly</a:t>
            </a:r>
            <a:r>
              <a:rPr lang="en-US" sz="2400" dirty="0" smtClean="0"/>
              <a:t> by phone not computer (</a:t>
            </a:r>
            <a:r>
              <a:rPr lang="en-US" sz="2400" dirty="0" err="1" smtClean="0"/>
              <a:t>vs</a:t>
            </a:r>
            <a:r>
              <a:rPr lang="en-US" sz="2400" dirty="0" smtClean="0"/>
              <a:t> 15%  adults)</a:t>
            </a:r>
            <a:endParaRPr lang="en-US" sz="2000" dirty="0" smtClean="0"/>
          </a:p>
          <a:p>
            <a:pPr algn="r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http://pewinternet.org/Reports/2013/Teens-and-Tech.aspx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 smtClean="0"/>
              <a:t>&gt; 80% of College students have smart phones</a:t>
            </a:r>
          </a:p>
          <a:p>
            <a:pPr>
              <a:tabLst>
                <a:tab pos="5202238" algn="l"/>
              </a:tabLst>
            </a:pPr>
            <a:r>
              <a:rPr lang="en-US" sz="2400" dirty="0" smtClean="0"/>
              <a:t>Modern cell phone:1.7 GHz quad-core CPU with 2GB RAM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Results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6705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Results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71252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191000"/>
            <a:ext cx="6363586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Results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635531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7087" y="3962400"/>
            <a:ext cx="642518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Results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599" y="1371600"/>
            <a:ext cx="6280609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733800"/>
            <a:ext cx="6439636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Results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66008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Results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52959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962400"/>
            <a:ext cx="48863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Results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b="1" dirty="0" smtClean="0"/>
              <a:t>10. What is the best feature of </a:t>
            </a:r>
            <a:r>
              <a:rPr lang="en-US" sz="2000" b="1" dirty="0" err="1" smtClean="0"/>
              <a:t>StatCrunch</a:t>
            </a:r>
            <a:r>
              <a:rPr lang="en-US" sz="2000" b="1" dirty="0" smtClean="0"/>
              <a:t> mobile? </a:t>
            </a:r>
            <a:r>
              <a:rPr lang="en-US" sz="1600" dirty="0" smtClean="0"/>
              <a:t>[text response]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accessibility through the phone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does the math for you instead of memorizing all the formulas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easier &amp; more convenient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helped me to understand almost everything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it is a quick and accurate way to find out data and reach a conclusion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it is easy to switch back and forth to the calculator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the effectiveness of saving time by doing calculations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[…]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Survey Results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50292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11. What did you like least about </a:t>
            </a:r>
            <a:r>
              <a:rPr lang="en-US" sz="2000" b="1" dirty="0" err="1" smtClean="0"/>
              <a:t>StatCrunch</a:t>
            </a:r>
            <a:r>
              <a:rPr lang="en-US" sz="2000" b="1" dirty="0" smtClean="0"/>
              <a:t> mobile? </a:t>
            </a:r>
            <a:r>
              <a:rPr lang="en-US" sz="1600" dirty="0" smtClean="0"/>
              <a:t>[text response] </a:t>
            </a:r>
            <a:br>
              <a:rPr lang="en-US" sz="1600" dirty="0" smtClean="0"/>
            </a:br>
            <a:endParaRPr lang="en-US" sz="2000" dirty="0" smtClean="0"/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nothing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didn´t let you scroll through the data set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hard to understand at first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how it wasn´t necessary for me to memorize formulas and learn them because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StatCrunch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did everything for me.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it is tedious putting the #´s in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 the laptop you can view more #s at once but that´s it, no qualms about mobile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when you press the ¨Back¨ button you have to sign in again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[…]</a:t>
            </a:r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Smart Phones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Touch screen</a:t>
            </a:r>
          </a:p>
          <a:p>
            <a:r>
              <a:rPr lang="en-US" dirty="0" smtClean="0"/>
              <a:t>Ease of use</a:t>
            </a:r>
          </a:p>
          <a:p>
            <a:r>
              <a:rPr lang="en-US" dirty="0" smtClean="0"/>
              <a:t>Familiarity</a:t>
            </a:r>
          </a:p>
          <a:p>
            <a:r>
              <a:rPr lang="en-US" dirty="0" err="1" smtClean="0"/>
              <a:t>Fixability</a:t>
            </a:r>
            <a:endParaRPr lang="en-US" dirty="0" smtClean="0"/>
          </a:p>
          <a:p>
            <a:r>
              <a:rPr lang="en-US" dirty="0" smtClean="0"/>
              <a:t>Portability</a:t>
            </a:r>
          </a:p>
          <a:p>
            <a:r>
              <a:rPr lang="en-US" dirty="0" smtClean="0"/>
              <a:t>Connectedness </a:t>
            </a:r>
            <a:r>
              <a:rPr lang="en-US" sz="2400" dirty="0" smtClean="0"/>
              <a:t>(important if no campus </a:t>
            </a:r>
            <a:r>
              <a:rPr lang="en-US" sz="2400" dirty="0" err="1" smtClean="0"/>
              <a:t>Wifi</a:t>
            </a:r>
            <a:r>
              <a:rPr lang="en-US" sz="2400" dirty="0" smtClean="0"/>
              <a:t>)</a:t>
            </a:r>
            <a:endParaRPr lang="en-US" dirty="0" smtClean="0"/>
          </a:p>
          <a:p>
            <a:r>
              <a:rPr lang="en-US" dirty="0" smtClean="0"/>
              <a:t>No learning curve </a:t>
            </a:r>
            <a:r>
              <a:rPr lang="en-US" sz="2400" dirty="0" smtClean="0"/>
              <a:t>(for students)</a:t>
            </a:r>
            <a:endParaRPr lang="en-US" dirty="0" smtClean="0"/>
          </a:p>
          <a:p>
            <a:r>
              <a:rPr lang="en-US" dirty="0" smtClean="0"/>
              <a:t>No running out of battery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915400" cy="1295400"/>
          </a:xfrm>
        </p:spPr>
        <p:txBody>
          <a:bodyPr/>
          <a:lstStyle/>
          <a:p>
            <a:r>
              <a:rPr lang="en-US" dirty="0" smtClean="0"/>
              <a:t>Disadvantages of </a:t>
            </a:r>
            <a:r>
              <a:rPr lang="en-US" dirty="0" err="1" smtClean="0"/>
              <a:t>StatCrunch</a:t>
            </a:r>
            <a:r>
              <a:rPr lang="en-US" dirty="0" smtClean="0"/>
              <a:t> mobile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not print</a:t>
            </a:r>
          </a:p>
          <a:p>
            <a:r>
              <a:rPr lang="en-US" dirty="0" smtClean="0"/>
              <a:t>Can not copy-paste</a:t>
            </a:r>
          </a:p>
          <a:p>
            <a:r>
              <a:rPr lang="en-US" dirty="0" smtClean="0"/>
              <a:t>Possibility to cheat</a:t>
            </a:r>
          </a:p>
          <a:p>
            <a:endParaRPr lang="en-US" dirty="0" smtClean="0"/>
          </a:p>
          <a:p>
            <a:r>
              <a:rPr lang="en-US" dirty="0" smtClean="0"/>
              <a:t>Steep learning curve </a:t>
            </a:r>
          </a:p>
          <a:p>
            <a:pPr>
              <a:buNone/>
            </a:pPr>
            <a:r>
              <a:rPr lang="en-US" b="1" dirty="0" smtClean="0"/>
              <a:t>	(for Instructors :-)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34339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/>
              <a:t>HOW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/>
              <a:t>	ARE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/>
              <a:t>		WE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/>
              <a:t>			UTILIZING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/>
              <a:t>				THIS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/>
              <a:t>					COMPUTING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b="1" dirty="0" smtClean="0"/>
              <a:t>						POWER?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5224806"/>
            <a:ext cx="7543801" cy="163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5181600"/>
            <a:ext cx="8763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681537"/>
          </a:xfrm>
        </p:spPr>
        <p:txBody>
          <a:bodyPr/>
          <a:lstStyle/>
          <a:p>
            <a:r>
              <a:rPr lang="en-US" dirty="0" err="1" smtClean="0"/>
              <a:t>StatCrunch</a:t>
            </a:r>
            <a:r>
              <a:rPr lang="en-US" dirty="0" smtClean="0"/>
              <a:t> mobile clearly preferred by students</a:t>
            </a:r>
          </a:p>
          <a:p>
            <a:r>
              <a:rPr lang="en-US" dirty="0" smtClean="0"/>
              <a:t>Treatment group performed better than Control</a:t>
            </a:r>
          </a:p>
          <a:p>
            <a:pPr lvl="1"/>
            <a:r>
              <a:rPr lang="en-US" dirty="0" smtClean="0"/>
              <a:t>Small sample only</a:t>
            </a:r>
          </a:p>
          <a:p>
            <a:pPr lvl="1"/>
            <a:r>
              <a:rPr lang="en-US" dirty="0" smtClean="0"/>
              <a:t>No direct comparison within one semester</a:t>
            </a:r>
          </a:p>
          <a:p>
            <a:pPr lvl="1"/>
            <a:r>
              <a:rPr lang="en-US" dirty="0" smtClean="0"/>
              <a:t>Getting a new smart phone might have made students more willing to experiment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Or</a:t>
            </a:r>
          </a:p>
          <a:p>
            <a:pPr lvl="1">
              <a:buFont typeface="Wingdings" pitchFamily="2" charset="2"/>
              <a:buNone/>
            </a:pPr>
            <a:endParaRPr lang="en-US" dirty="0" smtClean="0"/>
          </a:p>
          <a:p>
            <a:pPr lvl="1"/>
            <a:r>
              <a:rPr lang="en-US" dirty="0" smtClean="0"/>
              <a:t>Mobile apps have inherent advantages based on the easy to use touch interface and their ubiquity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Compare </a:t>
            </a:r>
            <a:r>
              <a:rPr lang="en-US" dirty="0" err="1" smtClean="0"/>
              <a:t>StatCrunch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Mobile in a larger study with groups in the same semester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Study other smart phone apps, such as Wolfram Alpha (for mobile)</a:t>
            </a:r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i="1" dirty="0" smtClean="0"/>
              <a:t>Study the acceptance of faculty to smart phone based apps</a:t>
            </a:r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Statistics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 the science of making sense of data …</a:t>
            </a:r>
          </a:p>
          <a:p>
            <a:pPr eaLnBrk="1" hangingPunct="1"/>
            <a:r>
              <a:rPr lang="en-US" dirty="0" smtClean="0"/>
              <a:t>Statistics with </a:t>
            </a:r>
            <a:r>
              <a:rPr lang="en-US" b="1" dirty="0" smtClean="0"/>
              <a:t>real</a:t>
            </a:r>
            <a:r>
              <a:rPr lang="en-US" dirty="0" smtClean="0"/>
              <a:t> data is </a:t>
            </a:r>
            <a:r>
              <a:rPr lang="en-US" b="1" i="1" dirty="0" smtClean="0"/>
              <a:t>real</a:t>
            </a:r>
            <a:r>
              <a:rPr lang="en-US" dirty="0" smtClean="0"/>
              <a:t> fun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Compare mean versus median for the data 1,3,5,4,2,1,4,3,2,1,6,3,100. Explain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or</a:t>
            </a:r>
          </a:p>
          <a:p>
            <a:pPr lvl="1" eaLnBrk="1" hangingPunct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Compare mean versus median for Major League Baseball salaries in 2011. Explain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with Real Data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Real</a:t>
            </a:r>
            <a:r>
              <a:rPr lang="en-US" dirty="0" smtClean="0"/>
              <a:t> </a:t>
            </a:r>
            <a:r>
              <a:rPr lang="en-US" i="1" dirty="0" smtClean="0"/>
              <a:t>data</a:t>
            </a:r>
            <a:r>
              <a:rPr lang="en-US" dirty="0" smtClean="0"/>
              <a:t> requires </a:t>
            </a:r>
            <a:r>
              <a:rPr lang="en-US" b="1" dirty="0" smtClean="0"/>
              <a:t>computational tools</a:t>
            </a:r>
          </a:p>
          <a:p>
            <a:pPr lvl="1"/>
            <a:r>
              <a:rPr lang="en-US" i="1" dirty="0" smtClean="0"/>
              <a:t>There were over 800 MLB players in 2011</a:t>
            </a:r>
          </a:p>
          <a:p>
            <a:pPr lvl="1"/>
            <a:endParaRPr lang="en-US" i="1" dirty="0" smtClean="0"/>
          </a:p>
          <a:p>
            <a:r>
              <a:rPr lang="en-US" b="1" dirty="0" smtClean="0"/>
              <a:t>Computational tools </a:t>
            </a:r>
            <a:r>
              <a:rPr lang="en-US" dirty="0" smtClean="0"/>
              <a:t>require</a:t>
            </a:r>
          </a:p>
          <a:p>
            <a:pPr lvl="1"/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Infrastructure (campus WIFI)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153400" cy="1295400"/>
          </a:xfrm>
        </p:spPr>
        <p:txBody>
          <a:bodyPr/>
          <a:lstStyle/>
          <a:p>
            <a:r>
              <a:rPr lang="en-US" dirty="0" smtClean="0"/>
              <a:t>Computational Tools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38737"/>
          </a:xfrm>
        </p:spPr>
        <p:txBody>
          <a:bodyPr/>
          <a:lstStyle/>
          <a:p>
            <a:r>
              <a:rPr lang="en-US" dirty="0" smtClean="0"/>
              <a:t>Calculator</a:t>
            </a:r>
          </a:p>
          <a:p>
            <a:pPr lvl="1">
              <a:spcAft>
                <a:spcPts val="1200"/>
              </a:spcAft>
            </a:pPr>
            <a:r>
              <a:rPr lang="en-US" i="1" dirty="0" smtClean="0"/>
              <a:t>Not sophisticated enough</a:t>
            </a:r>
          </a:p>
          <a:p>
            <a:r>
              <a:rPr lang="en-US" dirty="0" smtClean="0"/>
              <a:t>Statistics Calculator</a:t>
            </a:r>
          </a:p>
          <a:p>
            <a:pPr lvl="1">
              <a:spcAft>
                <a:spcPts val="1200"/>
              </a:spcAft>
            </a:pPr>
            <a:r>
              <a:rPr lang="en-US" i="1" dirty="0" smtClean="0"/>
              <a:t>Too hard to enter large data sets</a:t>
            </a:r>
          </a:p>
          <a:p>
            <a:r>
              <a:rPr lang="en-US" dirty="0" smtClean="0"/>
              <a:t>SPSS (or similar software)</a:t>
            </a:r>
          </a:p>
          <a:p>
            <a:pPr lvl="1"/>
            <a:r>
              <a:rPr lang="en-US" i="1" dirty="0" smtClean="0"/>
              <a:t>Requires computer</a:t>
            </a:r>
          </a:p>
          <a:p>
            <a:pPr lvl="1"/>
            <a:r>
              <a:rPr lang="en-US" i="1" dirty="0" smtClean="0"/>
              <a:t>Installation</a:t>
            </a:r>
          </a:p>
          <a:p>
            <a:pPr lvl="1"/>
            <a:r>
              <a:rPr lang="en-US" i="1" dirty="0" smtClean="0"/>
              <a:t>Learning curve</a:t>
            </a:r>
          </a:p>
          <a:p>
            <a:pPr lvl="1"/>
            <a:r>
              <a:rPr lang="en-US" i="1" dirty="0" smtClean="0"/>
              <a:t>Licensing costs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StatCrunch vs SPSS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19263"/>
            <a:ext cx="3886200" cy="2471737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SPSS (or similar)</a:t>
            </a:r>
          </a:p>
          <a:p>
            <a:pPr lvl="1"/>
            <a:r>
              <a:rPr lang="en-US" sz="2400" i="1" dirty="0" smtClean="0"/>
              <a:t>Requires computer</a:t>
            </a:r>
          </a:p>
          <a:p>
            <a:pPr lvl="1"/>
            <a:r>
              <a:rPr lang="en-US" sz="2400" i="1" dirty="0" smtClean="0"/>
              <a:t>Requires Installation</a:t>
            </a:r>
          </a:p>
          <a:p>
            <a:pPr lvl="1"/>
            <a:r>
              <a:rPr lang="en-US" sz="2400" i="1" dirty="0" smtClean="0"/>
              <a:t>Steep Learning curve</a:t>
            </a:r>
          </a:p>
          <a:p>
            <a:pPr lvl="1"/>
            <a:r>
              <a:rPr lang="en-US" sz="2400" i="1" dirty="0" smtClean="0"/>
              <a:t>Licensing costs</a:t>
            </a:r>
            <a:endParaRPr lang="en-US" sz="24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609600" y="4724400"/>
            <a:ext cx="762000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sz="2200" i="1" dirty="0" smtClean="0"/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… assuming both are suitable for the task of</a:t>
            </a:r>
            <a:r>
              <a:rPr lang="en-US" sz="2200" i="1" baseline="0" dirty="0" smtClean="0">
                <a:latin typeface="Times New Roman" pitchFamily="18" charset="0"/>
                <a:cs typeface="Times New Roman" pitchFamily="18" charset="0"/>
              </a:rPr>
              <a:t> supporting statistical calculations in an introductory statistics class …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 bwMode="auto">
          <a:xfrm>
            <a:off x="4572000" y="1676400"/>
            <a:ext cx="3962400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2800" kern="0" dirty="0" err="1" smtClean="0">
                <a:latin typeface="+mn-lt"/>
              </a:rPr>
              <a:t>StatCrunch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Requires computer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400" b="0" i="1" u="none" strike="dbl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Requires Installation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400" b="0" i="1" u="none" strike="dbl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Steep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Learning curve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sz="2400" b="0" i="1" u="none" strike="sng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Licensing costs</a:t>
            </a:r>
            <a:endParaRPr kumimoji="0" lang="en-US" sz="2400" b="0" i="0" u="none" strike="sng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82000" cy="1317864"/>
          </a:xfrm>
        </p:spPr>
        <p:txBody>
          <a:bodyPr/>
          <a:lstStyle/>
          <a:p>
            <a:r>
              <a:rPr lang="en-US" sz="3600" smtClean="0"/>
              <a:t>StatCrunch vs StatCrunch Mobile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3429000" cy="2170599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SPSS (or similar)</a:t>
            </a:r>
          </a:p>
          <a:p>
            <a:pPr lvl="1"/>
            <a:r>
              <a:rPr lang="en-US" sz="1800" i="1" dirty="0" smtClean="0"/>
              <a:t>Requires computer</a:t>
            </a:r>
          </a:p>
          <a:p>
            <a:pPr lvl="1"/>
            <a:r>
              <a:rPr lang="en-US" sz="1800" i="1" dirty="0" smtClean="0"/>
              <a:t>Requires Installation</a:t>
            </a:r>
          </a:p>
          <a:p>
            <a:pPr lvl="1"/>
            <a:r>
              <a:rPr lang="en-US" sz="1800" i="1" dirty="0" smtClean="0"/>
              <a:t>Steep Learning curve</a:t>
            </a:r>
          </a:p>
          <a:p>
            <a:pPr lvl="1"/>
            <a:r>
              <a:rPr lang="en-US" sz="1800" i="1" dirty="0" smtClean="0"/>
              <a:t>Licensing costs</a:t>
            </a:r>
            <a:endParaRPr lang="en-US" sz="18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3200400" y="2133600"/>
            <a:ext cx="3200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2000" b="1" kern="0" dirty="0" err="1" smtClean="0">
                <a:latin typeface="+mn-lt"/>
              </a:rPr>
              <a:t>StatCrunch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Requires computer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b="0" i="1" u="none" strike="dbl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Requires Installation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b="0" i="1" u="none" strike="dbl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Steep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Learning curve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b="0" i="1" u="none" strike="sng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Licensing costs</a:t>
            </a:r>
            <a:endParaRPr kumimoji="0" lang="en-US" b="0" i="0" u="none" strike="sng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6172200" y="2819400"/>
            <a:ext cx="3200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en-US" sz="2000" b="1" kern="0" dirty="0" err="1" smtClean="0">
                <a:latin typeface="+mn-lt"/>
              </a:rPr>
              <a:t>StatCrunch</a:t>
            </a:r>
            <a:r>
              <a:rPr lang="en-US" sz="2000" b="1" kern="0" dirty="0" smtClean="0">
                <a:latin typeface="+mn-lt"/>
              </a:rPr>
              <a:t> Mobile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b="0" i="1" u="none" strike="dbl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Requires computer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b="0" i="1" u="none" strike="dbl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Requires Installation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b="0" i="1" u="none" strike="dbl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Steep Learning curve</a:t>
            </a:r>
          </a:p>
          <a:p>
            <a:pPr marL="692150" marR="0" lvl="1" indent="-3476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en-US" b="0" i="1" u="none" strike="sng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Licensing costs</a:t>
            </a:r>
            <a:endParaRPr kumimoji="0" lang="en-US" b="0" i="0" u="none" strike="sng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609600" y="4953001"/>
            <a:ext cx="7620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sz="2000" i="1" dirty="0" smtClean="0"/>
              <a:t>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… assuming all three are </a:t>
            </a:r>
          </a:p>
          <a:p>
            <a:pPr marL="0" lvl="1" algn="ctr"/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suitable for the task of</a:t>
            </a:r>
            <a:r>
              <a:rPr lang="en-US" sz="2200" i="1" baseline="0" dirty="0" smtClean="0">
                <a:latin typeface="Times New Roman" pitchFamily="18" charset="0"/>
                <a:cs typeface="Times New Roman" pitchFamily="18" charset="0"/>
              </a:rPr>
              <a:t> supporting statistical calculations in an introductory statistics class …</a:t>
            </a:r>
            <a:endParaRPr lang="en-US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StatCrunch Mobile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68680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Runs on any mobile device with an HTML5-compatible browser (</a:t>
            </a:r>
            <a:r>
              <a:rPr lang="en-US" sz="2800" dirty="0" err="1" smtClean="0"/>
              <a:t>iPhone</a:t>
            </a:r>
            <a:r>
              <a:rPr lang="en-US" sz="2800" dirty="0" smtClean="0"/>
              <a:t>, Android, Windows Phone)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Offers a well-chosen subset of options from regular </a:t>
            </a:r>
            <a:r>
              <a:rPr lang="en-US" sz="2800" dirty="0" err="1" smtClean="0"/>
              <a:t>StatCrunch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Included in standard </a:t>
            </a:r>
            <a:r>
              <a:rPr lang="en-US" sz="2800" dirty="0" err="1" smtClean="0"/>
              <a:t>StatCrunch</a:t>
            </a:r>
            <a:r>
              <a:rPr lang="en-US" sz="2800" dirty="0" smtClean="0"/>
              <a:t> license cost,  frequently bundled with text book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Optimized to run on small screen without physical keyboard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Optimized for touch interface</a:t>
            </a:r>
          </a:p>
          <a:p>
            <a:pPr>
              <a:spcAft>
                <a:spcPts val="600"/>
              </a:spcAft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1141</TotalTime>
  <Words>812</Words>
  <Application>Microsoft Office PowerPoint</Application>
  <PresentationFormat>On-screen Show (4:3)</PresentationFormat>
  <Paragraphs>183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Network</vt:lpstr>
      <vt:lpstr>Photo Editor Photo</vt:lpstr>
      <vt:lpstr>Statistics in  the Classroom</vt:lpstr>
      <vt:lpstr>Pew Research - News Flash 3/13/2013</vt:lpstr>
      <vt:lpstr>Slide 3</vt:lpstr>
      <vt:lpstr>Statistics</vt:lpstr>
      <vt:lpstr>Statistics with Real Data</vt:lpstr>
      <vt:lpstr>Computational Tools</vt:lpstr>
      <vt:lpstr>StatCrunch vs SPSS</vt:lpstr>
      <vt:lpstr>StatCrunch vs StatCrunch Mobile</vt:lpstr>
      <vt:lpstr>StatCrunch Mobile</vt:lpstr>
      <vt:lpstr>Example</vt:lpstr>
      <vt:lpstr>Loading Data</vt:lpstr>
      <vt:lpstr>Computing Summary Stats</vt:lpstr>
      <vt:lpstr>Selecting the Right Data</vt:lpstr>
      <vt:lpstr>StatCrunch Mobile Project</vt:lpstr>
      <vt:lpstr>Two-Sample Difference of Means (*)</vt:lpstr>
      <vt:lpstr>Two-Sample Difference of Means(**)</vt:lpstr>
      <vt:lpstr>Typical Questions</vt:lpstr>
      <vt:lpstr>Survey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Survey Results</vt:lpstr>
      <vt:lpstr>Advantages of Smart Phones</vt:lpstr>
      <vt:lpstr>Disadvantages of StatCrunch mobile</vt:lpstr>
      <vt:lpstr>Discussion</vt:lpstr>
      <vt:lpstr>Future Work</vt:lpstr>
    </vt:vector>
  </TitlesOfParts>
  <Company>Seton Hall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Thinklets</dc:title>
  <dc:creator>Bert G. Wachsmuth</dc:creator>
  <cp:lastModifiedBy>Bert Wachsmuth</cp:lastModifiedBy>
  <cp:revision>169</cp:revision>
  <cp:lastPrinted>1601-01-01T00:00:00Z</cp:lastPrinted>
  <dcterms:created xsi:type="dcterms:W3CDTF">2003-12-07T02:33:04Z</dcterms:created>
  <dcterms:modified xsi:type="dcterms:W3CDTF">2013-03-19T22:36:47Z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