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Lst>
  <p:notesMasterIdLst>
    <p:notesMasterId r:id="rId66"/>
  </p:notesMasterIdLst>
  <p:handoutMasterIdLst>
    <p:handoutMasterId r:id="rId67"/>
  </p:handoutMasterIdLst>
  <p:sldIdLst>
    <p:sldId id="287" r:id="rId3"/>
    <p:sldId id="289" r:id="rId4"/>
    <p:sldId id="259" r:id="rId5"/>
    <p:sldId id="460" r:id="rId6"/>
    <p:sldId id="464" r:id="rId7"/>
    <p:sldId id="454" r:id="rId8"/>
    <p:sldId id="459" r:id="rId9"/>
    <p:sldId id="467" r:id="rId10"/>
    <p:sldId id="468" r:id="rId11"/>
    <p:sldId id="463" r:id="rId12"/>
    <p:sldId id="466" r:id="rId13"/>
    <p:sldId id="469" r:id="rId14"/>
    <p:sldId id="462" r:id="rId15"/>
    <p:sldId id="465" r:id="rId16"/>
    <p:sldId id="470" r:id="rId17"/>
    <p:sldId id="473" r:id="rId18"/>
    <p:sldId id="461" r:id="rId19"/>
    <p:sldId id="475" r:id="rId20"/>
    <p:sldId id="474" r:id="rId21"/>
    <p:sldId id="477" r:id="rId22"/>
    <p:sldId id="478" r:id="rId23"/>
    <p:sldId id="479" r:id="rId24"/>
    <p:sldId id="520" r:id="rId25"/>
    <p:sldId id="476" r:id="rId26"/>
    <p:sldId id="481" r:id="rId27"/>
    <p:sldId id="482" r:id="rId28"/>
    <p:sldId id="483" r:id="rId29"/>
    <p:sldId id="471" r:id="rId30"/>
    <p:sldId id="480" r:id="rId31"/>
    <p:sldId id="486" r:id="rId32"/>
    <p:sldId id="487" r:id="rId33"/>
    <p:sldId id="489" r:id="rId34"/>
    <p:sldId id="488" r:id="rId35"/>
    <p:sldId id="496" r:id="rId36"/>
    <p:sldId id="490" r:id="rId37"/>
    <p:sldId id="494" r:id="rId38"/>
    <p:sldId id="497" r:id="rId39"/>
    <p:sldId id="485" r:id="rId40"/>
    <p:sldId id="495" r:id="rId41"/>
    <p:sldId id="491" r:id="rId42"/>
    <p:sldId id="498" r:id="rId43"/>
    <p:sldId id="492" r:id="rId44"/>
    <p:sldId id="499" r:id="rId45"/>
    <p:sldId id="500" r:id="rId46"/>
    <p:sldId id="504" r:id="rId47"/>
    <p:sldId id="503" r:id="rId48"/>
    <p:sldId id="506" r:id="rId49"/>
    <p:sldId id="505" r:id="rId50"/>
    <p:sldId id="507" r:id="rId51"/>
    <p:sldId id="508" r:id="rId52"/>
    <p:sldId id="501" r:id="rId53"/>
    <p:sldId id="509" r:id="rId54"/>
    <p:sldId id="510" r:id="rId55"/>
    <p:sldId id="484" r:id="rId56"/>
    <p:sldId id="511" r:id="rId57"/>
    <p:sldId id="512" r:id="rId58"/>
    <p:sldId id="513" r:id="rId59"/>
    <p:sldId id="514" r:id="rId60"/>
    <p:sldId id="515" r:id="rId61"/>
    <p:sldId id="518" r:id="rId62"/>
    <p:sldId id="516" r:id="rId63"/>
    <p:sldId id="522" r:id="rId64"/>
    <p:sldId id="51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479"/>
    <a:srgbClr val="ACF0F1"/>
    <a:srgbClr val="F2FFE3"/>
    <a:srgbClr val="1696A3"/>
    <a:srgbClr val="EB8000"/>
    <a:srgbClr val="FFFFFF"/>
    <a:srgbClr val="B64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88151" autoAdjust="0"/>
  </p:normalViewPr>
  <p:slideViewPr>
    <p:cSldViewPr snapToGrid="0" showGuides="1">
      <p:cViewPr varScale="1">
        <p:scale>
          <a:sx n="62" d="100"/>
          <a:sy n="62" d="100"/>
        </p:scale>
        <p:origin x="1104" y="66"/>
      </p:cViewPr>
      <p:guideLst>
        <p:guide orient="horz" pos="2520"/>
        <p:guide pos="3840"/>
      </p:guideLst>
    </p:cSldViewPr>
  </p:slideViewPr>
  <p:outlineViewPr>
    <p:cViewPr>
      <p:scale>
        <a:sx n="33" d="100"/>
        <a:sy n="33" d="100"/>
      </p:scale>
      <p:origin x="0" y="-51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3/25/2016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3/25/2016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Calibri" panose="020F0502020204030204" pitchFamily="34" charset="0"/>
        <a:ea typeface="+mn-ea"/>
        <a:cs typeface="+mn-cs"/>
      </a:defRPr>
    </a:lvl1pPr>
    <a:lvl2pPr marL="457200" algn="l" defTabSz="914400" rtl="0" eaLnBrk="1" latinLnBrk="0" hangingPunct="1">
      <a:defRPr sz="1000" kern="1200">
        <a:solidFill>
          <a:schemeClr val="tx1"/>
        </a:solidFill>
        <a:latin typeface="Calibri" panose="020F0502020204030204" pitchFamily="34" charset="0"/>
        <a:ea typeface="+mn-ea"/>
        <a:cs typeface="+mn-cs"/>
      </a:defRPr>
    </a:lvl2pPr>
    <a:lvl3pPr marL="914400" algn="l" defTabSz="914400" rtl="0" eaLnBrk="1" latinLnBrk="0" hangingPunct="1">
      <a:defRPr sz="1000" kern="1200">
        <a:solidFill>
          <a:schemeClr val="tx1"/>
        </a:solidFill>
        <a:latin typeface="Calibri" panose="020F0502020204030204" pitchFamily="34" charset="0"/>
        <a:ea typeface="+mn-ea"/>
        <a:cs typeface="+mn-cs"/>
      </a:defRPr>
    </a:lvl3pPr>
    <a:lvl4pPr marL="1371600" algn="l" defTabSz="914400" rtl="0" eaLnBrk="1" latinLnBrk="0" hangingPunct="1">
      <a:defRPr sz="1000" kern="1200">
        <a:solidFill>
          <a:schemeClr val="tx1"/>
        </a:solidFill>
        <a:latin typeface="Calibri" panose="020F0502020204030204" pitchFamily="34" charset="0"/>
        <a:ea typeface="+mn-ea"/>
        <a:cs typeface="+mn-cs"/>
      </a:defRPr>
    </a:lvl4pPr>
    <a:lvl5pPr marL="1828800" algn="l" defTabSz="914400" rtl="0" eaLnBrk="1" latinLnBrk="0" hangingPunct="1">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220966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13</a:t>
            </a:fld>
            <a:endParaRPr lang="en-US"/>
          </a:p>
        </p:txBody>
      </p:sp>
    </p:spTree>
    <p:extLst>
      <p:ext uri="{BB962C8B-B14F-4D97-AF65-F5344CB8AC3E}">
        <p14:creationId xmlns:p14="http://schemas.microsoft.com/office/powerpoint/2010/main" val="1091504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14</a:t>
            </a:fld>
            <a:endParaRPr lang="en-US"/>
          </a:p>
        </p:txBody>
      </p:sp>
    </p:spTree>
    <p:extLst>
      <p:ext uri="{BB962C8B-B14F-4D97-AF65-F5344CB8AC3E}">
        <p14:creationId xmlns:p14="http://schemas.microsoft.com/office/powerpoint/2010/main" val="245095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The preceding cases are artificial; real-life data is usually not so clear-cut.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16</a:t>
            </a:fld>
            <a:endParaRPr lang="en-US"/>
          </a:p>
        </p:txBody>
      </p:sp>
    </p:spTree>
    <p:extLst>
      <p:ext uri="{BB962C8B-B14F-4D97-AF65-F5344CB8AC3E}">
        <p14:creationId xmlns:p14="http://schemas.microsoft.com/office/powerpoint/2010/main" val="32522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17</a:t>
            </a:fld>
            <a:endParaRPr lang="en-US"/>
          </a:p>
        </p:txBody>
      </p:sp>
    </p:spTree>
    <p:extLst>
      <p:ext uri="{BB962C8B-B14F-4D97-AF65-F5344CB8AC3E}">
        <p14:creationId xmlns:p14="http://schemas.microsoft.com/office/powerpoint/2010/main" val="2671597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18</a:t>
            </a:fld>
            <a:endParaRPr lang="en-US"/>
          </a:p>
        </p:txBody>
      </p:sp>
    </p:spTree>
    <p:extLst>
      <p:ext uri="{BB962C8B-B14F-4D97-AF65-F5344CB8AC3E}">
        <p14:creationId xmlns:p14="http://schemas.microsoft.com/office/powerpoint/2010/main" val="4054519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So far we have seen how to determine whether two variables are independent (chi-square test for categorical variables) or linearly related (correlation coefficient for numerical variables). In this section we will investigate the relationship, if any, graphically.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We have already defined dependent and independent variables but in our current context we say that if there is a relationship between two variables in such a way that knowledge of the first allows the computation or prediction of the second, then the first variable is called the independent variable—usually denoted by </a:t>
            </a:r>
            <a:r>
              <a:rPr lang="en-US" sz="1000" b="0" i="1" u="none" strike="noStrike" kern="1200" baseline="0" dirty="0" smtClean="0">
                <a:solidFill>
                  <a:schemeClr val="tx1"/>
                </a:solidFill>
                <a:latin typeface="Calibri" panose="020F0502020204030204" pitchFamily="34" charset="0"/>
                <a:ea typeface="+mn-ea"/>
                <a:cs typeface="+mn-cs"/>
              </a:rPr>
              <a:t>x</a:t>
            </a:r>
            <a:r>
              <a:rPr lang="en-US" sz="1000" b="0" i="0" u="none" strike="noStrike" kern="1200" baseline="0" dirty="0" smtClean="0">
                <a:solidFill>
                  <a:schemeClr val="tx1"/>
                </a:solidFill>
                <a:latin typeface="Calibri" panose="020F0502020204030204" pitchFamily="34" charset="0"/>
                <a:ea typeface="+mn-ea"/>
                <a:cs typeface="+mn-cs"/>
              </a:rPr>
              <a:t>—while the second is called the dependent variable—usually denoted by </a:t>
            </a:r>
            <a:r>
              <a:rPr lang="en-US" sz="1000" b="0" i="1" u="none" strike="noStrike" kern="1200" baseline="0" dirty="0" smtClean="0">
                <a:solidFill>
                  <a:schemeClr val="tx1"/>
                </a:solidFill>
                <a:latin typeface="Calibri" panose="020F0502020204030204" pitchFamily="34" charset="0"/>
                <a:ea typeface="+mn-ea"/>
                <a:cs typeface="+mn-cs"/>
              </a:rPr>
              <a:t>y</a:t>
            </a:r>
            <a:r>
              <a:rPr lang="en-US" sz="1000" b="0" i="0" u="none" strike="noStrike" kern="1200" baseline="0" dirty="0" smtClean="0">
                <a:solidFill>
                  <a:schemeClr val="tx1"/>
                </a:solidFill>
                <a:latin typeface="Calibri" panose="020F0502020204030204" pitchFamily="34" charset="0"/>
                <a:ea typeface="+mn-ea"/>
                <a:cs typeface="+mn-cs"/>
              </a:rPr>
              <a:t>.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As before, the independent variable often refers to a time prior to that of the dependent variable.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19</a:t>
            </a:fld>
            <a:endParaRPr lang="en-US"/>
          </a:p>
        </p:txBody>
      </p:sp>
    </p:spTree>
    <p:extLst>
      <p:ext uri="{BB962C8B-B14F-4D97-AF65-F5344CB8AC3E}">
        <p14:creationId xmlns:p14="http://schemas.microsoft.com/office/powerpoint/2010/main" val="133092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22</a:t>
            </a:fld>
            <a:endParaRPr lang="en-US"/>
          </a:p>
        </p:txBody>
      </p:sp>
    </p:spTree>
    <p:extLst>
      <p:ext uri="{BB962C8B-B14F-4D97-AF65-F5344CB8AC3E}">
        <p14:creationId xmlns:p14="http://schemas.microsoft.com/office/powerpoint/2010/main" val="3672262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In the next section we learn a precise way to determine the linear equation relating </a:t>
            </a:r>
            <a:r>
              <a:rPr lang="en-US" sz="1000" b="0" i="1" u="none" strike="noStrike" kern="1200" baseline="0" dirty="0" smtClean="0">
                <a:solidFill>
                  <a:schemeClr val="tx1"/>
                </a:solidFill>
                <a:latin typeface="Calibri" panose="020F0502020204030204" pitchFamily="34" charset="0"/>
                <a:ea typeface="+mn-ea"/>
                <a:cs typeface="+mn-cs"/>
              </a:rPr>
              <a:t>x </a:t>
            </a:r>
            <a:r>
              <a:rPr lang="en-US" sz="1000" b="0" i="0" u="none" strike="noStrike" kern="1200" baseline="0" dirty="0" smtClean="0">
                <a:solidFill>
                  <a:schemeClr val="tx1"/>
                </a:solidFill>
                <a:latin typeface="Calibri" panose="020F0502020204030204" pitchFamily="34" charset="0"/>
                <a:ea typeface="+mn-ea"/>
                <a:cs typeface="+mn-cs"/>
              </a:rPr>
              <a:t>and </a:t>
            </a:r>
            <a:r>
              <a:rPr lang="en-US" sz="1000" b="0" i="1" u="none" strike="noStrike" kern="1200" baseline="0" dirty="0" smtClean="0">
                <a:solidFill>
                  <a:schemeClr val="tx1"/>
                </a:solidFill>
                <a:latin typeface="Calibri" panose="020F0502020204030204" pitchFamily="34" charset="0"/>
                <a:ea typeface="+mn-ea"/>
                <a:cs typeface="+mn-cs"/>
              </a:rPr>
              <a:t>y </a:t>
            </a:r>
            <a:r>
              <a:rPr lang="en-US" sz="1000" b="0" i="0" u="none" strike="noStrike" kern="1200" baseline="0" dirty="0" smtClean="0">
                <a:solidFill>
                  <a:schemeClr val="tx1"/>
                </a:solidFill>
                <a:latin typeface="Calibri" panose="020F0502020204030204" pitchFamily="34" charset="0"/>
                <a:ea typeface="+mn-ea"/>
                <a:cs typeface="+mn-cs"/>
              </a:rPr>
              <a:t>and to use the projected relation to make predictions for values that are not part of the original data set.</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23</a:t>
            </a:fld>
            <a:endParaRPr lang="en-US"/>
          </a:p>
        </p:txBody>
      </p:sp>
    </p:spTree>
    <p:extLst>
      <p:ext uri="{BB962C8B-B14F-4D97-AF65-F5344CB8AC3E}">
        <p14:creationId xmlns:p14="http://schemas.microsoft.com/office/powerpoint/2010/main" val="735711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This time we again want to look at data from two variables that are possibly related, but we want to determine the exact nature of this relationship, if any, and develop some formulas that will allow us to make predictions. Let us start with the same example we have used before.</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24</a:t>
            </a:fld>
            <a:endParaRPr lang="en-US"/>
          </a:p>
        </p:txBody>
      </p:sp>
    </p:spTree>
    <p:extLst>
      <p:ext uri="{BB962C8B-B14F-4D97-AF65-F5344CB8AC3E}">
        <p14:creationId xmlns:p14="http://schemas.microsoft.com/office/powerpoint/2010/main" val="1466154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28</a:t>
            </a:fld>
            <a:endParaRPr lang="en-US"/>
          </a:p>
        </p:txBody>
      </p:sp>
    </p:spTree>
    <p:extLst>
      <p:ext uri="{BB962C8B-B14F-4D97-AF65-F5344CB8AC3E}">
        <p14:creationId xmlns:p14="http://schemas.microsoft.com/office/powerpoint/2010/main" val="414483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a:t>
            </a:fld>
            <a:endParaRPr lang="en-US"/>
          </a:p>
        </p:txBody>
      </p:sp>
    </p:spTree>
    <p:extLst>
      <p:ext uri="{BB962C8B-B14F-4D97-AF65-F5344CB8AC3E}">
        <p14:creationId xmlns:p14="http://schemas.microsoft.com/office/powerpoint/2010/main" val="218937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29</a:t>
            </a:fld>
            <a:endParaRPr lang="en-US"/>
          </a:p>
        </p:txBody>
      </p:sp>
    </p:spTree>
    <p:extLst>
      <p:ext uri="{BB962C8B-B14F-4D97-AF65-F5344CB8AC3E}">
        <p14:creationId xmlns:p14="http://schemas.microsoft.com/office/powerpoint/2010/main" val="2186333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In this text we will not try to determine how these formulas come about. That would be done in more advanced mathematical courses. We will be content using these equations, as in our next example.</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33</a:t>
            </a:fld>
            <a:endParaRPr lang="en-US"/>
          </a:p>
        </p:txBody>
      </p:sp>
    </p:spTree>
    <p:extLst>
      <p:ext uri="{BB962C8B-B14F-4D97-AF65-F5344CB8AC3E}">
        <p14:creationId xmlns:p14="http://schemas.microsoft.com/office/powerpoint/2010/main" val="3887259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34</a:t>
            </a:fld>
            <a:endParaRPr lang="en-US"/>
          </a:p>
        </p:txBody>
      </p:sp>
    </p:spTree>
    <p:extLst>
      <p:ext uri="{BB962C8B-B14F-4D97-AF65-F5344CB8AC3E}">
        <p14:creationId xmlns:p14="http://schemas.microsoft.com/office/powerpoint/2010/main" val="2539555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35</a:t>
            </a:fld>
            <a:endParaRPr lang="en-US"/>
          </a:p>
        </p:txBody>
      </p:sp>
    </p:spTree>
    <p:extLst>
      <p:ext uri="{BB962C8B-B14F-4D97-AF65-F5344CB8AC3E}">
        <p14:creationId xmlns:p14="http://schemas.microsoft.com/office/powerpoint/2010/main" val="753391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36</a:t>
            </a:fld>
            <a:endParaRPr lang="en-US"/>
          </a:p>
        </p:txBody>
      </p:sp>
    </p:spTree>
    <p:extLst>
      <p:ext uri="{BB962C8B-B14F-4D97-AF65-F5344CB8AC3E}">
        <p14:creationId xmlns:p14="http://schemas.microsoft.com/office/powerpoint/2010/main" val="1699253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now use our computed equation to make predictions.</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37</a:t>
            </a:fld>
            <a:endParaRPr lang="en-US"/>
          </a:p>
        </p:txBody>
      </p:sp>
    </p:spTree>
    <p:extLst>
      <p:ext uri="{BB962C8B-B14F-4D97-AF65-F5344CB8AC3E}">
        <p14:creationId xmlns:p14="http://schemas.microsoft.com/office/powerpoint/2010/main" val="2539336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38</a:t>
            </a:fld>
            <a:endParaRPr lang="en-US"/>
          </a:p>
        </p:txBody>
      </p:sp>
    </p:spTree>
    <p:extLst>
      <p:ext uri="{BB962C8B-B14F-4D97-AF65-F5344CB8AC3E}">
        <p14:creationId xmlns:p14="http://schemas.microsoft.com/office/powerpoint/2010/main" val="909660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This was a lot of work but before we use Excel to simplify the computations, let us do one more example manually.</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39</a:t>
            </a:fld>
            <a:endParaRPr lang="en-US"/>
          </a:p>
        </p:txBody>
      </p:sp>
    </p:spTree>
    <p:extLst>
      <p:ext uri="{BB962C8B-B14F-4D97-AF65-F5344CB8AC3E}">
        <p14:creationId xmlns:p14="http://schemas.microsoft.com/office/powerpoint/2010/main" val="1873966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40</a:t>
            </a:fld>
            <a:endParaRPr lang="en-US"/>
          </a:p>
        </p:txBody>
      </p:sp>
    </p:spTree>
    <p:extLst>
      <p:ext uri="{BB962C8B-B14F-4D97-AF65-F5344CB8AC3E}">
        <p14:creationId xmlns:p14="http://schemas.microsoft.com/office/powerpoint/2010/main" val="3257632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41</a:t>
            </a:fld>
            <a:endParaRPr lang="en-US"/>
          </a:p>
        </p:txBody>
      </p:sp>
    </p:spTree>
    <p:extLst>
      <p:ext uri="{BB962C8B-B14F-4D97-AF65-F5344CB8AC3E}">
        <p14:creationId xmlns:p14="http://schemas.microsoft.com/office/powerpoint/2010/main" val="364547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3</a:t>
            </a:fld>
            <a:endParaRPr lang="en-US"/>
          </a:p>
        </p:txBody>
      </p:sp>
    </p:spTree>
    <p:extLst>
      <p:ext uri="{BB962C8B-B14F-4D97-AF65-F5344CB8AC3E}">
        <p14:creationId xmlns:p14="http://schemas.microsoft.com/office/powerpoint/2010/main" val="2423805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Note that we are basing our prediction or forecast on only three data points. Such a small sample is generally not adequate for good predictions.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42</a:t>
            </a:fld>
            <a:endParaRPr lang="en-US"/>
          </a:p>
        </p:txBody>
      </p:sp>
    </p:spTree>
    <p:extLst>
      <p:ext uri="{BB962C8B-B14F-4D97-AF65-F5344CB8AC3E}">
        <p14:creationId xmlns:p14="http://schemas.microsoft.com/office/powerpoint/2010/main" val="2774306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45</a:t>
            </a:fld>
            <a:endParaRPr lang="en-US"/>
          </a:p>
        </p:txBody>
      </p:sp>
    </p:spTree>
    <p:extLst>
      <p:ext uri="{BB962C8B-B14F-4D97-AF65-F5344CB8AC3E}">
        <p14:creationId xmlns:p14="http://schemas.microsoft.com/office/powerpoint/2010/main" val="959815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47</a:t>
            </a:fld>
            <a:endParaRPr lang="en-US"/>
          </a:p>
        </p:txBody>
      </p:sp>
    </p:spTree>
    <p:extLst>
      <p:ext uri="{BB962C8B-B14F-4D97-AF65-F5344CB8AC3E}">
        <p14:creationId xmlns:p14="http://schemas.microsoft.com/office/powerpoint/2010/main" val="2027738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51</a:t>
            </a:fld>
            <a:endParaRPr lang="en-US"/>
          </a:p>
        </p:txBody>
      </p:sp>
    </p:spTree>
    <p:extLst>
      <p:ext uri="{BB962C8B-B14F-4D97-AF65-F5344CB8AC3E}">
        <p14:creationId xmlns:p14="http://schemas.microsoft.com/office/powerpoint/2010/main" val="3592318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Note: This does not mean that reading books causes people to live longer. After all, at the beginning of Chapter 7 we mentioned that correlation does not necessarily imply causation.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But what it does mean is that if a country can raise its literacy rate, probably through a wide variety of programs and policy decisions, then a beneficial side effect seems to be that the average life expectancy goes up proportionally as well.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It also means that if a country—perhaps for political reasons—does not make its life expectancy rate public, but its literacy rate is known, we can obtain a pretty good estimate of that life expectancy based exclusively on the literacy rate of the country.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53</a:t>
            </a:fld>
            <a:endParaRPr lang="en-US"/>
          </a:p>
        </p:txBody>
      </p:sp>
    </p:spTree>
    <p:extLst>
      <p:ext uri="{BB962C8B-B14F-4D97-AF65-F5344CB8AC3E}">
        <p14:creationId xmlns:p14="http://schemas.microsoft.com/office/powerpoint/2010/main" val="155282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54</a:t>
            </a:fld>
            <a:endParaRPr lang="en-US"/>
          </a:p>
        </p:txBody>
      </p:sp>
    </p:spTree>
    <p:extLst>
      <p:ext uri="{BB962C8B-B14F-4D97-AF65-F5344CB8AC3E}">
        <p14:creationId xmlns:p14="http://schemas.microsoft.com/office/powerpoint/2010/main" val="24745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Now we can answer the aforementioned questions.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59</a:t>
            </a:fld>
            <a:endParaRPr lang="en-US"/>
          </a:p>
        </p:txBody>
      </p:sp>
    </p:spTree>
    <p:extLst>
      <p:ext uri="{BB962C8B-B14F-4D97-AF65-F5344CB8AC3E}">
        <p14:creationId xmlns:p14="http://schemas.microsoft.com/office/powerpoint/2010/main" val="2109491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Now we can answer the aforementioned questions.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60</a:t>
            </a:fld>
            <a:endParaRPr lang="en-US"/>
          </a:p>
        </p:txBody>
      </p:sp>
    </p:spTree>
    <p:extLst>
      <p:ext uri="{BB962C8B-B14F-4D97-AF65-F5344CB8AC3E}">
        <p14:creationId xmlns:p14="http://schemas.microsoft.com/office/powerpoint/2010/main" val="122517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This helps a business person to optimize the use of shelf space so that products that will result in the highest sales are given the most space on shelves.</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63</a:t>
            </a:fld>
            <a:endParaRPr lang="en-US"/>
          </a:p>
        </p:txBody>
      </p:sp>
    </p:spTree>
    <p:extLst>
      <p:ext uri="{BB962C8B-B14F-4D97-AF65-F5344CB8AC3E}">
        <p14:creationId xmlns:p14="http://schemas.microsoft.com/office/powerpoint/2010/main" val="125862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a:t>
            </a:fld>
            <a:endParaRPr lang="en-US"/>
          </a:p>
        </p:txBody>
      </p:sp>
    </p:spTree>
    <p:extLst>
      <p:ext uri="{BB962C8B-B14F-4D97-AF65-F5344CB8AC3E}">
        <p14:creationId xmlns:p14="http://schemas.microsoft.com/office/powerpoint/2010/main" val="29989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We will first discuss how to compute and interpret the so-called correlation coefficient to help decide whether two numerical variables are related or not.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The formulas we need might look pretty intense but when we see the examples they should become crystal clear.</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a:t>
            </a:fld>
            <a:endParaRPr lang="en-US"/>
          </a:p>
        </p:txBody>
      </p:sp>
    </p:spTree>
    <p:extLst>
      <p:ext uri="{BB962C8B-B14F-4D97-AF65-F5344CB8AC3E}">
        <p14:creationId xmlns:p14="http://schemas.microsoft.com/office/powerpoint/2010/main" val="172451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a:t>
            </a:fld>
            <a:endParaRPr lang="en-US"/>
          </a:p>
        </p:txBody>
      </p:sp>
    </p:spTree>
    <p:extLst>
      <p:ext uri="{BB962C8B-B14F-4D97-AF65-F5344CB8AC3E}">
        <p14:creationId xmlns:p14="http://schemas.microsoft.com/office/powerpoint/2010/main" val="327770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a:t>
            </a:fld>
            <a:endParaRPr lang="en-US"/>
          </a:p>
        </p:txBody>
      </p:sp>
    </p:spTree>
    <p:extLst>
      <p:ext uri="{BB962C8B-B14F-4D97-AF65-F5344CB8AC3E}">
        <p14:creationId xmlns:p14="http://schemas.microsoft.com/office/powerpoint/2010/main" val="335576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a:t>
            </a:fld>
            <a:endParaRPr lang="en-US"/>
          </a:p>
        </p:txBody>
      </p:sp>
    </p:spTree>
    <p:extLst>
      <p:ext uri="{BB962C8B-B14F-4D97-AF65-F5344CB8AC3E}">
        <p14:creationId xmlns:p14="http://schemas.microsoft.com/office/powerpoint/2010/main" val="126571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11</a:t>
            </a:fld>
            <a:endParaRPr lang="en-US"/>
          </a:p>
        </p:txBody>
      </p:sp>
    </p:spTree>
    <p:extLst>
      <p:ext uri="{BB962C8B-B14F-4D97-AF65-F5344CB8AC3E}">
        <p14:creationId xmlns:p14="http://schemas.microsoft.com/office/powerpoint/2010/main" val="233685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636000" y="55499"/>
            <a:ext cx="2844800" cy="365125"/>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1219200" y="55499"/>
            <a:ext cx="7416800"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effectLst>
                  <a:outerShdw blurRad="38100" dist="38100" dir="2700000" algn="tl">
                    <a:srgbClr val="000000">
                      <a:alpha val="43137"/>
                    </a:srgbClr>
                  </a:outerShdw>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2600"/>
            </a:lvl1pPr>
            <a:lvl2pPr>
              <a:defRPr sz="2400"/>
            </a:lvl2pPr>
            <a:lvl4pPr>
              <a:defRPr sz="2200"/>
            </a:lvl4pPr>
            <a:lvl5pPr>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390" y="980661"/>
            <a:ext cx="10721009" cy="5141843"/>
          </a:xfrm>
        </p:spPr>
        <p:txBody>
          <a:bodyPr/>
          <a:lstStyle>
            <a:lvl1pPr>
              <a:defRPr sz="2600"/>
            </a:lvl1pPr>
            <a:lvl2pPr>
              <a:defRPr sz="2400"/>
            </a:lvl2pPr>
            <a:lvl4pPr>
              <a:defRPr sz="2200"/>
            </a:lvl4pPr>
            <a:lvl5pPr>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14188658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641684" y="6416676"/>
            <a:ext cx="3048000"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41684" y="529389"/>
            <a:ext cx="10940716" cy="897074"/>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41684" y="1796716"/>
            <a:ext cx="10940716" cy="4325788"/>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01CF334-2D5C-4859-84A6-CA7E6E43FAEB}" type="slidenum">
              <a:rPr lang="en-US" smtClean="0"/>
              <a:t>‹#›</a:t>
            </a:fld>
            <a:endParaRPr lang="en-US"/>
          </a:p>
        </p:txBody>
      </p:sp>
    </p:spTree>
    <p:extLst>
      <p:ext uri="{BB962C8B-B14F-4D97-AF65-F5344CB8AC3E}">
        <p14:creationId xmlns:p14="http://schemas.microsoft.com/office/powerpoint/2010/main" val="1338065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betterbusinessdecisions.org/data/employeenumeric.xl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www.betterbusinessdecisions.org/data/life_literate.xl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1314" y="2826173"/>
            <a:ext cx="10363200" cy="1508760"/>
          </a:xfrm>
        </p:spPr>
        <p:txBody>
          <a:bodyPr>
            <a:normAutofit/>
          </a:bodyPr>
          <a:lstStyle/>
          <a:p>
            <a:r>
              <a:rPr lang="en-US" sz="2200" dirty="0">
                <a:effectLst>
                  <a:outerShdw blurRad="38100" dist="38100" dir="2700000" algn="tl">
                    <a:srgbClr val="000000">
                      <a:alpha val="43137"/>
                    </a:srgbClr>
                  </a:outerShdw>
                </a:effectLst>
                <a:latin typeface="+mj-lt"/>
              </a:rPr>
              <a:t>Justin </a:t>
            </a:r>
            <a:r>
              <a:rPr lang="en-US" sz="2200" dirty="0" err="1">
                <a:effectLst>
                  <a:outerShdw blurRad="38100" dist="38100" dir="2700000" algn="tl">
                    <a:srgbClr val="000000">
                      <a:alpha val="43137"/>
                    </a:srgbClr>
                  </a:outerShdw>
                </a:effectLst>
                <a:latin typeface="+mj-lt"/>
              </a:rPr>
              <a:t>Bateh</a:t>
            </a:r>
            <a:r>
              <a:rPr lang="en-US" sz="2200" dirty="0">
                <a:effectLst>
                  <a:outerShdw blurRad="38100" dist="38100" dir="2700000" algn="tl">
                    <a:srgbClr val="000000">
                      <a:alpha val="43137"/>
                    </a:srgbClr>
                  </a:outerShdw>
                </a:effectLst>
                <a:latin typeface="+mj-lt"/>
              </a:rPr>
              <a:t> and Bert G. </a:t>
            </a:r>
            <a:r>
              <a:rPr lang="en-US" sz="2200" dirty="0" err="1">
                <a:effectLst>
                  <a:outerShdw blurRad="38100" dist="38100" dir="2700000" algn="tl">
                    <a:srgbClr val="000000">
                      <a:alpha val="43137"/>
                    </a:srgbClr>
                  </a:outerShdw>
                </a:effectLst>
                <a:latin typeface="+mj-lt"/>
              </a:rPr>
              <a:t>Wachsmuth</a:t>
            </a:r>
            <a:endParaRPr lang="en-US" sz="2200" dirty="0">
              <a:effectLst>
                <a:outerShdw blurRad="38100" dist="38100" dir="2700000" algn="tl">
                  <a:srgbClr val="000000">
                    <a:alpha val="43137"/>
                  </a:srgbClr>
                </a:outerShdw>
              </a:effectLst>
              <a:latin typeface="+mj-lt"/>
            </a:endParaRPr>
          </a:p>
        </p:txBody>
      </p:sp>
      <p:sp>
        <p:nvSpPr>
          <p:cNvPr id="2" name="Title 1"/>
          <p:cNvSpPr>
            <a:spLocks noGrp="1"/>
          </p:cNvSpPr>
          <p:nvPr>
            <p:ph type="ctrTitle"/>
          </p:nvPr>
        </p:nvSpPr>
        <p:spPr>
          <a:xfrm>
            <a:off x="1081314" y="4334933"/>
            <a:ext cx="10805886" cy="1975104"/>
          </a:xfrm>
        </p:spPr>
        <p:txBody>
          <a:bodyPr/>
          <a:lstStyle/>
          <a:p>
            <a:r>
              <a:rPr lang="en-US" sz="4800" cap="none" dirty="0">
                <a:effectLst>
                  <a:outerShdw blurRad="38100" dist="38100" dir="2700000" algn="tl">
                    <a:srgbClr val="000000">
                      <a:alpha val="43137"/>
                    </a:srgbClr>
                  </a:outerShdw>
                  <a:reflection blurRad="12700" stA="34000" endA="740" endPos="36000" dir="5400000" sy="-100000" algn="bl" rotWithShape="0"/>
                </a:effectLst>
              </a:rPr>
              <a:t>Using Statistics for Better </a:t>
            </a: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
            </a:r>
            <a:br>
              <a:rPr lang="en-US" sz="4800" cap="none" dirty="0" smtClean="0">
                <a:effectLst>
                  <a:outerShdw blurRad="38100" dist="38100" dir="2700000" algn="tl">
                    <a:srgbClr val="000000">
                      <a:alpha val="43137"/>
                    </a:srgbClr>
                  </a:outerShdw>
                  <a:reflection blurRad="12700" stA="34000" endA="740" endPos="36000" dir="5400000" sy="-100000" algn="bl" rotWithShape="0"/>
                </a:effectLst>
              </a:rPr>
            </a:b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Business </a:t>
            </a:r>
            <a:r>
              <a:rPr lang="en-US" sz="4800" cap="none" dirty="0">
                <a:effectLst>
                  <a:outerShdw blurRad="38100" dist="38100" dir="2700000" algn="tl">
                    <a:srgbClr val="000000">
                      <a:alpha val="43137"/>
                    </a:srgbClr>
                  </a:outerShdw>
                  <a:reflection blurRad="12700" stA="34000" endA="740" endPos="36000" dir="5400000" sy="-100000" algn="bl" rotWithShape="0"/>
                </a:effectLst>
              </a:rPr>
              <a:t>Decisions</a:t>
            </a:r>
          </a:p>
        </p:txBody>
      </p:sp>
      <p:sp>
        <p:nvSpPr>
          <p:cNvPr id="4" name="Date Placeholder 27"/>
          <p:cNvSpPr txBox="1">
            <a:spLocks/>
          </p:cNvSpPr>
          <p:nvPr/>
        </p:nvSpPr>
        <p:spPr>
          <a:xfrm>
            <a:off x="307950" y="6566262"/>
            <a:ext cx="4995570" cy="215465"/>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00"/>
              </a:spcAft>
            </a:pPr>
            <a:r>
              <a:rPr lang="en-US" sz="1050" b="0" i="0" kern="1200" dirty="0" smtClean="0">
                <a:solidFill>
                  <a:schemeClr val="tx1">
                    <a:lumMod val="95000"/>
                    <a:lumOff val="5000"/>
                  </a:schemeClr>
                </a:solidFill>
                <a:effectLst/>
                <a:latin typeface="+mn-lt"/>
              </a:rPr>
              <a:t>Copyright © Justin </a:t>
            </a:r>
            <a:r>
              <a:rPr lang="en-US" sz="1050" b="0" i="0" kern="1200" dirty="0" err="1" smtClean="0">
                <a:solidFill>
                  <a:schemeClr val="tx1">
                    <a:lumMod val="95000"/>
                    <a:lumOff val="5000"/>
                  </a:schemeClr>
                </a:solidFill>
                <a:effectLst/>
                <a:latin typeface="+mn-lt"/>
              </a:rPr>
              <a:t>Bateh</a:t>
            </a:r>
            <a:r>
              <a:rPr lang="en-US" sz="1050" b="0" i="0" kern="1200" dirty="0" smtClean="0">
                <a:solidFill>
                  <a:schemeClr val="tx1">
                    <a:lumMod val="95000"/>
                    <a:lumOff val="5000"/>
                  </a:schemeClr>
                </a:solidFill>
                <a:effectLst/>
                <a:latin typeface="+mn-lt"/>
              </a:rPr>
              <a:t> and Bert G. </a:t>
            </a:r>
            <a:r>
              <a:rPr lang="en-US" sz="1050" b="0" i="0" kern="1200" dirty="0" err="1" smtClean="0">
                <a:solidFill>
                  <a:schemeClr val="tx1">
                    <a:lumMod val="95000"/>
                    <a:lumOff val="5000"/>
                  </a:schemeClr>
                </a:solidFill>
                <a:effectLst/>
                <a:latin typeface="+mn-lt"/>
              </a:rPr>
              <a:t>Wachsmuth</a:t>
            </a:r>
            <a:r>
              <a:rPr lang="en-US" sz="1050" b="0" i="0" kern="1200" dirty="0" smtClean="0">
                <a:solidFill>
                  <a:schemeClr val="tx1">
                    <a:lumMod val="95000"/>
                    <a:lumOff val="5000"/>
                  </a:schemeClr>
                </a:solidFill>
                <a:effectLst/>
                <a:latin typeface="+mn-lt"/>
              </a:rPr>
              <a:t>, 2016. All rights reserved.</a:t>
            </a:r>
            <a:endParaRPr lang="en-US" sz="1050" i="0" dirty="0" smtClean="0">
              <a:solidFill>
                <a:schemeClr val="tx1">
                  <a:lumMod val="95000"/>
                  <a:lumOff val="5000"/>
                </a:schemeClr>
              </a:solidFill>
              <a:latin typeface="+mn-lt"/>
            </a:endParaRPr>
          </a:p>
        </p:txBody>
      </p:sp>
    </p:spTree>
    <p:extLst>
      <p:ext uri="{BB962C8B-B14F-4D97-AF65-F5344CB8AC3E}">
        <p14:creationId xmlns:p14="http://schemas.microsoft.com/office/powerpoint/2010/main" val="468483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550461" y="415005"/>
            <a:ext cx="11091077"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4000" dirty="0" smtClean="0">
                <a:solidFill>
                  <a:schemeClr val="bg1"/>
                </a:solidFill>
                <a:effectLst>
                  <a:outerShdw blurRad="38100" dist="38100" dir="2700000" algn="tl">
                    <a:srgbClr val="000000">
                      <a:alpha val="43137"/>
                    </a:srgbClr>
                  </a:outerShdw>
                </a:effectLst>
              </a:rPr>
              <a:t>Correlation Coefficient </a:t>
            </a:r>
            <a:r>
              <a:rPr lang="en-US" sz="4000" dirty="0">
                <a:solidFill>
                  <a:schemeClr val="bg1"/>
                </a:solidFill>
                <a:effectLst>
                  <a:outerShdw blurRad="38100" dist="38100" dir="2700000" algn="tl">
                    <a:srgbClr val="000000">
                      <a:alpha val="43137"/>
                    </a:srgbClr>
                  </a:outerShdw>
                </a:effectLst>
                <a:latin typeface="Symbol" panose="05050102010706020507" pitchFamily="18" charset="2"/>
              </a:rPr>
              <a:t>r</a:t>
            </a:r>
            <a:endParaRPr lang="en-US" sz="4000" kern="1200" dirty="0">
              <a:solidFill>
                <a:schemeClr val="bg1"/>
              </a:solidFill>
              <a:effectLst>
                <a:outerShdw blurRad="38100" dist="38100" dir="2700000" algn="tl">
                  <a:srgbClr val="000000">
                    <a:alpha val="43137"/>
                  </a:srgbClr>
                </a:outerShdw>
              </a:effectLst>
              <a:latin typeface="Symbol" panose="05050102010706020507" pitchFamily="18" charset="2"/>
            </a:endParaRPr>
          </a:p>
        </p:txBody>
      </p:sp>
      <p:sp>
        <p:nvSpPr>
          <p:cNvPr id="23" name="Freeform 22"/>
          <p:cNvSpPr/>
          <p:nvPr/>
        </p:nvSpPr>
        <p:spPr>
          <a:xfrm>
            <a:off x="550461" y="1192603"/>
            <a:ext cx="11091077" cy="516170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spcBef>
                <a:spcPts val="600"/>
              </a:spcBef>
              <a:spcAft>
                <a:spcPts val="600"/>
              </a:spcAft>
              <a:buFont typeface="Wingdings" panose="05000000000000000000" pitchFamily="2" charset="2"/>
              <a:buChar char="§"/>
            </a:pPr>
            <a:r>
              <a:rPr lang="en-US" sz="2400" dirty="0"/>
              <a:t>M</a:t>
            </a:r>
            <a:r>
              <a:rPr lang="en-US" sz="2400" dirty="0" smtClean="0"/>
              <a:t>easures </a:t>
            </a:r>
            <a:r>
              <a:rPr lang="en-US" sz="2800" i="1" dirty="0">
                <a:latin typeface="Book Antiqua" panose="02040602050305030304" pitchFamily="18" charset="0"/>
              </a:rPr>
              <a:t>how strong a linear relationship </a:t>
            </a:r>
            <a:r>
              <a:rPr lang="en-US" sz="2400" dirty="0"/>
              <a:t>exists between two numerical variables </a:t>
            </a:r>
            <a:r>
              <a:rPr lang="en-US" sz="2400" i="1" dirty="0">
                <a:latin typeface="Book Antiqua" panose="02040602050305030304" pitchFamily="18" charset="0"/>
              </a:rPr>
              <a:t>x</a:t>
            </a:r>
            <a:r>
              <a:rPr lang="en-US" sz="2400" i="1" dirty="0"/>
              <a:t> </a:t>
            </a:r>
            <a:r>
              <a:rPr lang="en-US" sz="2400" dirty="0"/>
              <a:t>and </a:t>
            </a:r>
            <a:r>
              <a:rPr lang="en-US" sz="2400" i="1" dirty="0" smtClean="0">
                <a:latin typeface="Book Antiqua" panose="02040602050305030304" pitchFamily="18" charset="0"/>
              </a:rPr>
              <a:t>y</a:t>
            </a:r>
            <a:endParaRPr lang="en-US" sz="2400" dirty="0" smtClean="0"/>
          </a:p>
          <a:p>
            <a:pPr marL="800100" lvl="1" indent="-342900">
              <a:spcBef>
                <a:spcPts val="600"/>
              </a:spcBef>
              <a:spcAft>
                <a:spcPts val="600"/>
              </a:spcAft>
              <a:buFont typeface="Wingdings" panose="05000000000000000000" pitchFamily="2" charset="2"/>
              <a:buChar char="§"/>
            </a:pPr>
            <a:r>
              <a:rPr lang="en-US" sz="2300" dirty="0" smtClean="0"/>
              <a:t>The </a:t>
            </a:r>
            <a:r>
              <a:rPr lang="en-US" sz="2300" dirty="0"/>
              <a:t>correlation coefficient is always a number between −1.0 and +1.0</a:t>
            </a:r>
            <a:r>
              <a:rPr lang="en-US" sz="2300" dirty="0" smtClean="0"/>
              <a:t>.</a:t>
            </a:r>
          </a:p>
          <a:p>
            <a:pPr marL="800100" lvl="1" indent="-342900">
              <a:spcBef>
                <a:spcPts val="600"/>
              </a:spcBef>
              <a:spcAft>
                <a:spcPts val="600"/>
              </a:spcAft>
              <a:buFont typeface="Wingdings" panose="05000000000000000000" pitchFamily="2" charset="2"/>
              <a:buChar char="§"/>
            </a:pPr>
            <a:r>
              <a:rPr lang="en-US" sz="2300" dirty="0"/>
              <a:t>If the correlation coefficient is close to +1.0, then there is a </a:t>
            </a:r>
            <a:r>
              <a:rPr lang="en-US" sz="2400" i="1" dirty="0">
                <a:latin typeface="Book Antiqua" panose="02040602050305030304" pitchFamily="18" charset="0"/>
              </a:rPr>
              <a:t>strong positive linear </a:t>
            </a:r>
            <a:r>
              <a:rPr lang="en-US" sz="2300" dirty="0"/>
              <a:t>relationship between </a:t>
            </a:r>
            <a:r>
              <a:rPr lang="en-US" sz="2300" i="1" dirty="0"/>
              <a:t>x </a:t>
            </a:r>
            <a:r>
              <a:rPr lang="en-US" sz="2300" dirty="0"/>
              <a:t>and </a:t>
            </a:r>
            <a:r>
              <a:rPr lang="en-US" sz="2300" i="1" dirty="0"/>
              <a:t>y</a:t>
            </a:r>
            <a:r>
              <a:rPr lang="en-US" sz="2300" dirty="0"/>
              <a:t>. </a:t>
            </a:r>
            <a:endParaRPr lang="en-US" sz="2300" dirty="0" smtClean="0"/>
          </a:p>
          <a:p>
            <a:pPr marL="1257300" lvl="2" indent="-342900">
              <a:spcBef>
                <a:spcPts val="600"/>
              </a:spcBef>
              <a:spcAft>
                <a:spcPts val="600"/>
              </a:spcAft>
              <a:buFont typeface="Arial" panose="020B0604020202020204" pitchFamily="34" charset="0"/>
              <a:buChar char="•"/>
            </a:pPr>
            <a:r>
              <a:rPr lang="en-US" sz="2300" dirty="0"/>
              <a:t>I</a:t>
            </a:r>
            <a:r>
              <a:rPr lang="en-US" sz="2300" dirty="0" smtClean="0"/>
              <a:t>f </a:t>
            </a:r>
            <a:r>
              <a:rPr lang="en-US" sz="2300" i="1" dirty="0"/>
              <a:t>x </a:t>
            </a:r>
            <a:r>
              <a:rPr lang="en-US" sz="2300" dirty="0"/>
              <a:t>increases, </a:t>
            </a:r>
            <a:r>
              <a:rPr lang="en-US" sz="2300" i="1" dirty="0"/>
              <a:t>y </a:t>
            </a:r>
            <a:r>
              <a:rPr lang="en-US" sz="2300" dirty="0"/>
              <a:t>also </a:t>
            </a:r>
            <a:r>
              <a:rPr lang="en-US" sz="2300" dirty="0" smtClean="0"/>
              <a:t>increases</a:t>
            </a:r>
            <a:endParaRPr lang="en-US" sz="2300" dirty="0"/>
          </a:p>
          <a:p>
            <a:pPr marL="800100" lvl="1" indent="-342900">
              <a:spcBef>
                <a:spcPts val="600"/>
              </a:spcBef>
              <a:spcAft>
                <a:spcPts val="600"/>
              </a:spcAft>
              <a:buFont typeface="Wingdings" panose="05000000000000000000" pitchFamily="2" charset="2"/>
              <a:buChar char="§"/>
            </a:pPr>
            <a:r>
              <a:rPr lang="en-US" sz="2300" dirty="0"/>
              <a:t>If the correlation coefficient is close to −1.0, then there is a </a:t>
            </a:r>
            <a:r>
              <a:rPr lang="en-US" sz="2400" i="1" dirty="0">
                <a:latin typeface="Book Antiqua" panose="02040602050305030304" pitchFamily="18" charset="0"/>
              </a:rPr>
              <a:t>strong negative linear </a:t>
            </a:r>
            <a:r>
              <a:rPr lang="en-US" sz="2300" dirty="0"/>
              <a:t>relationship between </a:t>
            </a:r>
            <a:r>
              <a:rPr lang="en-US" sz="2300" i="1" dirty="0"/>
              <a:t>x </a:t>
            </a:r>
            <a:r>
              <a:rPr lang="en-US" sz="2300" dirty="0"/>
              <a:t>and </a:t>
            </a:r>
            <a:r>
              <a:rPr lang="en-US" sz="2300" i="1" dirty="0"/>
              <a:t>y</a:t>
            </a:r>
            <a:r>
              <a:rPr lang="en-US" sz="2300" dirty="0"/>
              <a:t>. </a:t>
            </a:r>
            <a:endParaRPr lang="en-US" sz="2300" dirty="0" smtClean="0"/>
          </a:p>
          <a:p>
            <a:pPr marL="1257300" lvl="2" indent="-342900">
              <a:spcBef>
                <a:spcPts val="600"/>
              </a:spcBef>
              <a:spcAft>
                <a:spcPts val="600"/>
              </a:spcAft>
              <a:buFont typeface="Arial" panose="020B0604020202020204" pitchFamily="34" charset="0"/>
              <a:buChar char="•"/>
            </a:pPr>
            <a:r>
              <a:rPr lang="en-US" sz="2300" dirty="0" smtClean="0"/>
              <a:t>If </a:t>
            </a:r>
            <a:r>
              <a:rPr lang="en-US" sz="2300" i="1" dirty="0" smtClean="0"/>
              <a:t>x </a:t>
            </a:r>
            <a:r>
              <a:rPr lang="en-US" sz="2300" dirty="0"/>
              <a:t>increases, </a:t>
            </a:r>
            <a:r>
              <a:rPr lang="en-US" sz="2300" i="1" dirty="0"/>
              <a:t>y </a:t>
            </a:r>
            <a:r>
              <a:rPr lang="en-US" sz="2300" dirty="0"/>
              <a:t>will </a:t>
            </a:r>
            <a:r>
              <a:rPr lang="en-US" sz="2300" dirty="0" smtClean="0"/>
              <a:t>decrease</a:t>
            </a:r>
            <a:endParaRPr lang="en-US" sz="2300" dirty="0"/>
          </a:p>
          <a:p>
            <a:pPr marL="800100" lvl="1" indent="-342900">
              <a:spcBef>
                <a:spcPts val="600"/>
              </a:spcBef>
              <a:spcAft>
                <a:spcPts val="600"/>
              </a:spcAft>
              <a:buFont typeface="Wingdings" panose="05000000000000000000" pitchFamily="2" charset="2"/>
              <a:buChar char="§"/>
            </a:pPr>
            <a:r>
              <a:rPr lang="en-US" sz="2300" dirty="0"/>
              <a:t>The closer to zero the correlation coefficient, the lesser the extent of the linear relationship between </a:t>
            </a:r>
            <a:r>
              <a:rPr lang="en-US" sz="2300" i="1" dirty="0"/>
              <a:t>x </a:t>
            </a:r>
            <a:r>
              <a:rPr lang="en-US" sz="2300" dirty="0"/>
              <a:t>and </a:t>
            </a:r>
            <a:r>
              <a:rPr lang="en-US" sz="2300" i="1" dirty="0"/>
              <a:t>y</a:t>
            </a:r>
            <a:r>
              <a:rPr lang="en-US" sz="2300" dirty="0"/>
              <a:t>.</a:t>
            </a:r>
          </a:p>
          <a:p>
            <a:pPr>
              <a:spcBef>
                <a:spcPts val="600"/>
              </a:spcBef>
              <a:spcAft>
                <a:spcPts val="600"/>
              </a:spcAft>
            </a:pPr>
            <a:endParaRPr lang="en-US" sz="2400" dirty="0"/>
          </a:p>
          <a:p>
            <a:pPr>
              <a:spcBef>
                <a:spcPts val="600"/>
              </a:spcBef>
              <a:spcAft>
                <a:spcPts val="600"/>
              </a:spcAft>
            </a:pPr>
            <a:r>
              <a:rPr lang="en-US" sz="2400" dirty="0" smtClean="0"/>
              <a:t> </a:t>
            </a:r>
          </a:p>
          <a:p>
            <a:pPr marL="285750" indent="-285750">
              <a:spcBef>
                <a:spcPts val="600"/>
              </a:spcBef>
              <a:spcAft>
                <a:spcPts val="600"/>
              </a:spcAft>
              <a:buFont typeface="Wingdings" panose="05000000000000000000" pitchFamily="2" charset="2"/>
              <a:buChar char="§"/>
            </a:pPr>
            <a:endParaRPr lang="en-US" sz="66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Correlation Between Numerical Variables</a:t>
            </a:r>
          </a:p>
        </p:txBody>
      </p:sp>
    </p:spTree>
    <p:extLst>
      <p:ext uri="{BB962C8B-B14F-4D97-AF65-F5344CB8AC3E}">
        <p14:creationId xmlns:p14="http://schemas.microsoft.com/office/powerpoint/2010/main" val="33796861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fade">
                                      <p:cBhvr>
                                        <p:cTn id="34" dur="750"/>
                                        <p:tgtEl>
                                          <p:spTgt spid="23">
                                            <p:txEl>
                                              <p:pRg st="3" end="3"/>
                                            </p:txEl>
                                          </p:spTgt>
                                        </p:tgtEl>
                                      </p:cBhvr>
                                    </p:animEffect>
                                    <p:anim calcmode="lin" valueType="num">
                                      <p:cBhvr>
                                        <p:cTn id="35"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6"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3">
                                            <p:txEl>
                                              <p:pRg st="4" end="4"/>
                                            </p:txEl>
                                          </p:spTgt>
                                        </p:tgtEl>
                                        <p:attrNameLst>
                                          <p:attrName>style.visibility</p:attrName>
                                        </p:attrNameLst>
                                      </p:cBhvr>
                                      <p:to>
                                        <p:strVal val="visible"/>
                                      </p:to>
                                    </p:set>
                                    <p:animEffect transition="in" filter="fade">
                                      <p:cBhvr>
                                        <p:cTn id="41" dur="750"/>
                                        <p:tgtEl>
                                          <p:spTgt spid="23">
                                            <p:txEl>
                                              <p:pRg st="4" end="4"/>
                                            </p:txEl>
                                          </p:spTgt>
                                        </p:tgtEl>
                                      </p:cBhvr>
                                    </p:animEffect>
                                    <p:anim calcmode="lin" valueType="num">
                                      <p:cBhvr>
                                        <p:cTn id="42"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3" dur="750" fill="hold"/>
                                        <p:tgtEl>
                                          <p:spTgt spid="23">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3">
                                            <p:txEl>
                                              <p:pRg st="5" end="5"/>
                                            </p:txEl>
                                          </p:spTgt>
                                        </p:tgtEl>
                                        <p:attrNameLst>
                                          <p:attrName>style.visibility</p:attrName>
                                        </p:attrNameLst>
                                      </p:cBhvr>
                                      <p:to>
                                        <p:strVal val="visible"/>
                                      </p:to>
                                    </p:set>
                                    <p:animEffect transition="in" filter="fade">
                                      <p:cBhvr>
                                        <p:cTn id="46" dur="750"/>
                                        <p:tgtEl>
                                          <p:spTgt spid="23">
                                            <p:txEl>
                                              <p:pRg st="5" end="5"/>
                                            </p:txEl>
                                          </p:spTgt>
                                        </p:tgtEl>
                                      </p:cBhvr>
                                    </p:animEffect>
                                    <p:anim calcmode="lin" valueType="num">
                                      <p:cBhvr>
                                        <p:cTn id="47"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8"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3">
                                            <p:txEl>
                                              <p:pRg st="6" end="6"/>
                                            </p:txEl>
                                          </p:spTgt>
                                        </p:tgtEl>
                                        <p:attrNameLst>
                                          <p:attrName>style.visibility</p:attrName>
                                        </p:attrNameLst>
                                      </p:cBhvr>
                                      <p:to>
                                        <p:strVal val="visible"/>
                                      </p:to>
                                    </p:set>
                                    <p:animEffect transition="in" filter="fade">
                                      <p:cBhvr>
                                        <p:cTn id="53" dur="750"/>
                                        <p:tgtEl>
                                          <p:spTgt spid="23">
                                            <p:txEl>
                                              <p:pRg st="6" end="6"/>
                                            </p:txEl>
                                          </p:spTgt>
                                        </p:tgtEl>
                                      </p:cBhvr>
                                    </p:animEffect>
                                    <p:anim calcmode="lin" valueType="num">
                                      <p:cBhvr>
                                        <p:cTn id="54" dur="75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5" dur="75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352675" y="1355785"/>
            <a:ext cx="9937187" cy="1511402"/>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Determine </a:t>
            </a:r>
            <a:r>
              <a:rPr lang="en-US" sz="2400" dirty="0"/>
              <a:t>if there is a linear relationship between high school and college GPA for the data in Table 8.1.</a:t>
            </a:r>
          </a:p>
        </p:txBody>
      </p:sp>
      <p:sp>
        <p:nvSpPr>
          <p:cNvPr id="8" name="Freeform 7"/>
          <p:cNvSpPr/>
          <p:nvPr/>
        </p:nvSpPr>
        <p:spPr>
          <a:xfrm>
            <a:off x="1479393" y="970748"/>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896861" y="3363131"/>
            <a:ext cx="10631838" cy="2805867"/>
          </a:xfrm>
        </p:spPr>
        <p:txBody>
          <a:bodyPr/>
          <a:lstStyle/>
          <a:p>
            <a:pPr algn="just">
              <a:buFont typeface="Wingdings" panose="05000000000000000000" pitchFamily="2" charset="2"/>
              <a:buChar char="§"/>
            </a:pPr>
            <a:r>
              <a:rPr lang="en-US" dirty="0" smtClean="0"/>
              <a:t>We </a:t>
            </a:r>
            <a:r>
              <a:rPr lang="en-US" dirty="0"/>
              <a:t>have already computed the correlation coefficient to be </a:t>
            </a:r>
            <a:r>
              <a:rPr lang="en-US" i="1" dirty="0">
                <a:latin typeface="Symbol" panose="05050102010706020507" pitchFamily="18" charset="2"/>
              </a:rPr>
              <a:t>r</a:t>
            </a:r>
            <a:r>
              <a:rPr lang="en-US" i="1" dirty="0"/>
              <a:t> </a:t>
            </a:r>
            <a:r>
              <a:rPr lang="en-US" dirty="0"/>
              <a:t>= 0.9416, which is very close to +1. </a:t>
            </a:r>
            <a:endParaRPr lang="en-US" dirty="0" smtClean="0"/>
          </a:p>
          <a:p>
            <a:pPr algn="just">
              <a:buFont typeface="Wingdings" panose="05000000000000000000" pitchFamily="2" charset="2"/>
              <a:buChar char="§"/>
            </a:pPr>
            <a:r>
              <a:rPr lang="en-US" dirty="0" smtClean="0"/>
              <a:t>Therefore</a:t>
            </a:r>
            <a:r>
              <a:rPr lang="en-US" dirty="0"/>
              <a:t>, we can conclude that there indeed is a strong positive relationship between high school GPA and college GPA in this particular example.</a:t>
            </a:r>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Correlation Between Numerical Variables</a:t>
            </a:r>
          </a:p>
        </p:txBody>
      </p:sp>
    </p:spTree>
    <p:extLst>
      <p:ext uri="{BB962C8B-B14F-4D97-AF65-F5344CB8AC3E}">
        <p14:creationId xmlns:p14="http://schemas.microsoft.com/office/powerpoint/2010/main" val="23546866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750"/>
                                        <p:tgtEl>
                                          <p:spTgt spid="2">
                                            <p:txEl>
                                              <p:pRg st="1" end="1"/>
                                            </p:txEl>
                                          </p:spTgt>
                                        </p:tgtEl>
                                      </p:cBhvr>
                                    </p:animEffect>
                                    <p:anim calcmode="lin" valueType="num">
                                      <p:cBhvr>
                                        <p:cTn id="15"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5892" y="852406"/>
            <a:ext cx="10762339" cy="5440579"/>
          </a:xfrm>
        </p:spPr>
        <p:txBody>
          <a:bodyPr>
            <a:normAutofit fontScale="92500" lnSpcReduction="10000"/>
          </a:bodyPr>
          <a:lstStyle/>
          <a:p>
            <a:r>
              <a:rPr lang="en-US" dirty="0"/>
              <a:t>While the preceding table certainly helps in computing the correlation coefficient, it is still a lot of work, especially if there are several (</a:t>
            </a:r>
            <a:r>
              <a:rPr lang="en-US" i="1" dirty="0"/>
              <a:t>x, y</a:t>
            </a:r>
            <a:r>
              <a:rPr lang="en-US" dirty="0"/>
              <a:t>) data points. </a:t>
            </a:r>
            <a:endParaRPr lang="en-US" dirty="0" smtClean="0"/>
          </a:p>
          <a:p>
            <a:r>
              <a:rPr lang="en-US" dirty="0" smtClean="0"/>
              <a:t>Even </a:t>
            </a:r>
            <a:r>
              <a:rPr lang="en-US" dirty="0"/>
              <a:t>using Excel to help compute Table 8.2 seems a lot of work. </a:t>
            </a:r>
            <a:endParaRPr lang="en-US" dirty="0" smtClean="0"/>
          </a:p>
          <a:p>
            <a:r>
              <a:rPr lang="en-US" dirty="0" smtClean="0"/>
              <a:t>However</a:t>
            </a:r>
            <a:r>
              <a:rPr lang="en-US" dirty="0"/>
              <a:t>, Excel has a convenient function to quickly compute the </a:t>
            </a:r>
            <a:r>
              <a:rPr lang="en-US" dirty="0" smtClean="0"/>
              <a:t>correlation </a:t>
            </a:r>
            <a:r>
              <a:rPr lang="en-US" dirty="0"/>
              <a:t>coefficient without the need for a complicated </a:t>
            </a:r>
            <a:r>
              <a:rPr lang="en-US" dirty="0" smtClean="0"/>
              <a:t>table.</a:t>
            </a:r>
          </a:p>
          <a:p>
            <a:pPr lvl="1"/>
            <a:r>
              <a:rPr lang="en-US" sz="2600" dirty="0" smtClean="0"/>
              <a:t>The </a:t>
            </a:r>
            <a:r>
              <a:rPr lang="en-US" sz="2600" dirty="0"/>
              <a:t>Excel built-in function</a:t>
            </a:r>
          </a:p>
          <a:p>
            <a:pPr lvl="2"/>
            <a:r>
              <a:rPr lang="en-US" sz="3000" dirty="0">
                <a:latin typeface="Book Antiqua" panose="02040602050305030304" pitchFamily="18" charset="0"/>
              </a:rPr>
              <a:t>=</a:t>
            </a:r>
            <a:r>
              <a:rPr lang="en-US" sz="3000" i="1" dirty="0" err="1">
                <a:latin typeface="Book Antiqua" panose="02040602050305030304" pitchFamily="18" charset="0"/>
              </a:rPr>
              <a:t>correl</a:t>
            </a:r>
            <a:r>
              <a:rPr lang="en-US" sz="3000" dirty="0">
                <a:latin typeface="Book Antiqua" panose="02040602050305030304" pitchFamily="18" charset="0"/>
              </a:rPr>
              <a:t>(</a:t>
            </a:r>
            <a:r>
              <a:rPr lang="en-US" sz="3000" i="1" dirty="0" err="1">
                <a:latin typeface="Book Antiqua" panose="02040602050305030304" pitchFamily="18" charset="0"/>
              </a:rPr>
              <a:t>x_range</a:t>
            </a:r>
            <a:r>
              <a:rPr lang="en-US" sz="3000" i="1" dirty="0">
                <a:latin typeface="Book Antiqua" panose="02040602050305030304" pitchFamily="18" charset="0"/>
              </a:rPr>
              <a:t>, </a:t>
            </a:r>
            <a:r>
              <a:rPr lang="en-US" sz="3000" i="1" dirty="0" err="1">
                <a:latin typeface="Book Antiqua" panose="02040602050305030304" pitchFamily="18" charset="0"/>
              </a:rPr>
              <a:t>y_range</a:t>
            </a:r>
            <a:r>
              <a:rPr lang="en-US" sz="3000" dirty="0">
                <a:latin typeface="Book Antiqua" panose="02040602050305030304" pitchFamily="18" charset="0"/>
              </a:rPr>
              <a:t>)</a:t>
            </a:r>
          </a:p>
          <a:p>
            <a:pPr marL="710946" lvl="2" indent="0">
              <a:buNone/>
            </a:pPr>
            <a:r>
              <a:rPr lang="en-US" sz="2600" dirty="0" smtClean="0"/>
              <a:t>returns </a:t>
            </a:r>
            <a:r>
              <a:rPr lang="en-US" sz="2600" dirty="0"/>
              <a:t>the correlation coefficient of the cells in </a:t>
            </a:r>
            <a:r>
              <a:rPr lang="en-US" sz="2600" i="1" dirty="0" err="1"/>
              <a:t>x_range</a:t>
            </a:r>
            <a:r>
              <a:rPr lang="en-US" sz="2600" i="1" dirty="0"/>
              <a:t> </a:t>
            </a:r>
            <a:r>
              <a:rPr lang="en-US" sz="2600" dirty="0"/>
              <a:t>(for the </a:t>
            </a:r>
            <a:r>
              <a:rPr lang="en-US" sz="2600" i="1" dirty="0"/>
              <a:t>x </a:t>
            </a:r>
            <a:r>
              <a:rPr lang="en-US" sz="2600" dirty="0"/>
              <a:t>values) and the </a:t>
            </a:r>
            <a:r>
              <a:rPr lang="en-US" sz="2600" i="1" dirty="0" err="1"/>
              <a:t>y_range</a:t>
            </a:r>
            <a:r>
              <a:rPr lang="en-US" sz="2600" i="1" dirty="0"/>
              <a:t> </a:t>
            </a:r>
            <a:r>
              <a:rPr lang="en-US" sz="2600" dirty="0"/>
              <a:t>(for the </a:t>
            </a:r>
            <a:r>
              <a:rPr lang="en-US" sz="2600" i="1" dirty="0"/>
              <a:t>y </a:t>
            </a:r>
            <a:r>
              <a:rPr lang="en-US" sz="2600" dirty="0"/>
              <a:t>values</a:t>
            </a:r>
            <a:r>
              <a:rPr lang="en-US" sz="2600" dirty="0" smtClean="0"/>
              <a:t>)</a:t>
            </a:r>
          </a:p>
          <a:p>
            <a:pPr lvl="1"/>
            <a:r>
              <a:rPr lang="en-US" dirty="0" smtClean="0"/>
              <a:t>All </a:t>
            </a:r>
            <a:r>
              <a:rPr lang="en-US" dirty="0"/>
              <a:t>cells must contain numbers, and no cell should be empty.</a:t>
            </a:r>
          </a:p>
          <a:p>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Using Excel to Compute the Correlation Coefficient</a:t>
            </a:r>
          </a:p>
        </p:txBody>
      </p:sp>
    </p:spTree>
    <p:extLst>
      <p:ext uri="{BB962C8B-B14F-4D97-AF65-F5344CB8AC3E}">
        <p14:creationId xmlns:p14="http://schemas.microsoft.com/office/powerpoint/2010/main" val="34822802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750"/>
                                        <p:tgtEl>
                                          <p:spTgt spid="2">
                                            <p:txEl>
                                              <p:pRg st="4" end="4"/>
                                            </p:txEl>
                                          </p:spTgt>
                                        </p:tgtEl>
                                      </p:cBhvr>
                                    </p:animEffect>
                                    <p:anim calcmode="lin" valueType="num">
                                      <p:cBhvr>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750"/>
                                        <p:tgtEl>
                                          <p:spTgt spid="2">
                                            <p:txEl>
                                              <p:pRg st="5" end="5"/>
                                            </p:txEl>
                                          </p:spTgt>
                                        </p:tgtEl>
                                      </p:cBhvr>
                                    </p:animEffect>
                                    <p:anim calcmode="lin" valueType="num">
                                      <p:cBhvr>
                                        <p:cTn id="32"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750"/>
                                        <p:tgtEl>
                                          <p:spTgt spid="2">
                                            <p:txEl>
                                              <p:pRg st="6" end="6"/>
                                            </p:txEl>
                                          </p:spTgt>
                                        </p:tgtEl>
                                      </p:cBhvr>
                                    </p:animEffect>
                                    <p:anim calcmode="lin" valueType="num">
                                      <p:cBhvr>
                                        <p:cTn id="39"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738207"/>
            <a:ext cx="9937187" cy="45932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To </a:t>
            </a:r>
            <a:r>
              <a:rPr lang="en-US" sz="2400" dirty="0"/>
              <a:t>use this Excel function to compute the correlation coefficient for the previous GPA example, we would enter the data and the formulas as shown in Figure 8.1.</a:t>
            </a:r>
            <a:endParaRPr lang="en-US" sz="2400" kern="1200" dirty="0" smtClean="0"/>
          </a:p>
        </p:txBody>
      </p:sp>
      <p:sp>
        <p:nvSpPr>
          <p:cNvPr id="8" name="Freeform 7"/>
          <p:cNvSpPr/>
          <p:nvPr/>
        </p:nvSpPr>
        <p:spPr>
          <a:xfrm>
            <a:off x="1370905" y="353171"/>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6" name="TextBox 5"/>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Using Excel to Compute the Correlation Coefficient</a:t>
            </a:r>
          </a:p>
        </p:txBody>
      </p:sp>
      <p:sp>
        <p:nvSpPr>
          <p:cNvPr id="2" name="Content Placeholder 1"/>
          <p:cNvSpPr>
            <a:spLocks noGrp="1"/>
          </p:cNvSpPr>
          <p:nvPr>
            <p:ph idx="1"/>
          </p:nvPr>
        </p:nvSpPr>
        <p:spPr>
          <a:xfrm>
            <a:off x="1123175" y="5393410"/>
            <a:ext cx="10721009" cy="791087"/>
          </a:xfrm>
        </p:spPr>
        <p:txBody>
          <a:bodyPr>
            <a:noAutofit/>
          </a:bodyPr>
          <a:lstStyle/>
          <a:p>
            <a:pPr>
              <a:buFont typeface="Wingdings" panose="05000000000000000000" pitchFamily="2" charset="2"/>
              <a:buChar char="§"/>
            </a:pPr>
            <a:r>
              <a:rPr lang="en-US" sz="2300" dirty="0" smtClean="0"/>
              <a:t>It </a:t>
            </a:r>
            <a:r>
              <a:rPr lang="en-US" sz="2300" dirty="0"/>
              <a:t>shows the correlation coefficient computed by Excel to be 0.9416, which is—of course—the same as we computed manually before.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558" y="2446231"/>
            <a:ext cx="5372444" cy="26963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71087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6" y="658360"/>
            <a:ext cx="9937187" cy="561845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Consider </a:t>
            </a:r>
            <a:r>
              <a:rPr lang="en-US" sz="2400" dirty="0"/>
              <a:t>the following artificial examples: Some data for </a:t>
            </a:r>
            <a:r>
              <a:rPr lang="en-US" sz="2400" i="1" dirty="0"/>
              <a:t>x </a:t>
            </a:r>
            <a:r>
              <a:rPr lang="en-US" sz="2400" dirty="0"/>
              <a:t>and </a:t>
            </a:r>
            <a:r>
              <a:rPr lang="en-US" sz="2400" i="1" dirty="0"/>
              <a:t>y </a:t>
            </a:r>
            <a:r>
              <a:rPr lang="en-US" sz="2400" dirty="0"/>
              <a:t>(which have no particular meaning right now) are listed in Table 8.3 for three different cases</a:t>
            </a:r>
            <a:r>
              <a:rPr lang="en-US" sz="2400" dirty="0" smtClean="0"/>
              <a:t>.</a:t>
            </a:r>
          </a:p>
          <a:p>
            <a:endParaRPr lang="en-US" sz="2400" kern="1200" dirty="0"/>
          </a:p>
          <a:p>
            <a:endParaRPr lang="en-US" sz="2400" dirty="0" smtClean="0"/>
          </a:p>
          <a:p>
            <a:endParaRPr lang="en-US" sz="2400" kern="1200" dirty="0"/>
          </a:p>
          <a:p>
            <a:endParaRPr lang="en-US" sz="2400" dirty="0" smtClean="0"/>
          </a:p>
          <a:p>
            <a:endParaRPr lang="en-US" sz="2400" kern="1200" dirty="0"/>
          </a:p>
          <a:p>
            <a:endParaRPr lang="en-US" sz="2400" dirty="0" smtClean="0"/>
          </a:p>
          <a:p>
            <a:endParaRPr lang="en-US" sz="2400" kern="1200" dirty="0"/>
          </a:p>
          <a:p>
            <a:endParaRPr lang="en-US" sz="2400" dirty="0" smtClean="0"/>
          </a:p>
          <a:p>
            <a:endParaRPr lang="en-US" sz="2400" kern="1200" dirty="0"/>
          </a:p>
          <a:p>
            <a:pPr marL="342900" indent="-342900">
              <a:buFont typeface="Wingdings" panose="05000000000000000000" pitchFamily="2" charset="2"/>
              <a:buChar char="§"/>
            </a:pPr>
            <a:r>
              <a:rPr lang="en-US" sz="2300" dirty="0" smtClean="0"/>
              <a:t>Guess </a:t>
            </a:r>
            <a:r>
              <a:rPr lang="en-US" sz="2300" dirty="0"/>
              <a:t>the correlation coefficient in each case and then confirm your guess by computing it exactly (perhaps with Excel).</a:t>
            </a:r>
            <a:endParaRPr lang="en-US" sz="2300" kern="1200" dirty="0" smtClean="0"/>
          </a:p>
        </p:txBody>
      </p:sp>
      <p:sp>
        <p:nvSpPr>
          <p:cNvPr id="8" name="Freeform 7"/>
          <p:cNvSpPr/>
          <p:nvPr/>
        </p:nvSpPr>
        <p:spPr>
          <a:xfrm>
            <a:off x="1370904" y="27332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6" name="TextBox 5"/>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Using Excel to Compute the Correlation Coefficient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635" y="2397843"/>
            <a:ext cx="6957534" cy="2976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646133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animEffect transition="in" filter="fade">
                                      <p:cBhvr>
                                        <p:cTn id="7" dur="750"/>
                                        <p:tgtEl>
                                          <p:spTgt spid="7">
                                            <p:txEl>
                                              <p:pRg st="10" end="10"/>
                                            </p:txEl>
                                          </p:spTgt>
                                        </p:tgtEl>
                                      </p:cBhvr>
                                    </p:animEffect>
                                    <p:anim calcmode="lin" valueType="num">
                                      <p:cBhvr>
                                        <p:cTn id="8" dur="75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0929" y="701691"/>
            <a:ext cx="10805575" cy="5141843"/>
          </a:xfrm>
        </p:spPr>
        <p:txBody>
          <a:bodyPr>
            <a:noAutofit/>
          </a:bodyPr>
          <a:lstStyle/>
          <a:p>
            <a:pPr algn="just">
              <a:spcBef>
                <a:spcPts val="1200"/>
              </a:spcBef>
              <a:buFont typeface="Wingdings" panose="05000000000000000000" pitchFamily="2" charset="2"/>
              <a:buChar char="§"/>
            </a:pPr>
            <a:r>
              <a:rPr lang="en-US" dirty="0" smtClean="0"/>
              <a:t>Just </a:t>
            </a:r>
            <a:r>
              <a:rPr lang="en-US" dirty="0"/>
              <a:t>looking at Table 8.3 it seems pretty obvious that:</a:t>
            </a:r>
          </a:p>
          <a:p>
            <a:pPr lvl="1" algn="just">
              <a:spcBef>
                <a:spcPts val="1200"/>
              </a:spcBef>
            </a:pPr>
            <a:r>
              <a:rPr lang="en-US" sz="2600" dirty="0"/>
              <a:t>In case A, there should be a strong positive relationship between </a:t>
            </a:r>
            <a:r>
              <a:rPr lang="en-US" sz="2600" i="1" dirty="0"/>
              <a:t>x </a:t>
            </a:r>
            <a:r>
              <a:rPr lang="en-US" sz="2600" dirty="0"/>
              <a:t>and </a:t>
            </a:r>
            <a:r>
              <a:rPr lang="en-US" sz="2600" i="1" dirty="0"/>
              <a:t>y</a:t>
            </a:r>
            <a:r>
              <a:rPr lang="en-US" sz="2600" dirty="0"/>
              <a:t>, so we expect the correlation coefficient to be close to +1.</a:t>
            </a:r>
          </a:p>
          <a:p>
            <a:pPr lvl="1" algn="just">
              <a:spcBef>
                <a:spcPts val="1200"/>
              </a:spcBef>
            </a:pPr>
            <a:r>
              <a:rPr lang="en-US" sz="2600" dirty="0"/>
              <a:t>In case B, there should be a strong negative relationship between </a:t>
            </a:r>
            <a:r>
              <a:rPr lang="en-US" sz="2600" i="1" dirty="0"/>
              <a:t>x </a:t>
            </a:r>
            <a:r>
              <a:rPr lang="en-US" sz="2600" dirty="0"/>
              <a:t>and </a:t>
            </a:r>
            <a:r>
              <a:rPr lang="en-US" sz="2600" i="1" dirty="0"/>
              <a:t>y</a:t>
            </a:r>
            <a:r>
              <a:rPr lang="en-US" sz="2600" dirty="0"/>
              <a:t>, so we expect the correlation coefficient to be close to −</a:t>
            </a:r>
            <a:r>
              <a:rPr lang="en-US" sz="2600" dirty="0" smtClean="0"/>
              <a:t>1.</a:t>
            </a:r>
          </a:p>
          <a:p>
            <a:pPr lvl="1" algn="just">
              <a:spcBef>
                <a:spcPts val="1200"/>
              </a:spcBef>
            </a:pPr>
            <a:r>
              <a:rPr lang="en-US" sz="2600" dirty="0" smtClean="0"/>
              <a:t>In </a:t>
            </a:r>
            <a:r>
              <a:rPr lang="en-US" sz="2600" dirty="0"/>
              <a:t>case C, there seems to be no apparent relationship between </a:t>
            </a:r>
            <a:r>
              <a:rPr lang="en-US" sz="2600" i="1" dirty="0"/>
              <a:t>x </a:t>
            </a:r>
            <a:r>
              <a:rPr lang="en-US" sz="2600" dirty="0"/>
              <a:t>and </a:t>
            </a:r>
            <a:r>
              <a:rPr lang="en-US" sz="2600" i="1" dirty="0"/>
              <a:t>y</a:t>
            </a:r>
            <a:r>
              <a:rPr lang="en-US" sz="2600" dirty="0"/>
              <a:t>, so the correlation coefficient should be close to zero (it is hard to say whether it is positive or negative). </a:t>
            </a:r>
          </a:p>
          <a:p>
            <a:pPr lvl="1" algn="just">
              <a:spcBef>
                <a:spcPts val="1200"/>
              </a:spcBef>
            </a:pPr>
            <a:endParaRPr lang="en-US" sz="2600" dirty="0"/>
          </a:p>
          <a:p>
            <a:pPr algn="just">
              <a:spcBef>
                <a:spcPts val="1200"/>
              </a:spcBef>
            </a:pPr>
            <a:endParaRPr lang="en-US"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Using Excel to Compute the Correlation Coefficient</a:t>
            </a:r>
          </a:p>
        </p:txBody>
      </p:sp>
    </p:spTree>
    <p:extLst>
      <p:ext uri="{BB962C8B-B14F-4D97-AF65-F5344CB8AC3E}">
        <p14:creationId xmlns:p14="http://schemas.microsoft.com/office/powerpoint/2010/main" val="5915761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8969" y="887670"/>
            <a:ext cx="10969262" cy="5079177"/>
          </a:xfrm>
        </p:spPr>
        <p:txBody>
          <a:bodyPr>
            <a:noAutofit/>
          </a:bodyPr>
          <a:lstStyle/>
          <a:p>
            <a:pPr algn="just">
              <a:buFont typeface="Wingdings" panose="05000000000000000000" pitchFamily="2" charset="2"/>
              <a:buChar char="§"/>
            </a:pPr>
            <a:r>
              <a:rPr lang="en-US" dirty="0" smtClean="0"/>
              <a:t>Indeed</a:t>
            </a:r>
            <a:r>
              <a:rPr lang="en-US" dirty="0"/>
              <a:t>, using Excel to compute each correlation coefficient </a:t>
            </a:r>
            <a:r>
              <a:rPr lang="en-US" dirty="0" smtClean="0"/>
              <a:t>confirms:</a:t>
            </a:r>
            <a:endParaRPr lang="en-US" dirty="0"/>
          </a:p>
          <a:p>
            <a:pPr lvl="1" algn="just"/>
            <a:r>
              <a:rPr lang="en-US" sz="2600" dirty="0"/>
              <a:t>In case A, the coefficient equals 1.0, that is, there is a strong positive correlation—in fact, in this easy case we can see that the linear relation between </a:t>
            </a:r>
            <a:r>
              <a:rPr lang="en-US" sz="2600" i="1" dirty="0"/>
              <a:t>x </a:t>
            </a:r>
            <a:r>
              <a:rPr lang="en-US" sz="2600" dirty="0"/>
              <a:t>and </a:t>
            </a:r>
            <a:r>
              <a:rPr lang="en-US" sz="2600" i="1" dirty="0"/>
              <a:t>y </a:t>
            </a:r>
            <a:r>
              <a:rPr lang="en-US" sz="2600" dirty="0"/>
              <a:t>is </a:t>
            </a:r>
            <a:r>
              <a:rPr lang="en-US" sz="2600" i="1" dirty="0"/>
              <a:t>y </a:t>
            </a:r>
            <a:r>
              <a:rPr lang="en-US" sz="2600" dirty="0"/>
              <a:t>= 2</a:t>
            </a:r>
            <a:r>
              <a:rPr lang="en-US" sz="2600" i="1" dirty="0"/>
              <a:t>x</a:t>
            </a:r>
            <a:r>
              <a:rPr lang="en-US" sz="2600" dirty="0"/>
              <a:t>. </a:t>
            </a:r>
          </a:p>
          <a:p>
            <a:pPr lvl="1" algn="just"/>
            <a:r>
              <a:rPr lang="en-US" sz="2600" dirty="0"/>
              <a:t>In case B, the coefficient equals −1.0, that is, there is a strong negative correlation—the actual equation relating </a:t>
            </a:r>
            <a:r>
              <a:rPr lang="en-US" sz="2600" i="1" dirty="0"/>
              <a:t>x </a:t>
            </a:r>
            <a:r>
              <a:rPr lang="en-US" sz="2600" dirty="0"/>
              <a:t>with </a:t>
            </a:r>
            <a:r>
              <a:rPr lang="en-US" sz="2600" i="1" dirty="0"/>
              <a:t>y </a:t>
            </a:r>
            <a:r>
              <a:rPr lang="en-US" sz="2600" dirty="0"/>
              <a:t>is a little harder to see, though (but not impossible, try to guess it). </a:t>
            </a:r>
          </a:p>
          <a:p>
            <a:pPr lvl="1" algn="just"/>
            <a:r>
              <a:rPr lang="en-US" sz="2600" dirty="0"/>
              <a:t>In case C, the coefficient is 0.069, which is close to zero, so there is no correlation. </a:t>
            </a:r>
          </a:p>
          <a:p>
            <a:pPr lvl="1" algn="just">
              <a:spcBef>
                <a:spcPts val="1200"/>
              </a:spcBef>
            </a:pPr>
            <a:endParaRPr lang="en-US" sz="2600" dirty="0"/>
          </a:p>
          <a:p>
            <a:pPr algn="just">
              <a:spcBef>
                <a:spcPts val="1200"/>
              </a:spcBef>
            </a:pPr>
            <a:endParaRPr lang="en-US"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Using Excel to Compute the Correlation Coefficient</a:t>
            </a:r>
          </a:p>
        </p:txBody>
      </p:sp>
    </p:spTree>
    <p:extLst>
      <p:ext uri="{BB962C8B-B14F-4D97-AF65-F5344CB8AC3E}">
        <p14:creationId xmlns:p14="http://schemas.microsoft.com/office/powerpoint/2010/main" val="34286007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59685" y="1262795"/>
            <a:ext cx="9937187" cy="4347592"/>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In </a:t>
            </a:r>
            <a:r>
              <a:rPr lang="en-US" sz="2400" dirty="0"/>
              <a:t>a previous section we looked at an Excel data set that shows various information about employees. </a:t>
            </a:r>
            <a:endParaRPr lang="en-US" sz="2400" dirty="0" smtClean="0"/>
          </a:p>
          <a:p>
            <a:pPr marL="342900" indent="-342900">
              <a:buFont typeface="Wingdings" panose="05000000000000000000" pitchFamily="2" charset="2"/>
              <a:buChar char="§"/>
            </a:pPr>
            <a:r>
              <a:rPr lang="en-US" sz="2400" dirty="0" smtClean="0"/>
              <a:t>Here </a:t>
            </a:r>
            <a:r>
              <a:rPr lang="en-US" sz="2400" dirty="0"/>
              <a:t>is the spreadsheet data, but this time the salary is left as an actual number instead of a category</a:t>
            </a:r>
            <a:r>
              <a:rPr lang="en-US" sz="2400" dirty="0" smtClean="0"/>
              <a:t>. </a:t>
            </a:r>
          </a:p>
          <a:p>
            <a:endParaRPr lang="en-US" sz="2400" dirty="0"/>
          </a:p>
          <a:p>
            <a:pPr lvl="2"/>
            <a:r>
              <a:rPr lang="en-US" sz="2200" dirty="0" smtClean="0">
                <a:hlinkClick r:id="rId3"/>
              </a:rPr>
              <a:t>www.betterbusinessdecisions.org/data/employeenumeric.xls</a:t>
            </a:r>
            <a:endParaRPr lang="en-US" sz="2200" dirty="0" smtClean="0"/>
          </a:p>
          <a:p>
            <a:r>
              <a:rPr lang="en-US" sz="2400" dirty="0" smtClean="0"/>
              <a:t> </a:t>
            </a:r>
            <a:endParaRPr lang="en-US" sz="2400" dirty="0"/>
          </a:p>
          <a:p>
            <a:pPr marL="342900" indent="-342900">
              <a:buFont typeface="Wingdings" panose="05000000000000000000" pitchFamily="2" charset="2"/>
              <a:buChar char="§"/>
            </a:pPr>
            <a:r>
              <a:rPr lang="en-US" sz="2400" dirty="0"/>
              <a:t>Download this file into Excel and find out whether there is a linear relationship between the salary and the years of education of an employee. </a:t>
            </a:r>
            <a:endParaRPr lang="en-US" sz="2400" dirty="0" smtClean="0"/>
          </a:p>
          <a:p>
            <a:endParaRPr lang="en-US" sz="2400" kern="1200" dirty="0" smtClean="0"/>
          </a:p>
        </p:txBody>
      </p:sp>
      <p:sp>
        <p:nvSpPr>
          <p:cNvPr id="8" name="Freeform 7"/>
          <p:cNvSpPr/>
          <p:nvPr/>
        </p:nvSpPr>
        <p:spPr>
          <a:xfrm>
            <a:off x="1386403" y="877758"/>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Using Excel to Compute the Correlation Coefficient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162" y="3465876"/>
            <a:ext cx="523625" cy="523625"/>
          </a:xfrm>
          <a:prstGeom prst="rect">
            <a:avLst/>
          </a:prstGeom>
        </p:spPr>
      </p:pic>
    </p:spTree>
    <p:extLst>
      <p:ext uri="{BB962C8B-B14F-4D97-AF65-F5344CB8AC3E}">
        <p14:creationId xmlns:p14="http://schemas.microsoft.com/office/powerpoint/2010/main" val="15078729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750"/>
                                        <p:tgtEl>
                                          <p:spTgt spid="7">
                                            <p:txEl>
                                              <p:pRg st="5" end="5"/>
                                            </p:txEl>
                                          </p:spTgt>
                                        </p:tgtEl>
                                      </p:cBhvr>
                                    </p:animEffect>
                                    <p:anim calcmode="lin" valueType="num">
                                      <p:cBhvr>
                                        <p:cTn id="8" dur="75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1143" y="389645"/>
            <a:ext cx="11089713" cy="3172885"/>
          </a:xfrm>
        </p:spPr>
        <p:txBody>
          <a:bodyPr>
            <a:noAutofit/>
          </a:bodyPr>
          <a:lstStyle/>
          <a:p>
            <a:pPr>
              <a:spcAft>
                <a:spcPts val="600"/>
              </a:spcAft>
              <a:buFont typeface="Wingdings" panose="05000000000000000000" pitchFamily="2" charset="2"/>
              <a:buChar char="§"/>
            </a:pPr>
            <a:r>
              <a:rPr lang="en-US" sz="2200" dirty="0" smtClean="0"/>
              <a:t>Download the preceding spreadsheet and start Excel with that worksheet as input. </a:t>
            </a:r>
          </a:p>
          <a:p>
            <a:pPr>
              <a:spcAft>
                <a:spcPts val="600"/>
              </a:spcAft>
              <a:buFont typeface="Wingdings" panose="05000000000000000000" pitchFamily="2" charset="2"/>
              <a:buChar char="§"/>
            </a:pPr>
            <a:r>
              <a:rPr lang="en-US" sz="2200" dirty="0" smtClean="0"/>
              <a:t>Click </a:t>
            </a:r>
            <a:r>
              <a:rPr lang="en-US" sz="2200" dirty="0"/>
              <a:t>on an empty cell in your spreadsheet and enter the formula: </a:t>
            </a:r>
          </a:p>
          <a:p>
            <a:pPr lvl="1">
              <a:spcAft>
                <a:spcPts val="600"/>
              </a:spcAft>
            </a:pPr>
            <a:r>
              <a:rPr lang="en-US" b="1" dirty="0"/>
              <a:t>=CORREL(B2:B475,C2:C475)</a:t>
            </a:r>
            <a:r>
              <a:rPr lang="en-US" dirty="0"/>
              <a:t>, </a:t>
            </a:r>
          </a:p>
          <a:p>
            <a:pPr lvl="2">
              <a:spcAft>
                <a:spcPts val="0"/>
              </a:spcAft>
            </a:pPr>
            <a:r>
              <a:rPr lang="en-US" sz="2200" dirty="0"/>
              <a:t>where the first input range B2:B475 corresponds to the </a:t>
            </a:r>
            <a:r>
              <a:rPr lang="en-US" sz="2200" dirty="0" smtClean="0"/>
              <a:t>salary</a:t>
            </a:r>
          </a:p>
          <a:p>
            <a:pPr lvl="2">
              <a:spcAft>
                <a:spcPts val="0"/>
              </a:spcAft>
            </a:pPr>
            <a:r>
              <a:rPr lang="en-US" sz="2200" dirty="0" smtClean="0"/>
              <a:t>while </a:t>
            </a:r>
            <a:r>
              <a:rPr lang="en-US" sz="2200" dirty="0"/>
              <a:t>the second range C2:C475 corresponds to “Years of </a:t>
            </a:r>
            <a:r>
              <a:rPr lang="en-US" sz="2200" dirty="0" smtClean="0"/>
              <a:t>Education” </a:t>
            </a:r>
          </a:p>
          <a:p>
            <a:pPr>
              <a:spcAft>
                <a:spcPts val="600"/>
              </a:spcAft>
            </a:pPr>
            <a:r>
              <a:rPr lang="en-US" sz="2200" dirty="0" smtClean="0"/>
              <a:t>Excel </a:t>
            </a:r>
            <a:r>
              <a:rPr lang="en-US" sz="2200" dirty="0"/>
              <a:t>will compute the correlation coefficient, which turns out to be </a:t>
            </a:r>
            <a:r>
              <a:rPr lang="en-US" sz="2200" dirty="0" smtClean="0"/>
              <a:t>0.66.</a:t>
            </a:r>
            <a:endParaRPr lang="en-US" sz="2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07" y="3562530"/>
            <a:ext cx="6393697" cy="2760778"/>
          </a:xfrm>
          <a:prstGeom prst="rect">
            <a:avLst/>
          </a:prstGeom>
        </p:spPr>
      </p:pic>
      <p:sp>
        <p:nvSpPr>
          <p:cNvPr id="4" name="Rectangle 3"/>
          <p:cNvSpPr/>
          <p:nvPr/>
        </p:nvSpPr>
        <p:spPr>
          <a:xfrm>
            <a:off x="6659104" y="3731217"/>
            <a:ext cx="5337152" cy="2354491"/>
          </a:xfrm>
          <a:prstGeom prst="rect">
            <a:avLst/>
          </a:prstGeom>
        </p:spPr>
        <p:txBody>
          <a:bodyPr wrap="square">
            <a:spAutoFit/>
          </a:bodyPr>
          <a:lstStyle/>
          <a:p>
            <a:pPr marL="285750" indent="-285750">
              <a:buFont typeface="Arial" panose="020B0604020202020204" pitchFamily="34" charset="0"/>
              <a:buChar char="•"/>
            </a:pPr>
            <a:r>
              <a:rPr lang="en-US" sz="2100" dirty="0"/>
              <a:t>Since the correlation coefficient is 0.66, it means that there is </a:t>
            </a:r>
            <a:r>
              <a:rPr lang="en-US" sz="2100" dirty="0" smtClean="0"/>
              <a:t>indeed some </a:t>
            </a:r>
            <a:r>
              <a:rPr lang="en-US" sz="2100" dirty="0"/>
              <a:t>positive relation between years of schooling and salary earnings.</a:t>
            </a:r>
          </a:p>
          <a:p>
            <a:pPr marL="285750" indent="-285750">
              <a:buFont typeface="Arial" panose="020B0604020202020204" pitchFamily="34" charset="0"/>
              <a:buChar char="•"/>
            </a:pPr>
            <a:r>
              <a:rPr lang="en-US" sz="2100" dirty="0"/>
              <a:t>But since the value is not that close to +1.0, the relationship is not </a:t>
            </a:r>
            <a:r>
              <a:rPr lang="en-US" sz="2100" dirty="0" smtClean="0"/>
              <a:t>super strong</a:t>
            </a:r>
            <a:r>
              <a:rPr lang="en-US" sz="2100" dirty="0"/>
              <a:t>.</a:t>
            </a:r>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Using Excel to Compute the Correlation Coefficient</a:t>
            </a:r>
          </a:p>
        </p:txBody>
      </p:sp>
    </p:spTree>
    <p:extLst>
      <p:ext uri="{BB962C8B-B14F-4D97-AF65-F5344CB8AC3E}">
        <p14:creationId xmlns:p14="http://schemas.microsoft.com/office/powerpoint/2010/main" val="12609636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750"/>
                                        <p:tgtEl>
                                          <p:spTgt spid="2">
                                            <p:txEl>
                                              <p:pRg st="4" end="4"/>
                                            </p:txEl>
                                          </p:spTgt>
                                        </p:tgtEl>
                                      </p:cBhvr>
                                    </p:animEffect>
                                    <p:anim calcmode="lin" valueType="num">
                                      <p:cBhvr>
                                        <p:cTn id="25"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750"/>
                                        <p:tgtEl>
                                          <p:spTgt spid="2">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75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750"/>
                                        <p:tgtEl>
                                          <p:spTgt spid="4">
                                            <p:txEl>
                                              <p:pRg st="0" end="0"/>
                                            </p:txEl>
                                          </p:spTgt>
                                        </p:tgtEl>
                                      </p:cBhvr>
                                    </p:animEffect>
                                    <p:anim calcmode="lin" valueType="num">
                                      <p:cBhvr>
                                        <p:cTn id="40"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1"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750"/>
                                        <p:tgtEl>
                                          <p:spTgt spid="4">
                                            <p:txEl>
                                              <p:pRg st="1" end="1"/>
                                            </p:txEl>
                                          </p:spTgt>
                                        </p:tgtEl>
                                      </p:cBhvr>
                                    </p:animEffect>
                                    <p:anim calcmode="lin" valueType="num">
                                      <p:cBhvr>
                                        <p:cTn id="47"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8" dur="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Scatter Plots</a:t>
            </a:r>
            <a:endParaRPr lang="en-US" sz="1100" b="1"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2028560"/>
            <a:ext cx="4996420" cy="4083900"/>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idx="1"/>
          </p:nvPr>
        </p:nvSpPr>
        <p:spPr>
          <a:xfrm>
            <a:off x="1370905" y="1617222"/>
            <a:ext cx="4762858" cy="4241137"/>
          </a:xfrm>
        </p:spPr>
        <p:txBody>
          <a:bodyPr>
            <a:noAutofit/>
          </a:bodyPr>
          <a:lstStyle/>
          <a:p>
            <a:pPr marL="68580" indent="0">
              <a:buNone/>
            </a:pPr>
            <a:r>
              <a:rPr lang="en-US" dirty="0"/>
              <a:t>A group of 10 students was selected at random and asked for their high school GPA and their freshmen GPA in college the subsequent year. </a:t>
            </a:r>
            <a:endParaRPr lang="en-US" dirty="0" smtClean="0"/>
          </a:p>
          <a:p>
            <a:pPr>
              <a:buFont typeface="Wingdings" panose="05000000000000000000" pitchFamily="2" charset="2"/>
              <a:buChar char="§"/>
            </a:pPr>
            <a:r>
              <a:rPr lang="en-US" dirty="0" smtClean="0"/>
              <a:t>Visualize </a:t>
            </a:r>
            <a:r>
              <a:rPr lang="en-US" dirty="0"/>
              <a:t>this data to see a potential relation between the two variables.</a:t>
            </a:r>
          </a:p>
          <a:p>
            <a:endParaRPr lang="en-US" dirty="0"/>
          </a:p>
        </p:txBody>
      </p:sp>
      <p:sp>
        <p:nvSpPr>
          <p:cNvPr id="5" name="Rectangle 4"/>
          <p:cNvSpPr/>
          <p:nvPr/>
        </p:nvSpPr>
        <p:spPr>
          <a:xfrm>
            <a:off x="6133763" y="1454952"/>
            <a:ext cx="1836401" cy="430887"/>
          </a:xfrm>
          <a:prstGeom prst="rect">
            <a:avLst/>
          </a:prstGeom>
        </p:spPr>
        <p:txBody>
          <a:bodyPr wrap="square">
            <a:spAutoFit/>
          </a:bodyPr>
          <a:lstStyle/>
          <a:p>
            <a:pPr marL="68580" indent="0">
              <a:buNone/>
            </a:pPr>
            <a:r>
              <a:rPr lang="en-US" sz="2200" dirty="0"/>
              <a:t>The </a:t>
            </a:r>
            <a:r>
              <a:rPr lang="en-US" sz="2200" dirty="0" smtClean="0"/>
              <a:t>results:</a:t>
            </a:r>
            <a:endParaRPr lang="en-US" sz="2200" dirty="0"/>
          </a:p>
        </p:txBody>
      </p:sp>
    </p:spTree>
    <p:extLst>
      <p:ext uri="{BB962C8B-B14F-4D97-AF65-F5344CB8AC3E}">
        <p14:creationId xmlns:p14="http://schemas.microsoft.com/office/powerpoint/2010/main" val="18431072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686" y="1513162"/>
            <a:ext cx="10638972" cy="1975104"/>
          </a:xfrm>
        </p:spPr>
        <p:txBody>
          <a:bodyPr/>
          <a:lstStyle/>
          <a:p>
            <a:r>
              <a:rPr lang="en-US" sz="2800" b="0" cap="none" dirty="0" smtClean="0">
                <a:effectLst>
                  <a:outerShdw blurRad="38100" dist="38100" dir="2700000" algn="tl">
                    <a:srgbClr val="000000">
                      <a:alpha val="43137"/>
                    </a:srgbClr>
                  </a:outerShdw>
                  <a:reflection stA="34000" endA="740" endPos="0" dir="5400000" sy="-100000" algn="bl" rotWithShape="0"/>
                </a:effectLst>
              </a:rPr>
              <a:t>Chapter 8</a:t>
            </a:r>
            <a:r>
              <a:rPr lang="en-US" cap="none" dirty="0" smtClean="0">
                <a:effectLst>
                  <a:reflection stA="34000" endA="740" endPos="17000" dir="5400000" sy="-100000" algn="bl" rotWithShape="0"/>
                </a:effectLst>
              </a:rPr>
              <a:t/>
            </a:r>
            <a:br>
              <a:rPr lang="en-US" cap="none" dirty="0" smtClean="0">
                <a:effectLst>
                  <a:reflection stA="34000" endA="740" endPos="17000" dir="5400000" sy="-100000" algn="bl" rotWithShape="0"/>
                </a:effectLst>
              </a:rPr>
            </a:br>
            <a:r>
              <a:rPr lang="en-US" sz="3800" cap="none" dirty="0" smtClean="0">
                <a:effectLst>
                  <a:reflection stA="34000" endA="740" endPos="17000" dir="5400000" sy="-100000" algn="bl" rotWithShape="0"/>
                </a:effectLst>
              </a:rPr>
              <a:t>Linear Regression</a:t>
            </a:r>
            <a:endParaRPr lang="en-US" sz="3800" cap="none" dirty="0">
              <a:effectLst>
                <a:reflection stA="34000" endA="740" endPos="17000" dir="5400000" sy="-100000" algn="bl" rotWithShape="0"/>
              </a:effectLst>
            </a:endParaRPr>
          </a:p>
        </p:txBody>
      </p:sp>
      <p:sp>
        <p:nvSpPr>
          <p:cNvPr id="3" name="Date Placeholder 27"/>
          <p:cNvSpPr txBox="1">
            <a:spLocks/>
          </p:cNvSpPr>
          <p:nvPr/>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31682687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1" y="666427"/>
            <a:ext cx="10607356" cy="5456077"/>
          </a:xfrm>
        </p:spPr>
        <p:txBody>
          <a:bodyPr>
            <a:normAutofit lnSpcReduction="10000"/>
          </a:bodyPr>
          <a:lstStyle/>
          <a:p>
            <a:pPr algn="just">
              <a:buFont typeface="Wingdings" panose="05000000000000000000" pitchFamily="2" charset="2"/>
              <a:buChar char="§"/>
            </a:pPr>
            <a:r>
              <a:rPr lang="en-US" dirty="0" smtClean="0"/>
              <a:t>Since </a:t>
            </a:r>
            <a:r>
              <a:rPr lang="en-US" dirty="0"/>
              <a:t>students go to high school prior to going to college, the high school GPA refers to a time before that of the freshmen GPA. </a:t>
            </a:r>
            <a:endParaRPr lang="en-US" dirty="0" smtClean="0"/>
          </a:p>
          <a:p>
            <a:pPr algn="just">
              <a:buFont typeface="Wingdings" panose="05000000000000000000" pitchFamily="2" charset="2"/>
              <a:buChar char="§"/>
            </a:pPr>
            <a:r>
              <a:rPr lang="en-US" dirty="0" smtClean="0"/>
              <a:t>Therefore </a:t>
            </a:r>
            <a:r>
              <a:rPr lang="en-US" dirty="0"/>
              <a:t>the high school GPA is the </a:t>
            </a:r>
            <a:r>
              <a:rPr lang="en-US" i="1" dirty="0"/>
              <a:t>independent variable</a:t>
            </a:r>
            <a:r>
              <a:rPr lang="en-US" dirty="0"/>
              <a:t>, called </a:t>
            </a:r>
            <a:r>
              <a:rPr lang="en-US" b="1" i="1" dirty="0">
                <a:latin typeface="Book Antiqua" panose="02040602050305030304" pitchFamily="18" charset="0"/>
              </a:rPr>
              <a:t>x</a:t>
            </a:r>
            <a:r>
              <a:rPr lang="en-US" dirty="0"/>
              <a:t>, while the freshmen GPA is the </a:t>
            </a:r>
            <a:r>
              <a:rPr lang="en-US" i="1" dirty="0"/>
              <a:t>dependent variable </a:t>
            </a:r>
            <a:r>
              <a:rPr lang="en-US" b="1" i="1" dirty="0" smtClean="0">
                <a:latin typeface="Book Antiqua" panose="02040602050305030304" pitchFamily="18" charset="0"/>
              </a:rPr>
              <a:t>y</a:t>
            </a:r>
            <a:r>
              <a:rPr lang="en-US" dirty="0" smtClean="0"/>
              <a:t>.</a:t>
            </a:r>
          </a:p>
          <a:p>
            <a:pPr algn="just">
              <a:buFont typeface="Wingdings" panose="05000000000000000000" pitchFamily="2" charset="2"/>
              <a:buChar char="§"/>
            </a:pPr>
            <a:r>
              <a:rPr lang="en-US" dirty="0" smtClean="0"/>
              <a:t>That </a:t>
            </a:r>
            <a:r>
              <a:rPr lang="en-US" dirty="0"/>
              <a:t>makes sense since it is conceivable that the high school GPA determines the freshmen GPA but not the other way round. </a:t>
            </a:r>
            <a:endParaRPr lang="en-US" dirty="0" smtClean="0"/>
          </a:p>
          <a:p>
            <a:pPr algn="just">
              <a:buFont typeface="Wingdings" panose="05000000000000000000" pitchFamily="2" charset="2"/>
              <a:buChar char="§"/>
            </a:pPr>
            <a:r>
              <a:rPr lang="en-US" dirty="0" smtClean="0"/>
              <a:t>With </a:t>
            </a:r>
            <a:r>
              <a:rPr lang="en-US" dirty="0"/>
              <a:t>our choice of </a:t>
            </a:r>
            <a:r>
              <a:rPr lang="en-US" i="1" dirty="0"/>
              <a:t>x </a:t>
            </a:r>
            <a:r>
              <a:rPr lang="en-US" dirty="0"/>
              <a:t>and </a:t>
            </a:r>
            <a:r>
              <a:rPr lang="en-US" i="1" dirty="0"/>
              <a:t>y</a:t>
            </a:r>
            <a:r>
              <a:rPr lang="en-US" dirty="0"/>
              <a:t>, Table 8.4 translates into a series of (</a:t>
            </a:r>
            <a:r>
              <a:rPr lang="en-US" i="1" dirty="0"/>
              <a:t>x</a:t>
            </a:r>
            <a:r>
              <a:rPr lang="en-US" dirty="0"/>
              <a:t>, </a:t>
            </a:r>
            <a:r>
              <a:rPr lang="en-US" i="1" dirty="0"/>
              <a:t>y</a:t>
            </a:r>
            <a:r>
              <a:rPr lang="en-US" dirty="0"/>
              <a:t>) data points:</a:t>
            </a:r>
          </a:p>
          <a:p>
            <a:pPr lvl="1" algn="just"/>
            <a:r>
              <a:rPr lang="en-US" sz="2600" dirty="0"/>
              <a:t>(2.0, 1.6), (2.2, 2.0), (2.6, 1.8), (2.8, 2.1), (3.1, 2.0), (2.9, 2.6), (3.2, 2.2), (3.3, 2.6), (3.6, 3.0</a:t>
            </a:r>
            <a:r>
              <a:rPr lang="en-US" sz="2600" dirty="0" smtClean="0"/>
              <a:t>)</a:t>
            </a:r>
            <a:endParaRPr lang="en-US" sz="26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Scatter Plots</a:t>
            </a:r>
            <a:endParaRPr lang="en-US" sz="1100" b="1" dirty="0">
              <a:solidFill>
                <a:schemeClr val="tx2"/>
              </a:solidFill>
            </a:endParaRPr>
          </a:p>
        </p:txBody>
      </p:sp>
    </p:spTree>
    <p:extLst>
      <p:ext uri="{BB962C8B-B14F-4D97-AF65-F5344CB8AC3E}">
        <p14:creationId xmlns:p14="http://schemas.microsoft.com/office/powerpoint/2010/main" val="14523791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750"/>
                                        <p:tgtEl>
                                          <p:spTgt spid="2">
                                            <p:txEl>
                                              <p:pRg st="4" end="4"/>
                                            </p:txEl>
                                          </p:spTgt>
                                        </p:tgtEl>
                                      </p:cBhvr>
                                    </p:animEffect>
                                    <p:anim calcmode="lin" valueType="num">
                                      <p:cBhvr>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792322" y="5438086"/>
            <a:ext cx="10607355" cy="724327"/>
          </a:xfrm>
          <a:custGeom>
            <a:avLst/>
            <a:gdLst>
              <a:gd name="connsiteX0" fmla="*/ 0 w 10607355"/>
              <a:gd name="connsiteY0" fmla="*/ 0 h 724327"/>
              <a:gd name="connsiteX1" fmla="*/ 10607355 w 10607355"/>
              <a:gd name="connsiteY1" fmla="*/ 0 h 724327"/>
              <a:gd name="connsiteX2" fmla="*/ 10607355 w 10607355"/>
              <a:gd name="connsiteY2" fmla="*/ 724327 h 724327"/>
              <a:gd name="connsiteX3" fmla="*/ 0 w 10607355"/>
              <a:gd name="connsiteY3" fmla="*/ 724327 h 724327"/>
              <a:gd name="connsiteX4" fmla="*/ 0 w 10607355"/>
              <a:gd name="connsiteY4" fmla="*/ 0 h 724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355" h="724327">
                <a:moveTo>
                  <a:pt x="0" y="0"/>
                </a:moveTo>
                <a:lnTo>
                  <a:pt x="10607355" y="0"/>
                </a:lnTo>
                <a:lnTo>
                  <a:pt x="10607355" y="724327"/>
                </a:lnTo>
                <a:lnTo>
                  <a:pt x="0" y="724327"/>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2">
              <a:shade val="50000"/>
              <a:hueOff val="0"/>
              <a:satOff val="0"/>
              <a:lumOff val="0"/>
              <a:alphaOff val="0"/>
            </a:schemeClr>
          </a:fillRef>
          <a:effectRef idx="1">
            <a:schemeClr val="accent2">
              <a:shade val="50000"/>
              <a:hueOff val="0"/>
              <a:satOff val="0"/>
              <a:lumOff val="0"/>
              <a:alphaOff val="0"/>
            </a:schemeClr>
          </a:effectRef>
          <a:fontRef idx="minor">
            <a:schemeClr val="dk1"/>
          </a:fontRef>
        </p:style>
        <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2200" kern="1200" smtClean="0"/>
              <a:t>Then click on the “Insert” ribbon and select “XY (Scatter)” as chart type. </a:t>
            </a:r>
            <a:endParaRPr lang="en-US" sz="2200" kern="1200"/>
          </a:p>
        </p:txBody>
      </p:sp>
      <p:sp>
        <p:nvSpPr>
          <p:cNvPr id="7" name="Freeform 6"/>
          <p:cNvSpPr/>
          <p:nvPr/>
        </p:nvSpPr>
        <p:spPr>
          <a:xfrm>
            <a:off x="792322" y="4334935"/>
            <a:ext cx="10607355" cy="1114015"/>
          </a:xfrm>
          <a:custGeom>
            <a:avLst/>
            <a:gdLst>
              <a:gd name="connsiteX0" fmla="*/ 0 w 10607355"/>
              <a:gd name="connsiteY0" fmla="*/ 390161 h 1114014"/>
              <a:gd name="connsiteX1" fmla="*/ 5164426 w 10607355"/>
              <a:gd name="connsiteY1" fmla="*/ 390161 h 1114014"/>
              <a:gd name="connsiteX2" fmla="*/ 5164426 w 10607355"/>
              <a:gd name="connsiteY2" fmla="*/ 278504 h 1114014"/>
              <a:gd name="connsiteX3" fmla="*/ 5025174 w 10607355"/>
              <a:gd name="connsiteY3" fmla="*/ 278504 h 1114014"/>
              <a:gd name="connsiteX4" fmla="*/ 5303678 w 10607355"/>
              <a:gd name="connsiteY4" fmla="*/ 0 h 1114014"/>
              <a:gd name="connsiteX5" fmla="*/ 5582181 w 10607355"/>
              <a:gd name="connsiteY5" fmla="*/ 278504 h 1114014"/>
              <a:gd name="connsiteX6" fmla="*/ 5442929 w 10607355"/>
              <a:gd name="connsiteY6" fmla="*/ 278504 h 1114014"/>
              <a:gd name="connsiteX7" fmla="*/ 5442929 w 10607355"/>
              <a:gd name="connsiteY7" fmla="*/ 390161 h 1114014"/>
              <a:gd name="connsiteX8" fmla="*/ 10607355 w 10607355"/>
              <a:gd name="connsiteY8" fmla="*/ 390161 h 1114014"/>
              <a:gd name="connsiteX9" fmla="*/ 10607355 w 10607355"/>
              <a:gd name="connsiteY9" fmla="*/ 1114014 h 1114014"/>
              <a:gd name="connsiteX10" fmla="*/ 0 w 10607355"/>
              <a:gd name="connsiteY10" fmla="*/ 1114014 h 1114014"/>
              <a:gd name="connsiteX11" fmla="*/ 0 w 10607355"/>
              <a:gd name="connsiteY11" fmla="*/ 390161 h 1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355" h="1114014">
                <a:moveTo>
                  <a:pt x="10607355" y="723853"/>
                </a:moveTo>
                <a:lnTo>
                  <a:pt x="5442929" y="723853"/>
                </a:lnTo>
                <a:lnTo>
                  <a:pt x="5442929" y="835510"/>
                </a:lnTo>
                <a:lnTo>
                  <a:pt x="5582181" y="835510"/>
                </a:lnTo>
                <a:lnTo>
                  <a:pt x="5303677" y="1114013"/>
                </a:lnTo>
                <a:lnTo>
                  <a:pt x="5025174" y="835510"/>
                </a:lnTo>
                <a:lnTo>
                  <a:pt x="5164426" y="835510"/>
                </a:lnTo>
                <a:lnTo>
                  <a:pt x="5164426" y="723853"/>
                </a:lnTo>
                <a:lnTo>
                  <a:pt x="0" y="723853"/>
                </a:lnTo>
                <a:lnTo>
                  <a:pt x="0" y="1"/>
                </a:lnTo>
                <a:lnTo>
                  <a:pt x="10607355" y="1"/>
                </a:lnTo>
                <a:lnTo>
                  <a:pt x="10607355" y="723853"/>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2">
              <a:shade val="50000"/>
              <a:hueOff val="116284"/>
              <a:satOff val="14338"/>
              <a:lumOff val="16294"/>
              <a:alphaOff val="0"/>
            </a:schemeClr>
          </a:fillRef>
          <a:effectRef idx="1">
            <a:schemeClr val="accent2">
              <a:shade val="50000"/>
              <a:hueOff val="116284"/>
              <a:satOff val="14338"/>
              <a:lumOff val="16294"/>
              <a:alphaOff val="0"/>
            </a:schemeClr>
          </a:effectRef>
          <a:fontRef idx="minor">
            <a:schemeClr val="dk1"/>
          </a:fontRef>
        </p:style>
        <p:txBody>
          <a:bodyPr spcFirstLastPara="0" vert="horz" wrap="square" lIns="120903" tIns="120905" rIns="120904" bIns="511065" numCol="1" spcCol="1270" anchor="ctr" anchorCtr="0">
            <a:noAutofit/>
          </a:bodyPr>
          <a:lstStyle/>
          <a:p>
            <a:pPr lvl="0" algn="ctr" defTabSz="755650" rtl="0">
              <a:lnSpc>
                <a:spcPct val="90000"/>
              </a:lnSpc>
              <a:spcBef>
                <a:spcPct val="0"/>
              </a:spcBef>
              <a:spcAft>
                <a:spcPct val="35000"/>
              </a:spcAft>
            </a:pPr>
            <a:r>
              <a:rPr lang="en-US" sz="2200" kern="1200" smtClean="0"/>
              <a:t>Use the mouse to mark all data, labels as well as numbers. </a:t>
            </a:r>
            <a:endParaRPr lang="en-US" sz="2200" kern="1200"/>
          </a:p>
        </p:txBody>
      </p:sp>
      <p:sp>
        <p:nvSpPr>
          <p:cNvPr id="8" name="Freeform 7"/>
          <p:cNvSpPr/>
          <p:nvPr/>
        </p:nvSpPr>
        <p:spPr>
          <a:xfrm>
            <a:off x="792322" y="3231784"/>
            <a:ext cx="10607355" cy="1114015"/>
          </a:xfrm>
          <a:custGeom>
            <a:avLst/>
            <a:gdLst>
              <a:gd name="connsiteX0" fmla="*/ 0 w 10607355"/>
              <a:gd name="connsiteY0" fmla="*/ 390161 h 1114014"/>
              <a:gd name="connsiteX1" fmla="*/ 5164426 w 10607355"/>
              <a:gd name="connsiteY1" fmla="*/ 390161 h 1114014"/>
              <a:gd name="connsiteX2" fmla="*/ 5164426 w 10607355"/>
              <a:gd name="connsiteY2" fmla="*/ 278504 h 1114014"/>
              <a:gd name="connsiteX3" fmla="*/ 5025174 w 10607355"/>
              <a:gd name="connsiteY3" fmla="*/ 278504 h 1114014"/>
              <a:gd name="connsiteX4" fmla="*/ 5303678 w 10607355"/>
              <a:gd name="connsiteY4" fmla="*/ 0 h 1114014"/>
              <a:gd name="connsiteX5" fmla="*/ 5582181 w 10607355"/>
              <a:gd name="connsiteY5" fmla="*/ 278504 h 1114014"/>
              <a:gd name="connsiteX6" fmla="*/ 5442929 w 10607355"/>
              <a:gd name="connsiteY6" fmla="*/ 278504 h 1114014"/>
              <a:gd name="connsiteX7" fmla="*/ 5442929 w 10607355"/>
              <a:gd name="connsiteY7" fmla="*/ 390161 h 1114014"/>
              <a:gd name="connsiteX8" fmla="*/ 10607355 w 10607355"/>
              <a:gd name="connsiteY8" fmla="*/ 390161 h 1114014"/>
              <a:gd name="connsiteX9" fmla="*/ 10607355 w 10607355"/>
              <a:gd name="connsiteY9" fmla="*/ 1114014 h 1114014"/>
              <a:gd name="connsiteX10" fmla="*/ 0 w 10607355"/>
              <a:gd name="connsiteY10" fmla="*/ 1114014 h 1114014"/>
              <a:gd name="connsiteX11" fmla="*/ 0 w 10607355"/>
              <a:gd name="connsiteY11" fmla="*/ 390161 h 1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355" h="1114014">
                <a:moveTo>
                  <a:pt x="10607355" y="723853"/>
                </a:moveTo>
                <a:lnTo>
                  <a:pt x="5442929" y="723853"/>
                </a:lnTo>
                <a:lnTo>
                  <a:pt x="5442929" y="835510"/>
                </a:lnTo>
                <a:lnTo>
                  <a:pt x="5582181" y="835510"/>
                </a:lnTo>
                <a:lnTo>
                  <a:pt x="5303677" y="1114013"/>
                </a:lnTo>
                <a:lnTo>
                  <a:pt x="5025174" y="835510"/>
                </a:lnTo>
                <a:lnTo>
                  <a:pt x="5164426" y="835510"/>
                </a:lnTo>
                <a:lnTo>
                  <a:pt x="5164426" y="723853"/>
                </a:lnTo>
                <a:lnTo>
                  <a:pt x="0" y="723853"/>
                </a:lnTo>
                <a:lnTo>
                  <a:pt x="0" y="1"/>
                </a:lnTo>
                <a:lnTo>
                  <a:pt x="10607355" y="1"/>
                </a:lnTo>
                <a:lnTo>
                  <a:pt x="10607355" y="723853"/>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2">
              <a:shade val="50000"/>
              <a:hueOff val="232567"/>
              <a:satOff val="28675"/>
              <a:lumOff val="32589"/>
              <a:alphaOff val="0"/>
            </a:schemeClr>
          </a:fillRef>
          <a:effectRef idx="1">
            <a:schemeClr val="accent2">
              <a:shade val="50000"/>
              <a:hueOff val="232567"/>
              <a:satOff val="28675"/>
              <a:lumOff val="32589"/>
              <a:alphaOff val="0"/>
            </a:schemeClr>
          </a:effectRef>
          <a:fontRef idx="minor">
            <a:schemeClr val="dk1"/>
          </a:fontRef>
        </p:style>
        <p:txBody>
          <a:bodyPr spcFirstLastPara="0" vert="horz" wrap="square" lIns="120903" tIns="120905" rIns="120904" bIns="511065" numCol="1" spcCol="1270" anchor="ctr" anchorCtr="0">
            <a:noAutofit/>
          </a:bodyPr>
          <a:lstStyle/>
          <a:p>
            <a:pPr lvl="0" algn="ctr" defTabSz="755650" rtl="0">
              <a:lnSpc>
                <a:spcPct val="90000"/>
              </a:lnSpc>
              <a:spcBef>
                <a:spcPct val="0"/>
              </a:spcBef>
              <a:spcAft>
                <a:spcPct val="35000"/>
              </a:spcAft>
            </a:pPr>
            <a:r>
              <a:rPr lang="en-US" sz="2200" kern="1200" smtClean="0"/>
              <a:t>Enter the data in columns, each high school GPA in the first column and the corresponding college GPA in the second.</a:t>
            </a:r>
            <a:endParaRPr lang="en-US" sz="2200" kern="1200"/>
          </a:p>
        </p:txBody>
      </p:sp>
      <p:sp>
        <p:nvSpPr>
          <p:cNvPr id="9" name="Freeform 8"/>
          <p:cNvSpPr/>
          <p:nvPr/>
        </p:nvSpPr>
        <p:spPr>
          <a:xfrm>
            <a:off x="792322" y="2128634"/>
            <a:ext cx="10607355" cy="1114016"/>
          </a:xfrm>
          <a:custGeom>
            <a:avLst/>
            <a:gdLst>
              <a:gd name="connsiteX0" fmla="*/ 0 w 10607355"/>
              <a:gd name="connsiteY0" fmla="*/ 390161 h 1114014"/>
              <a:gd name="connsiteX1" fmla="*/ 5164426 w 10607355"/>
              <a:gd name="connsiteY1" fmla="*/ 390161 h 1114014"/>
              <a:gd name="connsiteX2" fmla="*/ 5164426 w 10607355"/>
              <a:gd name="connsiteY2" fmla="*/ 278504 h 1114014"/>
              <a:gd name="connsiteX3" fmla="*/ 5025174 w 10607355"/>
              <a:gd name="connsiteY3" fmla="*/ 278504 h 1114014"/>
              <a:gd name="connsiteX4" fmla="*/ 5303678 w 10607355"/>
              <a:gd name="connsiteY4" fmla="*/ 0 h 1114014"/>
              <a:gd name="connsiteX5" fmla="*/ 5582181 w 10607355"/>
              <a:gd name="connsiteY5" fmla="*/ 278504 h 1114014"/>
              <a:gd name="connsiteX6" fmla="*/ 5442929 w 10607355"/>
              <a:gd name="connsiteY6" fmla="*/ 278504 h 1114014"/>
              <a:gd name="connsiteX7" fmla="*/ 5442929 w 10607355"/>
              <a:gd name="connsiteY7" fmla="*/ 390161 h 1114014"/>
              <a:gd name="connsiteX8" fmla="*/ 10607355 w 10607355"/>
              <a:gd name="connsiteY8" fmla="*/ 390161 h 1114014"/>
              <a:gd name="connsiteX9" fmla="*/ 10607355 w 10607355"/>
              <a:gd name="connsiteY9" fmla="*/ 1114014 h 1114014"/>
              <a:gd name="connsiteX10" fmla="*/ 0 w 10607355"/>
              <a:gd name="connsiteY10" fmla="*/ 1114014 h 1114014"/>
              <a:gd name="connsiteX11" fmla="*/ 0 w 10607355"/>
              <a:gd name="connsiteY11" fmla="*/ 390161 h 1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355" h="1114014">
                <a:moveTo>
                  <a:pt x="10607355" y="723853"/>
                </a:moveTo>
                <a:lnTo>
                  <a:pt x="5442929" y="723853"/>
                </a:lnTo>
                <a:lnTo>
                  <a:pt x="5442929" y="835510"/>
                </a:lnTo>
                <a:lnTo>
                  <a:pt x="5582181" y="835510"/>
                </a:lnTo>
                <a:lnTo>
                  <a:pt x="5303677" y="1114013"/>
                </a:lnTo>
                <a:lnTo>
                  <a:pt x="5025174" y="835510"/>
                </a:lnTo>
                <a:lnTo>
                  <a:pt x="5164426" y="835510"/>
                </a:lnTo>
                <a:lnTo>
                  <a:pt x="5164426" y="723853"/>
                </a:lnTo>
                <a:lnTo>
                  <a:pt x="0" y="723853"/>
                </a:lnTo>
                <a:lnTo>
                  <a:pt x="0" y="1"/>
                </a:lnTo>
                <a:lnTo>
                  <a:pt x="10607355" y="1"/>
                </a:lnTo>
                <a:lnTo>
                  <a:pt x="10607355" y="723853"/>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2">
              <a:shade val="50000"/>
              <a:hueOff val="232567"/>
              <a:satOff val="28675"/>
              <a:lumOff val="32589"/>
              <a:alphaOff val="0"/>
            </a:schemeClr>
          </a:fillRef>
          <a:effectRef idx="1">
            <a:schemeClr val="accent2">
              <a:shade val="50000"/>
              <a:hueOff val="232567"/>
              <a:satOff val="28675"/>
              <a:lumOff val="32589"/>
              <a:alphaOff val="0"/>
            </a:schemeClr>
          </a:effectRef>
          <a:fontRef idx="minor">
            <a:schemeClr val="dk1"/>
          </a:fontRef>
        </p:style>
        <p:txBody>
          <a:bodyPr spcFirstLastPara="0" vert="horz" wrap="square" lIns="120903" tIns="120905" rIns="120904" bIns="511066" numCol="1" spcCol="1270" anchor="ctr" anchorCtr="0">
            <a:noAutofit/>
          </a:bodyPr>
          <a:lstStyle/>
          <a:p>
            <a:pPr lvl="0" algn="ctr" defTabSz="755650" rtl="0">
              <a:lnSpc>
                <a:spcPct val="90000"/>
              </a:lnSpc>
              <a:spcBef>
                <a:spcPct val="0"/>
              </a:spcBef>
              <a:spcAft>
                <a:spcPct val="35000"/>
              </a:spcAft>
            </a:pPr>
            <a:r>
              <a:rPr lang="en-US" sz="2200" kern="1200" smtClean="0"/>
              <a:t>Label the first two columns “High School GPA” and “College GPA,” respectively. Do not worry if you cannot see the first label in its entirety.</a:t>
            </a:r>
            <a:endParaRPr lang="en-US" sz="2200" kern="1200"/>
          </a:p>
        </p:txBody>
      </p:sp>
      <p:sp>
        <p:nvSpPr>
          <p:cNvPr id="10" name="Freeform 9"/>
          <p:cNvSpPr/>
          <p:nvPr/>
        </p:nvSpPr>
        <p:spPr>
          <a:xfrm>
            <a:off x="792322" y="1025484"/>
            <a:ext cx="10607355" cy="1114016"/>
          </a:xfrm>
          <a:custGeom>
            <a:avLst/>
            <a:gdLst>
              <a:gd name="connsiteX0" fmla="*/ 0 w 10607355"/>
              <a:gd name="connsiteY0" fmla="*/ 390161 h 1114014"/>
              <a:gd name="connsiteX1" fmla="*/ 5164426 w 10607355"/>
              <a:gd name="connsiteY1" fmla="*/ 390161 h 1114014"/>
              <a:gd name="connsiteX2" fmla="*/ 5164426 w 10607355"/>
              <a:gd name="connsiteY2" fmla="*/ 278504 h 1114014"/>
              <a:gd name="connsiteX3" fmla="*/ 5025174 w 10607355"/>
              <a:gd name="connsiteY3" fmla="*/ 278504 h 1114014"/>
              <a:gd name="connsiteX4" fmla="*/ 5303678 w 10607355"/>
              <a:gd name="connsiteY4" fmla="*/ 0 h 1114014"/>
              <a:gd name="connsiteX5" fmla="*/ 5582181 w 10607355"/>
              <a:gd name="connsiteY5" fmla="*/ 278504 h 1114014"/>
              <a:gd name="connsiteX6" fmla="*/ 5442929 w 10607355"/>
              <a:gd name="connsiteY6" fmla="*/ 278504 h 1114014"/>
              <a:gd name="connsiteX7" fmla="*/ 5442929 w 10607355"/>
              <a:gd name="connsiteY7" fmla="*/ 390161 h 1114014"/>
              <a:gd name="connsiteX8" fmla="*/ 10607355 w 10607355"/>
              <a:gd name="connsiteY8" fmla="*/ 390161 h 1114014"/>
              <a:gd name="connsiteX9" fmla="*/ 10607355 w 10607355"/>
              <a:gd name="connsiteY9" fmla="*/ 1114014 h 1114014"/>
              <a:gd name="connsiteX10" fmla="*/ 0 w 10607355"/>
              <a:gd name="connsiteY10" fmla="*/ 1114014 h 1114014"/>
              <a:gd name="connsiteX11" fmla="*/ 0 w 10607355"/>
              <a:gd name="connsiteY11" fmla="*/ 390161 h 1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355" h="1114014">
                <a:moveTo>
                  <a:pt x="10607355" y="723853"/>
                </a:moveTo>
                <a:lnTo>
                  <a:pt x="5442929" y="723853"/>
                </a:lnTo>
                <a:lnTo>
                  <a:pt x="5442929" y="835510"/>
                </a:lnTo>
                <a:lnTo>
                  <a:pt x="5582181" y="835510"/>
                </a:lnTo>
                <a:lnTo>
                  <a:pt x="5303677" y="1114013"/>
                </a:lnTo>
                <a:lnTo>
                  <a:pt x="5025174" y="835510"/>
                </a:lnTo>
                <a:lnTo>
                  <a:pt x="5164426" y="835510"/>
                </a:lnTo>
                <a:lnTo>
                  <a:pt x="5164426" y="723853"/>
                </a:lnTo>
                <a:lnTo>
                  <a:pt x="0" y="723853"/>
                </a:lnTo>
                <a:lnTo>
                  <a:pt x="0" y="1"/>
                </a:lnTo>
                <a:lnTo>
                  <a:pt x="10607355" y="1"/>
                </a:lnTo>
                <a:lnTo>
                  <a:pt x="10607355" y="723853"/>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2">
              <a:shade val="50000"/>
              <a:hueOff val="116284"/>
              <a:satOff val="14338"/>
              <a:lumOff val="16294"/>
              <a:alphaOff val="0"/>
            </a:schemeClr>
          </a:fillRef>
          <a:effectRef idx="1">
            <a:schemeClr val="accent2">
              <a:shade val="50000"/>
              <a:hueOff val="116284"/>
              <a:satOff val="14338"/>
              <a:lumOff val="16294"/>
              <a:alphaOff val="0"/>
            </a:schemeClr>
          </a:effectRef>
          <a:fontRef idx="minor">
            <a:schemeClr val="dk1"/>
          </a:fontRef>
        </p:style>
        <p:txBody>
          <a:bodyPr spcFirstLastPara="0" vert="horz" wrap="square" lIns="120903" tIns="120905" rIns="120904" bIns="511066" numCol="1" spcCol="1270" anchor="ctr" anchorCtr="0">
            <a:noAutofit/>
          </a:bodyPr>
          <a:lstStyle/>
          <a:p>
            <a:pPr lvl="0" algn="ctr" defTabSz="755650" rtl="0">
              <a:lnSpc>
                <a:spcPct val="90000"/>
              </a:lnSpc>
              <a:spcBef>
                <a:spcPct val="0"/>
              </a:spcBef>
              <a:spcAft>
                <a:spcPct val="35000"/>
              </a:spcAft>
            </a:pPr>
            <a:r>
              <a:rPr lang="en-US" sz="2200" kern="1200" dirty="0" smtClean="0"/>
              <a:t>Start as usual with Microsoft Excel, with an empty spreadsheet.</a:t>
            </a:r>
            <a:endParaRPr lang="en-US" sz="2200" kern="12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Scatter Plots</a:t>
            </a:r>
            <a:endParaRPr lang="en-US" sz="1100" b="1" dirty="0">
              <a:solidFill>
                <a:schemeClr val="tx2"/>
              </a:solidFill>
            </a:endParaRPr>
          </a:p>
        </p:txBody>
      </p:sp>
      <p:sp>
        <p:nvSpPr>
          <p:cNvPr id="11" name="Content Placeholder 1"/>
          <p:cNvSpPr>
            <a:spLocks noGrp="1"/>
          </p:cNvSpPr>
          <p:nvPr>
            <p:ph idx="1"/>
          </p:nvPr>
        </p:nvSpPr>
        <p:spPr>
          <a:xfrm>
            <a:off x="512580" y="472825"/>
            <a:ext cx="11483676" cy="552659"/>
          </a:xfrm>
        </p:spPr>
        <p:txBody>
          <a:bodyPr>
            <a:normAutofit fontScale="92500" lnSpcReduction="20000"/>
          </a:bodyPr>
          <a:lstStyle/>
          <a:p>
            <a:pPr marL="68580" indent="0">
              <a:buNone/>
            </a:pPr>
            <a:r>
              <a:rPr lang="en-US" dirty="0" smtClean="0"/>
              <a:t>We </a:t>
            </a:r>
            <a:r>
              <a:rPr lang="en-US" dirty="0"/>
              <a:t>can now plot these points in a standard Cartesian coordinate system. </a:t>
            </a:r>
          </a:p>
          <a:p>
            <a:pPr marL="68580" indent="0">
              <a:buNone/>
            </a:pPr>
            <a:endParaRPr lang="en-US" sz="2600" dirty="0"/>
          </a:p>
        </p:txBody>
      </p:sp>
    </p:spTree>
    <p:extLst>
      <p:ext uri="{BB962C8B-B14F-4D97-AF65-F5344CB8AC3E}">
        <p14:creationId xmlns:p14="http://schemas.microsoft.com/office/powerpoint/2010/main" val="20168309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Scatter Plots</a:t>
            </a:r>
            <a:endParaRPr lang="en-US" sz="1100" b="1" dirty="0">
              <a:solidFill>
                <a:schemeClr val="tx2"/>
              </a:solidFill>
            </a:endParaRPr>
          </a:p>
        </p:txBody>
      </p:sp>
      <p:sp>
        <p:nvSpPr>
          <p:cNvPr id="4" name="Content Placeholder 3"/>
          <p:cNvSpPr>
            <a:spLocks noGrp="1"/>
          </p:cNvSpPr>
          <p:nvPr>
            <p:ph idx="1"/>
          </p:nvPr>
        </p:nvSpPr>
        <p:spPr>
          <a:xfrm>
            <a:off x="735495" y="687927"/>
            <a:ext cx="5208105" cy="600166"/>
          </a:xfrm>
        </p:spPr>
        <p:txBody>
          <a:bodyPr/>
          <a:lstStyle/>
          <a:p>
            <a:pPr>
              <a:buFont typeface="Wingdings" panose="05000000000000000000" pitchFamily="2" charset="2"/>
              <a:buChar char="§"/>
            </a:pPr>
            <a:r>
              <a:rPr lang="en-US" dirty="0" smtClean="0"/>
              <a:t>The </a:t>
            </a:r>
            <a:r>
              <a:rPr lang="en-US" dirty="0"/>
              <a:t>resulting </a:t>
            </a:r>
            <a:r>
              <a:rPr lang="en-US" dirty="0" smtClean="0"/>
              <a:t>chart: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46" y="1549703"/>
            <a:ext cx="5673054" cy="3875359"/>
          </a:xfrm>
          <a:prstGeom prst="rect">
            <a:avLst/>
          </a:prstGeom>
        </p:spPr>
      </p:pic>
      <p:sp>
        <p:nvSpPr>
          <p:cNvPr id="6" name="Content Placeholder 3"/>
          <p:cNvSpPr txBox="1">
            <a:spLocks/>
          </p:cNvSpPr>
          <p:nvPr/>
        </p:nvSpPr>
        <p:spPr>
          <a:xfrm>
            <a:off x="5943600" y="624200"/>
            <a:ext cx="6052656" cy="5876061"/>
          </a:xfrm>
          <a:prstGeom prst="rect">
            <a:avLst/>
          </a:prstGeom>
        </p:spPr>
        <p:txBody>
          <a:bodyPr vert="horz">
            <a:norm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 typeface="Wingdings" panose="05000000000000000000" pitchFamily="2" charset="2"/>
              <a:buChar char="§"/>
            </a:pPr>
            <a:r>
              <a:rPr lang="en-US" dirty="0" smtClean="0"/>
              <a:t>You </a:t>
            </a:r>
            <a:r>
              <a:rPr lang="en-US" dirty="0"/>
              <a:t>can customize the chart to make it look more to your liking. </a:t>
            </a:r>
            <a:endParaRPr lang="en-US" dirty="0" smtClean="0"/>
          </a:p>
          <a:p>
            <a:pPr lvl="1">
              <a:buFont typeface="Wingdings" panose="05000000000000000000" pitchFamily="2" charset="2"/>
              <a:buChar char="§"/>
            </a:pPr>
            <a:r>
              <a:rPr lang="en-US" dirty="0" smtClean="0"/>
              <a:t>For example</a:t>
            </a:r>
            <a:r>
              <a:rPr lang="en-US" dirty="0"/>
              <a:t>, we can double-click on the “X” axis (horizontal axis) to change the scale so that the minimum value starts at 1.8. </a:t>
            </a:r>
            <a:endParaRPr lang="en-US" dirty="0" smtClean="0"/>
          </a:p>
          <a:p>
            <a:pPr lvl="1">
              <a:buFont typeface="Wingdings" panose="05000000000000000000" pitchFamily="2" charset="2"/>
              <a:buChar char="§"/>
            </a:pPr>
            <a:r>
              <a:rPr lang="en-US" dirty="0" smtClean="0"/>
              <a:t>We </a:t>
            </a:r>
            <a:r>
              <a:rPr lang="en-US" dirty="0"/>
              <a:t>can also click on the “Y” axis (vertical) to change its scale so that it also starts at 1.4. </a:t>
            </a:r>
          </a:p>
          <a:p>
            <a:pPr lvl="1">
              <a:buFont typeface="Wingdings" panose="05000000000000000000" pitchFamily="2" charset="2"/>
              <a:buChar char="§"/>
            </a:pPr>
            <a:r>
              <a:rPr lang="en-US" dirty="0" smtClean="0"/>
              <a:t>After </a:t>
            </a:r>
            <a:r>
              <a:rPr lang="en-US" dirty="0"/>
              <a:t>all, there are no values less than 1, so why not start the axis at that number instead of at zero? </a:t>
            </a:r>
          </a:p>
        </p:txBody>
      </p:sp>
    </p:spTree>
    <p:extLst>
      <p:ext uri="{BB962C8B-B14F-4D97-AF65-F5344CB8AC3E}">
        <p14:creationId xmlns:p14="http://schemas.microsoft.com/office/powerpoint/2010/main" val="23226408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750"/>
                                        <p:tgtEl>
                                          <p:spTgt spid="6">
                                            <p:txEl>
                                              <p:pRg st="1" end="1"/>
                                            </p:txEl>
                                          </p:spTgt>
                                        </p:tgtEl>
                                      </p:cBhvr>
                                    </p:animEffect>
                                    <p:anim calcmode="lin" valueType="num">
                                      <p:cBhvr>
                                        <p:cTn id="15"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750"/>
                                        <p:tgtEl>
                                          <p:spTgt spid="6">
                                            <p:txEl>
                                              <p:pRg st="2" end="2"/>
                                            </p:txEl>
                                          </p:spTgt>
                                        </p:tgtEl>
                                      </p:cBhvr>
                                    </p:animEffect>
                                    <p:anim calcmode="lin" valueType="num">
                                      <p:cBhvr>
                                        <p:cTn id="22"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750"/>
                                        <p:tgtEl>
                                          <p:spTgt spid="6">
                                            <p:txEl>
                                              <p:pRg st="3" end="3"/>
                                            </p:txEl>
                                          </p:spTgt>
                                        </p:tgtEl>
                                      </p:cBhvr>
                                    </p:animEffect>
                                    <p:anim calcmode="lin" valueType="num">
                                      <p:cBhvr>
                                        <p:cTn id="29" dur="7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Scatter Plots</a:t>
            </a:r>
            <a:endParaRPr lang="en-US" sz="1100" b="1" dirty="0">
              <a:solidFill>
                <a:schemeClr val="tx2"/>
              </a:solidFill>
            </a:endParaRPr>
          </a:p>
        </p:txBody>
      </p:sp>
      <p:sp>
        <p:nvSpPr>
          <p:cNvPr id="4" name="Content Placeholder 3"/>
          <p:cNvSpPr>
            <a:spLocks noGrp="1"/>
          </p:cNvSpPr>
          <p:nvPr>
            <p:ph idx="1"/>
          </p:nvPr>
        </p:nvSpPr>
        <p:spPr>
          <a:xfrm>
            <a:off x="735495" y="687927"/>
            <a:ext cx="5208105" cy="1835466"/>
          </a:xfrm>
        </p:spPr>
        <p:txBody>
          <a:bodyPr>
            <a:normAutofit/>
          </a:bodyPr>
          <a:lstStyle/>
          <a:p>
            <a:pPr>
              <a:buFont typeface="Wingdings" panose="05000000000000000000" pitchFamily="2" charset="2"/>
              <a:buChar char="§"/>
            </a:pPr>
            <a:r>
              <a:rPr lang="en-US" sz="2400" dirty="0"/>
              <a:t>P</a:t>
            </a:r>
            <a:r>
              <a:rPr lang="en-US" sz="2400" dirty="0" smtClean="0"/>
              <a:t>ossible </a:t>
            </a:r>
            <a:r>
              <a:rPr lang="en-US" sz="2400" dirty="0"/>
              <a:t>final version of the chart (where we have also changed the background </a:t>
            </a:r>
            <a:r>
              <a:rPr lang="en-US" sz="2400" dirty="0" smtClean="0"/>
              <a:t>color):</a:t>
            </a:r>
            <a:endParaRPr lang="en-US" sz="2400" dirty="0"/>
          </a:p>
        </p:txBody>
      </p:sp>
      <p:sp>
        <p:nvSpPr>
          <p:cNvPr id="6" name="Content Placeholder 3"/>
          <p:cNvSpPr txBox="1">
            <a:spLocks/>
          </p:cNvSpPr>
          <p:nvPr/>
        </p:nvSpPr>
        <p:spPr>
          <a:xfrm>
            <a:off x="5943600" y="624200"/>
            <a:ext cx="6052656" cy="5876061"/>
          </a:xfrm>
          <a:prstGeom prst="rect">
            <a:avLst/>
          </a:prstGeom>
        </p:spPr>
        <p:txBody>
          <a:bodyPr vert="horz">
            <a:normAutofit fontScale="85000" lnSpcReduction="10000"/>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spcAft>
                <a:spcPts val="0"/>
              </a:spcAft>
              <a:buFont typeface="Wingdings" panose="05000000000000000000" pitchFamily="2" charset="2"/>
              <a:buChar char="§"/>
            </a:pPr>
            <a:r>
              <a:rPr lang="en-US" dirty="0"/>
              <a:t>T</a:t>
            </a:r>
            <a:r>
              <a:rPr lang="en-US" dirty="0" smtClean="0"/>
              <a:t>here </a:t>
            </a:r>
            <a:r>
              <a:rPr lang="en-US" dirty="0"/>
              <a:t>is indeed some loose relationship between high school and college GPA. </a:t>
            </a:r>
            <a:endParaRPr lang="en-US" dirty="0" smtClean="0"/>
          </a:p>
          <a:p>
            <a:pPr>
              <a:spcAft>
                <a:spcPts val="0"/>
              </a:spcAft>
              <a:buFont typeface="Wingdings" panose="05000000000000000000" pitchFamily="2" charset="2"/>
              <a:buChar char="§"/>
            </a:pPr>
            <a:r>
              <a:rPr lang="en-US" dirty="0" smtClean="0"/>
              <a:t>The </a:t>
            </a:r>
            <a:r>
              <a:rPr lang="en-US" dirty="0"/>
              <a:t>dots are not randomly distributed, and they seem to follow some pattern: </a:t>
            </a:r>
            <a:endParaRPr lang="en-US" dirty="0" smtClean="0"/>
          </a:p>
          <a:p>
            <a:pPr lvl="1">
              <a:spcAft>
                <a:spcPts val="0"/>
              </a:spcAft>
              <a:buFont typeface="Wingdings" panose="05000000000000000000" pitchFamily="2" charset="2"/>
              <a:buChar char="§"/>
            </a:pPr>
            <a:r>
              <a:rPr lang="en-US" sz="2600" dirty="0" smtClean="0"/>
              <a:t>low </a:t>
            </a:r>
            <a:r>
              <a:rPr lang="en-US" sz="2600" dirty="0"/>
              <a:t>high school GPAs result in low college </a:t>
            </a:r>
            <a:r>
              <a:rPr lang="en-US" sz="2600" dirty="0" smtClean="0"/>
              <a:t>GPAs</a:t>
            </a:r>
          </a:p>
          <a:p>
            <a:pPr lvl="1">
              <a:spcAft>
                <a:spcPts val="0"/>
              </a:spcAft>
              <a:buFont typeface="Wingdings" panose="05000000000000000000" pitchFamily="2" charset="2"/>
              <a:buChar char="§"/>
            </a:pPr>
            <a:r>
              <a:rPr lang="en-US" sz="2600" dirty="0" smtClean="0"/>
              <a:t>higher </a:t>
            </a:r>
            <a:r>
              <a:rPr lang="en-US" sz="2600" dirty="0"/>
              <a:t>high school scores result in better college </a:t>
            </a:r>
            <a:r>
              <a:rPr lang="en-US" sz="2600" dirty="0" smtClean="0"/>
              <a:t>performance</a:t>
            </a:r>
          </a:p>
          <a:p>
            <a:pPr lvl="1">
              <a:spcAft>
                <a:spcPts val="0"/>
              </a:spcAft>
              <a:buFont typeface="Wingdings" panose="05000000000000000000" pitchFamily="2" charset="2"/>
              <a:buChar char="§"/>
            </a:pPr>
            <a:r>
              <a:rPr lang="en-US" sz="2600" dirty="0" smtClean="0"/>
              <a:t>all </a:t>
            </a:r>
            <a:r>
              <a:rPr lang="en-US" sz="2600" dirty="0"/>
              <a:t>college grades are somewhat worse than high school </a:t>
            </a:r>
            <a:r>
              <a:rPr lang="en-US" sz="2600" dirty="0" smtClean="0"/>
              <a:t>grades</a:t>
            </a:r>
          </a:p>
          <a:p>
            <a:pPr lvl="1">
              <a:spcAft>
                <a:spcPts val="0"/>
              </a:spcAft>
              <a:buFont typeface="Wingdings" panose="05000000000000000000" pitchFamily="2" charset="2"/>
              <a:buChar char="§"/>
            </a:pPr>
            <a:r>
              <a:rPr lang="en-US" sz="2600" dirty="0"/>
              <a:t>t</a:t>
            </a:r>
            <a:r>
              <a:rPr lang="en-US" sz="2600" dirty="0" smtClean="0"/>
              <a:t>he </a:t>
            </a:r>
            <a:r>
              <a:rPr lang="en-US" sz="2600" dirty="0"/>
              <a:t>dots seem to cluster around an imaginary diagonal </a:t>
            </a:r>
            <a:r>
              <a:rPr lang="en-US" sz="2600" dirty="0" smtClean="0"/>
              <a:t>line</a:t>
            </a:r>
          </a:p>
          <a:p>
            <a:pPr>
              <a:spcAft>
                <a:spcPts val="0"/>
              </a:spcAft>
              <a:buFont typeface="Wingdings" panose="05000000000000000000" pitchFamily="2" charset="2"/>
              <a:buChar char="§"/>
            </a:pPr>
            <a:r>
              <a:rPr lang="en-US" dirty="0" smtClean="0"/>
              <a:t>If </a:t>
            </a:r>
            <a:r>
              <a:rPr lang="en-US" dirty="0"/>
              <a:t>we computed the correlation coefficient it would come out to be 0.69665, confirming that there is some linear relationship between the variables but not a strong one.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61" y="2355742"/>
            <a:ext cx="5843139" cy="3882909"/>
          </a:xfrm>
          <a:prstGeom prst="rect">
            <a:avLst/>
          </a:prstGeom>
        </p:spPr>
      </p:pic>
    </p:spTree>
    <p:extLst>
      <p:ext uri="{BB962C8B-B14F-4D97-AF65-F5344CB8AC3E}">
        <p14:creationId xmlns:p14="http://schemas.microsoft.com/office/powerpoint/2010/main" val="1680677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750"/>
                                        <p:tgtEl>
                                          <p:spTgt spid="6">
                                            <p:txEl>
                                              <p:pRg st="1" end="1"/>
                                            </p:txEl>
                                          </p:spTgt>
                                        </p:tgtEl>
                                      </p:cBhvr>
                                    </p:animEffect>
                                    <p:anim calcmode="lin" valueType="num">
                                      <p:cBhvr>
                                        <p:cTn id="15"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750"/>
                                        <p:tgtEl>
                                          <p:spTgt spid="6">
                                            <p:txEl>
                                              <p:pRg st="2" end="2"/>
                                            </p:txEl>
                                          </p:spTgt>
                                        </p:tgtEl>
                                      </p:cBhvr>
                                    </p:animEffect>
                                    <p:anim calcmode="lin" valueType="num">
                                      <p:cBhvr>
                                        <p:cTn id="22"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750"/>
                                        <p:tgtEl>
                                          <p:spTgt spid="6">
                                            <p:txEl>
                                              <p:pRg st="3" end="3"/>
                                            </p:txEl>
                                          </p:spTgt>
                                        </p:tgtEl>
                                      </p:cBhvr>
                                    </p:animEffect>
                                    <p:anim calcmode="lin" valueType="num">
                                      <p:cBhvr>
                                        <p:cTn id="29" dur="7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750"/>
                                        <p:tgtEl>
                                          <p:spTgt spid="6">
                                            <p:txEl>
                                              <p:pRg st="4" end="4"/>
                                            </p:txEl>
                                          </p:spTgt>
                                        </p:tgtEl>
                                      </p:cBhvr>
                                    </p:animEffect>
                                    <p:anim calcmode="lin" valueType="num">
                                      <p:cBhvr>
                                        <p:cTn id="36" dur="7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750"/>
                                        <p:tgtEl>
                                          <p:spTgt spid="6">
                                            <p:txEl>
                                              <p:pRg st="5" end="5"/>
                                            </p:txEl>
                                          </p:spTgt>
                                        </p:tgtEl>
                                      </p:cBhvr>
                                    </p:animEffect>
                                    <p:anim calcmode="lin" valueType="num">
                                      <p:cBhvr>
                                        <p:cTn id="43" dur="75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75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750"/>
                                        <p:tgtEl>
                                          <p:spTgt spid="6">
                                            <p:txEl>
                                              <p:pRg st="6" end="6"/>
                                            </p:txEl>
                                          </p:spTgt>
                                        </p:tgtEl>
                                      </p:cBhvr>
                                    </p:animEffect>
                                    <p:anim calcmode="lin" valueType="num">
                                      <p:cBhvr>
                                        <p:cTn id="50" dur="75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75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619256"/>
            <a:ext cx="9937187" cy="3154222"/>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Bef>
                <a:spcPts val="600"/>
              </a:spcBef>
              <a:spcAft>
                <a:spcPts val="1200"/>
              </a:spcAft>
            </a:pPr>
            <a:r>
              <a:rPr lang="en-US" sz="2400" dirty="0" smtClean="0"/>
              <a:t>A </a:t>
            </a:r>
            <a:r>
              <a:rPr lang="en-US" sz="2400" dirty="0"/>
              <a:t>group of 10 students was selected at random and asked for their high school GPA and their freshmen GPA in college the subsequent year. The results are shown in Table 8.4. </a:t>
            </a:r>
            <a:endParaRPr lang="en-US" sz="2400" dirty="0" smtClean="0"/>
          </a:p>
          <a:p>
            <a:pPr marL="342900" indent="-342900" algn="just">
              <a:spcBef>
                <a:spcPts val="600"/>
              </a:spcBef>
              <a:spcAft>
                <a:spcPts val="1200"/>
              </a:spcAft>
              <a:buFont typeface="Wingdings" panose="05000000000000000000" pitchFamily="2" charset="2"/>
              <a:buChar char="§"/>
            </a:pPr>
            <a:r>
              <a:rPr lang="en-US" sz="2400" dirty="0" smtClean="0"/>
              <a:t>Is </a:t>
            </a:r>
            <a:r>
              <a:rPr lang="en-US" sz="2400" dirty="0"/>
              <a:t>there a </a:t>
            </a:r>
            <a:r>
              <a:rPr lang="en-US" sz="2400" i="1" dirty="0"/>
              <a:t>linear </a:t>
            </a:r>
            <a:r>
              <a:rPr lang="en-US" sz="2400" dirty="0"/>
              <a:t>relationship between the high school GPA and the freshmen GPA? If so predict the freshmen GPA for a student with a high school GPA of, say, 3.4.</a:t>
            </a:r>
            <a:endParaRPr lang="en-US" sz="2400" kern="1200" dirty="0" smtClean="0"/>
          </a:p>
        </p:txBody>
      </p:sp>
      <p:sp>
        <p:nvSpPr>
          <p:cNvPr id="8" name="Freeform 7"/>
          <p:cNvSpPr/>
          <p:nvPr/>
        </p:nvSpPr>
        <p:spPr>
          <a:xfrm>
            <a:off x="1370905" y="1234219"/>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ts val="600"/>
              </a:spcBef>
              <a:spcAft>
                <a:spcPts val="12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Linear Regression</a:t>
            </a:r>
            <a:endParaRPr lang="en-US" sz="1100" b="1" dirty="0">
              <a:solidFill>
                <a:schemeClr val="tx2"/>
              </a:solidFill>
            </a:endParaRPr>
          </a:p>
        </p:txBody>
      </p:sp>
    </p:spTree>
    <p:extLst>
      <p:ext uri="{BB962C8B-B14F-4D97-AF65-F5344CB8AC3E}">
        <p14:creationId xmlns:p14="http://schemas.microsoft.com/office/powerpoint/2010/main" val="21739235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5891" y="639700"/>
            <a:ext cx="10721009" cy="1917522"/>
          </a:xfrm>
        </p:spPr>
        <p:txBody>
          <a:bodyPr>
            <a:normAutofit/>
          </a:bodyPr>
          <a:lstStyle/>
          <a:p>
            <a:pPr>
              <a:buFont typeface="Wingdings" panose="05000000000000000000" pitchFamily="2" charset="2"/>
              <a:buChar char="§"/>
            </a:pPr>
            <a:r>
              <a:rPr lang="en-US" sz="2400" dirty="0" smtClean="0"/>
              <a:t>We </a:t>
            </a:r>
            <a:r>
              <a:rPr lang="en-US" sz="2400" dirty="0"/>
              <a:t>plotted the data in a scatter plot in </a:t>
            </a:r>
            <a:r>
              <a:rPr lang="en-US" sz="2400" dirty="0">
                <a:hlinkClick r:id="rId2" action="ppaction://hlinksldjump"/>
              </a:rPr>
              <a:t>Figure 8.4 </a:t>
            </a:r>
            <a:r>
              <a:rPr lang="en-US" sz="2400" dirty="0"/>
              <a:t>where </a:t>
            </a:r>
            <a:r>
              <a:rPr lang="en-US" sz="2400" dirty="0" smtClean="0"/>
              <a:t>data </a:t>
            </a:r>
            <a:r>
              <a:rPr lang="en-US" sz="2400" dirty="0"/>
              <a:t>seem to cluster around some imaginary diagonal line that, somehow, fits the data points in the “best possible” way. </a:t>
            </a:r>
            <a:endParaRPr lang="en-US" sz="2400" dirty="0" smtClean="0"/>
          </a:p>
          <a:p>
            <a:pPr>
              <a:buFont typeface="Wingdings" panose="05000000000000000000" pitchFamily="2" charset="2"/>
              <a:buChar char="§"/>
            </a:pPr>
            <a:r>
              <a:rPr lang="en-US" sz="2400" dirty="0" smtClean="0"/>
              <a:t>Figure </a:t>
            </a:r>
            <a:r>
              <a:rPr lang="en-US" sz="2400" dirty="0"/>
              <a:t>8.5 shows three candidates for such a line.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52" y="2683547"/>
            <a:ext cx="11426486" cy="3066324"/>
          </a:xfrm>
          <a:prstGeom prst="rect">
            <a:avLst/>
          </a:prstGeom>
        </p:spPr>
      </p:pic>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Linear Regression</a:t>
            </a:r>
            <a:endParaRPr lang="en-US" sz="1100" b="1" dirty="0">
              <a:solidFill>
                <a:schemeClr val="tx2"/>
              </a:solidFill>
            </a:endParaRPr>
          </a:p>
        </p:txBody>
      </p:sp>
    </p:spTree>
    <p:extLst>
      <p:ext uri="{BB962C8B-B14F-4D97-AF65-F5344CB8AC3E}">
        <p14:creationId xmlns:p14="http://schemas.microsoft.com/office/powerpoint/2010/main" val="21959549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5891" y="976392"/>
            <a:ext cx="10638353" cy="5315919"/>
          </a:xfrm>
        </p:spPr>
        <p:txBody>
          <a:bodyPr>
            <a:normAutofit/>
          </a:bodyPr>
          <a:lstStyle/>
          <a:p>
            <a:pPr>
              <a:buFont typeface="Wingdings" panose="05000000000000000000" pitchFamily="2" charset="2"/>
              <a:buChar char="§"/>
            </a:pPr>
            <a:r>
              <a:rPr lang="en-US" dirty="0" smtClean="0"/>
              <a:t>In </a:t>
            </a:r>
            <a:r>
              <a:rPr lang="en-US" dirty="0"/>
              <a:t>each case we have drawn a line that somehow passes through the data points. It seems clear that:</a:t>
            </a:r>
          </a:p>
          <a:p>
            <a:pPr lvl="1"/>
            <a:r>
              <a:rPr lang="en-US" sz="2600" dirty="0"/>
              <a:t>No straight line can pass through all data points.</a:t>
            </a:r>
          </a:p>
          <a:p>
            <a:pPr lvl="1"/>
            <a:r>
              <a:rPr lang="en-US" sz="2600" dirty="0"/>
              <a:t>Line 1 does not fit the data points very well because too many points are to the right, or below that line</a:t>
            </a:r>
            <a:r>
              <a:rPr lang="en-US" sz="2600" dirty="0" smtClean="0"/>
              <a:t>.</a:t>
            </a:r>
            <a:endParaRPr lang="en-US" sz="2600" dirty="0"/>
          </a:p>
          <a:p>
            <a:pPr lvl="1"/>
            <a:r>
              <a:rPr lang="en-US" sz="2600" dirty="0"/>
              <a:t>Line 2 does not fit the data points very well because too many points are above the line. </a:t>
            </a:r>
          </a:p>
          <a:p>
            <a:pPr lvl="1"/>
            <a:r>
              <a:rPr lang="en-US" sz="2600" dirty="0" smtClean="0"/>
              <a:t>Line </a:t>
            </a:r>
            <a:r>
              <a:rPr lang="en-US" sz="2600" dirty="0"/>
              <a:t>3 does not fit the data points perfectly, but seems to have the best fit of these three lines. </a:t>
            </a:r>
          </a:p>
          <a:p>
            <a:pPr lvl="1"/>
            <a:endParaRPr lang="en-US" sz="26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Linear Regression</a:t>
            </a:r>
            <a:endParaRPr lang="en-US" sz="1100" b="1" dirty="0">
              <a:solidFill>
                <a:schemeClr val="tx2"/>
              </a:solidFill>
            </a:endParaRPr>
          </a:p>
        </p:txBody>
      </p:sp>
    </p:spTree>
    <p:extLst>
      <p:ext uri="{BB962C8B-B14F-4D97-AF65-F5344CB8AC3E}">
        <p14:creationId xmlns:p14="http://schemas.microsoft.com/office/powerpoint/2010/main" val="17912847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8902" y="1255362"/>
            <a:ext cx="10638353" cy="4866467"/>
          </a:xfrm>
        </p:spPr>
        <p:txBody>
          <a:bodyPr>
            <a:normAutofit/>
          </a:bodyPr>
          <a:lstStyle/>
          <a:p>
            <a:pPr>
              <a:spcBef>
                <a:spcPts val="1200"/>
              </a:spcBef>
              <a:buFont typeface="Wingdings" panose="05000000000000000000" pitchFamily="2" charset="2"/>
              <a:buChar char="§"/>
            </a:pPr>
            <a:r>
              <a:rPr lang="en-US" sz="2800" dirty="0" smtClean="0"/>
              <a:t>Mathematically </a:t>
            </a:r>
            <a:r>
              <a:rPr lang="en-US" sz="2800" dirty="0"/>
              <a:t>speaking, the line that gives the “best fit” is that line where the sum of the squares of the differences to all data points has the smallest possible value (this can be proved in multivariate calculus). </a:t>
            </a:r>
            <a:endParaRPr lang="en-US" sz="2800" dirty="0" smtClean="0"/>
          </a:p>
          <a:p>
            <a:pPr lvl="1">
              <a:spcBef>
                <a:spcPts val="1200"/>
              </a:spcBef>
              <a:buFont typeface="Wingdings" panose="05000000000000000000" pitchFamily="2" charset="2"/>
              <a:buChar char="§"/>
            </a:pPr>
            <a:r>
              <a:rPr lang="en-US" sz="2800" b="1" dirty="0" smtClean="0"/>
              <a:t>Least-squares </a:t>
            </a:r>
            <a:r>
              <a:rPr lang="en-US" sz="2800" b="1" dirty="0"/>
              <a:t>regression </a:t>
            </a:r>
            <a:r>
              <a:rPr lang="en-US" sz="2800" b="1" dirty="0" smtClean="0"/>
              <a:t>line </a:t>
            </a:r>
            <a:r>
              <a:rPr lang="en-US" sz="2800" dirty="0" smtClean="0"/>
              <a:t>– the </a:t>
            </a:r>
            <a:r>
              <a:rPr lang="en-US" sz="2800" dirty="0"/>
              <a:t>line that fits </a:t>
            </a:r>
            <a:r>
              <a:rPr lang="en-US" sz="2800" dirty="0" smtClean="0"/>
              <a:t>best</a:t>
            </a:r>
            <a:endParaRPr lang="en-US" sz="2800" dirty="0"/>
          </a:p>
          <a:p>
            <a:pPr lvl="1">
              <a:spcBef>
                <a:spcPts val="1200"/>
              </a:spcBef>
              <a:buFont typeface="Wingdings" panose="05000000000000000000" pitchFamily="2" charset="2"/>
              <a:buChar char="§"/>
            </a:pPr>
            <a:r>
              <a:rPr lang="en-US" sz="2800" b="1" dirty="0" smtClean="0"/>
              <a:t>Least-squares </a:t>
            </a:r>
            <a:r>
              <a:rPr lang="en-US" sz="2800" b="1" dirty="0"/>
              <a:t>linear regression</a:t>
            </a:r>
            <a:r>
              <a:rPr lang="en-US" sz="2800" dirty="0"/>
              <a:t> </a:t>
            </a:r>
            <a:r>
              <a:rPr lang="en-US" sz="2800" dirty="0" smtClean="0"/>
              <a:t>– the </a:t>
            </a:r>
            <a:r>
              <a:rPr lang="en-US" sz="2800" dirty="0"/>
              <a:t>process of </a:t>
            </a:r>
            <a:r>
              <a:rPr lang="en-US" sz="2800" dirty="0" smtClean="0"/>
              <a:t>finding it</a:t>
            </a:r>
            <a:endParaRPr lang="en-US" sz="28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Linear Regression</a:t>
            </a:r>
            <a:endParaRPr lang="en-US" sz="1100" b="1" dirty="0">
              <a:solidFill>
                <a:schemeClr val="tx2"/>
              </a:solidFill>
            </a:endParaRPr>
          </a:p>
        </p:txBody>
      </p:sp>
    </p:spTree>
    <p:extLst>
      <p:ext uri="{BB962C8B-B14F-4D97-AF65-F5344CB8AC3E}">
        <p14:creationId xmlns:p14="http://schemas.microsoft.com/office/powerpoint/2010/main" val="11412151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sp>
        <p:nvSpPr>
          <p:cNvPr id="2" name="Content Placeholder 1"/>
          <p:cNvSpPr>
            <a:spLocks noGrp="1"/>
          </p:cNvSpPr>
          <p:nvPr>
            <p:ph idx="1"/>
          </p:nvPr>
        </p:nvSpPr>
        <p:spPr>
          <a:xfrm>
            <a:off x="861390" y="717190"/>
            <a:ext cx="10721009" cy="5451135"/>
          </a:xfrm>
        </p:spPr>
        <p:txBody>
          <a:bodyPr>
            <a:noAutofit/>
          </a:bodyPr>
          <a:lstStyle/>
          <a:p>
            <a:pPr marL="285750" indent="-285750">
              <a:spcAft>
                <a:spcPts val="600"/>
              </a:spcAft>
              <a:buFont typeface="Wingdings" panose="05000000000000000000" pitchFamily="2" charset="2"/>
              <a:buChar char="§"/>
            </a:pPr>
            <a:r>
              <a:rPr lang="en-US" sz="2300" dirty="0"/>
              <a:t>Our goal is to determine the equation of the “least-squares regression” line. </a:t>
            </a:r>
          </a:p>
          <a:p>
            <a:pPr marL="614934" lvl="1">
              <a:spcAft>
                <a:spcPts val="600"/>
              </a:spcAft>
              <a:buFont typeface="Wingdings" panose="05000000000000000000" pitchFamily="2" charset="2"/>
              <a:buChar char="§"/>
            </a:pPr>
            <a:r>
              <a:rPr lang="en-US" sz="2300" dirty="0"/>
              <a:t>In other words, we want to find the equation of a line that happens to be called “least-squares regression line” and that fits the data best. </a:t>
            </a:r>
          </a:p>
          <a:p>
            <a:pPr marL="285750" indent="-285750">
              <a:spcAft>
                <a:spcPts val="600"/>
              </a:spcAft>
              <a:buFont typeface="Wingdings" panose="05000000000000000000" pitchFamily="2" charset="2"/>
              <a:buChar char="§"/>
            </a:pPr>
            <a:r>
              <a:rPr lang="en-US" sz="2400" dirty="0"/>
              <a:t>We know from previous algebra classes that </a:t>
            </a:r>
            <a:r>
              <a:rPr lang="en-US" sz="2400" i="1" dirty="0"/>
              <a:t>any </a:t>
            </a:r>
            <a:r>
              <a:rPr lang="en-US" sz="2400" dirty="0"/>
              <a:t>line has the </a:t>
            </a:r>
            <a:r>
              <a:rPr lang="en-US" sz="2400" dirty="0" smtClean="0"/>
              <a:t>equation:</a:t>
            </a:r>
          </a:p>
          <a:p>
            <a:pPr marL="0" indent="0" algn="ctr">
              <a:spcAft>
                <a:spcPts val="600"/>
              </a:spcAft>
              <a:buNone/>
            </a:pPr>
            <a:r>
              <a:rPr lang="en-US" sz="2800" b="1" i="1" dirty="0" smtClean="0">
                <a:latin typeface="Book Antiqua" panose="02040602050305030304" pitchFamily="18" charset="0"/>
              </a:rPr>
              <a:t>y </a:t>
            </a:r>
            <a:r>
              <a:rPr lang="en-US" sz="2800" b="1" dirty="0" smtClean="0">
                <a:latin typeface="Book Antiqua" panose="02040602050305030304" pitchFamily="18" charset="0"/>
              </a:rPr>
              <a:t>= </a:t>
            </a:r>
            <a:r>
              <a:rPr lang="en-US" sz="2800" b="1" i="1" dirty="0" smtClean="0">
                <a:latin typeface="Book Antiqua" panose="02040602050305030304" pitchFamily="18" charset="0"/>
              </a:rPr>
              <a:t>mx </a:t>
            </a:r>
            <a:r>
              <a:rPr lang="en-US" sz="2800" b="1" dirty="0" smtClean="0">
                <a:latin typeface="Book Antiqua" panose="02040602050305030304" pitchFamily="18" charset="0"/>
              </a:rPr>
              <a:t>+ </a:t>
            </a:r>
            <a:r>
              <a:rPr lang="en-US" sz="2800" b="1" i="1" dirty="0" smtClean="0">
                <a:latin typeface="Book Antiqua" panose="02040602050305030304" pitchFamily="18" charset="0"/>
              </a:rPr>
              <a:t>b </a:t>
            </a:r>
            <a:endParaRPr lang="en-US" sz="2800" b="1" dirty="0" smtClean="0">
              <a:latin typeface="Book Antiqua" panose="02040602050305030304" pitchFamily="18" charset="0"/>
            </a:endParaRPr>
          </a:p>
          <a:p>
            <a:pPr marL="998982" lvl="2">
              <a:spcAft>
                <a:spcPts val="600"/>
              </a:spcAft>
              <a:buFont typeface="Wingdings" panose="05000000000000000000" pitchFamily="2" charset="2"/>
              <a:buChar char="§"/>
            </a:pPr>
            <a:r>
              <a:rPr lang="en-US" i="1" dirty="0" smtClean="0"/>
              <a:t>m </a:t>
            </a:r>
            <a:r>
              <a:rPr lang="en-US" dirty="0"/>
              <a:t>is the slope of the line </a:t>
            </a:r>
          </a:p>
          <a:p>
            <a:pPr marL="998982" lvl="2">
              <a:spcAft>
                <a:spcPts val="600"/>
              </a:spcAft>
              <a:buFont typeface="Wingdings" panose="05000000000000000000" pitchFamily="2" charset="2"/>
              <a:buChar char="§"/>
            </a:pPr>
            <a:r>
              <a:rPr lang="en-US" i="1" dirty="0" smtClean="0"/>
              <a:t>b </a:t>
            </a:r>
            <a:r>
              <a:rPr lang="en-US" dirty="0"/>
              <a:t>is the interception of the line with the y-axis</a:t>
            </a:r>
          </a:p>
          <a:p>
            <a:pPr marL="285750" indent="-285750">
              <a:spcAft>
                <a:spcPts val="600"/>
              </a:spcAft>
              <a:buFont typeface="Wingdings" panose="05000000000000000000" pitchFamily="2" charset="2"/>
              <a:buChar char="§"/>
            </a:pPr>
            <a:r>
              <a:rPr lang="en-US" sz="2400" dirty="0"/>
              <a:t>We also recall from high school that lines that go up have a positive slope (as the lines 1, 2, and 3 in </a:t>
            </a:r>
            <a:r>
              <a:rPr lang="en-US" sz="2400" dirty="0">
                <a:hlinkClick r:id="rId3" action="ppaction://hlinksldjump"/>
              </a:rPr>
              <a:t>Figure 8.5</a:t>
            </a:r>
            <a:r>
              <a:rPr lang="en-US" sz="2400" dirty="0"/>
              <a:t>), while lines with negative slopes go down. </a:t>
            </a:r>
          </a:p>
          <a:p>
            <a:pPr algn="just">
              <a:spcAft>
                <a:spcPts val="600"/>
              </a:spcAft>
            </a:pPr>
            <a:endParaRPr lang="en-US" sz="2400" dirty="0"/>
          </a:p>
        </p:txBody>
      </p:sp>
    </p:spTree>
    <p:extLst>
      <p:ext uri="{BB962C8B-B14F-4D97-AF65-F5344CB8AC3E}">
        <p14:creationId xmlns:p14="http://schemas.microsoft.com/office/powerpoint/2010/main" val="26000617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750"/>
                                        <p:tgtEl>
                                          <p:spTgt spid="2">
                                            <p:txEl>
                                              <p:pRg st="4" end="4"/>
                                            </p:txEl>
                                          </p:spTgt>
                                        </p:tgtEl>
                                      </p:cBhvr>
                                    </p:animEffect>
                                    <p:anim calcmode="lin" valueType="num">
                                      <p:cBhvr>
                                        <p:cTn id="25"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75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750"/>
                                        <p:tgtEl>
                                          <p:spTgt spid="2">
                                            <p:txEl>
                                              <p:pRg st="5" end="5"/>
                                            </p:txEl>
                                          </p:spTgt>
                                        </p:tgtEl>
                                      </p:cBhvr>
                                    </p:animEffect>
                                    <p:anim calcmode="lin" valueType="num">
                                      <p:cBhvr>
                                        <p:cTn id="30"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750"/>
                                        <p:tgtEl>
                                          <p:spTgt spid="2">
                                            <p:txEl>
                                              <p:pRg st="6" end="6"/>
                                            </p:txEl>
                                          </p:spTgt>
                                        </p:tgtEl>
                                      </p:cBhvr>
                                    </p:animEffect>
                                    <p:anim calcmode="lin" valueType="num">
                                      <p:cBhvr>
                                        <p:cTn id="37"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8"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26765" y="965705"/>
            <a:ext cx="10364489"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 </a:t>
            </a:r>
            <a:endParaRPr lang="en-US" sz="2400" dirty="0"/>
          </a:p>
        </p:txBody>
      </p:sp>
      <p:sp>
        <p:nvSpPr>
          <p:cNvPr id="8" name="Freeform 7"/>
          <p:cNvSpPr/>
          <p:nvPr/>
        </p:nvSpPr>
        <p:spPr>
          <a:xfrm>
            <a:off x="1122932" y="614286"/>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793" y="1101219"/>
            <a:ext cx="5428979" cy="4759915"/>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idx="1"/>
          </p:nvPr>
        </p:nvSpPr>
        <p:spPr>
          <a:xfrm>
            <a:off x="1122932" y="1496042"/>
            <a:ext cx="4572695" cy="4455308"/>
          </a:xfrm>
        </p:spPr>
        <p:txBody>
          <a:bodyPr>
            <a:normAutofit lnSpcReduction="10000"/>
          </a:bodyPr>
          <a:lstStyle/>
          <a:p>
            <a:pPr marL="68580" indent="0">
              <a:buNone/>
            </a:pPr>
            <a:r>
              <a:rPr lang="en-US" sz="2400" dirty="0"/>
              <a:t>Suppose we have four equations of lines as follows: </a:t>
            </a:r>
          </a:p>
          <a:p>
            <a:pPr lvl="1"/>
            <a:r>
              <a:rPr lang="es-ES" i="1" dirty="0" smtClean="0"/>
              <a:t>y </a:t>
            </a:r>
            <a:r>
              <a:rPr lang="es-ES" dirty="0"/>
              <a:t>= </a:t>
            </a:r>
            <a:r>
              <a:rPr lang="es-ES" i="1" dirty="0"/>
              <a:t>x </a:t>
            </a:r>
            <a:r>
              <a:rPr lang="es-ES" dirty="0"/>
              <a:t>− 1 </a:t>
            </a:r>
          </a:p>
          <a:p>
            <a:pPr lvl="1"/>
            <a:r>
              <a:rPr lang="es-ES" i="1" dirty="0" smtClean="0"/>
              <a:t>y </a:t>
            </a:r>
            <a:r>
              <a:rPr lang="es-ES" dirty="0"/>
              <a:t>= 2</a:t>
            </a:r>
            <a:r>
              <a:rPr lang="es-ES" i="1" dirty="0"/>
              <a:t>x </a:t>
            </a:r>
            <a:r>
              <a:rPr lang="es-ES" dirty="0"/>
              <a:t>− 1 </a:t>
            </a:r>
          </a:p>
          <a:p>
            <a:pPr lvl="1"/>
            <a:r>
              <a:rPr lang="es-ES" i="1" dirty="0" smtClean="0"/>
              <a:t>y </a:t>
            </a:r>
            <a:r>
              <a:rPr lang="es-ES" dirty="0"/>
              <a:t>= −</a:t>
            </a:r>
            <a:r>
              <a:rPr lang="es-ES" i="1" dirty="0"/>
              <a:t>x </a:t>
            </a:r>
            <a:r>
              <a:rPr lang="es-ES" dirty="0"/>
              <a:t>+ 1 </a:t>
            </a:r>
          </a:p>
          <a:p>
            <a:pPr lvl="1"/>
            <a:r>
              <a:rPr lang="es-ES" i="1" dirty="0" smtClean="0"/>
              <a:t>y </a:t>
            </a:r>
            <a:r>
              <a:rPr lang="es-ES" dirty="0"/>
              <a:t>= −2</a:t>
            </a:r>
            <a:r>
              <a:rPr lang="es-ES" i="1" dirty="0"/>
              <a:t>x </a:t>
            </a:r>
            <a:r>
              <a:rPr lang="es-ES" dirty="0"/>
              <a:t>+ </a:t>
            </a:r>
            <a:r>
              <a:rPr lang="es-ES" dirty="0" smtClean="0"/>
              <a:t>1</a:t>
            </a:r>
            <a:endParaRPr lang="es-ES" dirty="0"/>
          </a:p>
          <a:p>
            <a:r>
              <a:rPr lang="en-US" sz="2400" dirty="0"/>
              <a:t>Match these equations to the graphs shown in Figure 8.6</a:t>
            </a:r>
          </a:p>
        </p:txBody>
      </p:sp>
    </p:spTree>
    <p:extLst>
      <p:ext uri="{BB962C8B-B14F-4D97-AF65-F5344CB8AC3E}">
        <p14:creationId xmlns:p14="http://schemas.microsoft.com/office/powerpoint/2010/main" val="34530922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34554" y="1560120"/>
            <a:ext cx="10963888" cy="4437723"/>
          </a:xfrm>
        </p:spPr>
        <p:txBody>
          <a:bodyPr>
            <a:normAutofit fontScale="92500" lnSpcReduction="20000"/>
          </a:bodyPr>
          <a:lstStyle/>
          <a:p>
            <a:pPr marL="454914" lvl="1" indent="0">
              <a:spcBef>
                <a:spcPts val="600"/>
              </a:spcBef>
              <a:spcAft>
                <a:spcPts val="1200"/>
              </a:spcAft>
              <a:buNone/>
            </a:pPr>
            <a:endParaRPr lang="en-US" dirty="0"/>
          </a:p>
          <a:p>
            <a:pPr lvl="1"/>
            <a:r>
              <a:rPr lang="en-US" sz="2800" dirty="0" smtClean="0"/>
              <a:t>Use </a:t>
            </a:r>
            <a:r>
              <a:rPr lang="en-US" sz="2800" dirty="0"/>
              <a:t>regression analysis to predict the value of a dependent variable based on an independent variable</a:t>
            </a:r>
          </a:p>
          <a:p>
            <a:pPr lvl="1"/>
            <a:r>
              <a:rPr lang="en-US" sz="2800" dirty="0" smtClean="0"/>
              <a:t>Evaluate </a:t>
            </a:r>
            <a:r>
              <a:rPr lang="en-US" sz="2800" dirty="0"/>
              <a:t>the assumptions of regression analysis</a:t>
            </a:r>
          </a:p>
          <a:p>
            <a:pPr lvl="1"/>
            <a:r>
              <a:rPr lang="en-US" sz="2800" dirty="0" smtClean="0"/>
              <a:t>Determine </a:t>
            </a:r>
            <a:r>
              <a:rPr lang="en-US" sz="2800" dirty="0"/>
              <a:t>the correlation coefficient and describe its meaning</a:t>
            </a:r>
          </a:p>
          <a:p>
            <a:pPr lvl="1"/>
            <a:r>
              <a:rPr lang="en-US" sz="2800" dirty="0" smtClean="0"/>
              <a:t>Use </a:t>
            </a:r>
            <a:r>
              <a:rPr lang="en-US" sz="2800" dirty="0"/>
              <a:t>simple regression techniques to solve business problems and make recommendations</a:t>
            </a:r>
          </a:p>
          <a:p>
            <a:pPr marL="454914" lvl="1" indent="0">
              <a:spcBef>
                <a:spcPts val="600"/>
              </a:spcBef>
              <a:spcAft>
                <a:spcPts val="1200"/>
              </a:spcAft>
              <a:buNone/>
            </a:pPr>
            <a:r>
              <a:rPr lang="en-US" sz="3200" dirty="0"/>
              <a:t/>
            </a:r>
            <a:br>
              <a:rPr lang="en-US" sz="3200" dirty="0"/>
            </a:br>
            <a:endParaRPr lang="en-US" dirty="0"/>
          </a:p>
        </p:txBody>
      </p:sp>
      <p:sp>
        <p:nvSpPr>
          <p:cNvPr id="13" name="Title 12"/>
          <p:cNvSpPr>
            <a:spLocks noGrp="1"/>
          </p:cNvSpPr>
          <p:nvPr>
            <p:ph type="title"/>
          </p:nvPr>
        </p:nvSpPr>
        <p:spPr>
          <a:xfrm>
            <a:off x="843992" y="783389"/>
            <a:ext cx="10940716" cy="897074"/>
          </a:xfrm>
        </p:spPr>
        <p:txBody>
          <a:bodyPr/>
          <a:lstStyle/>
          <a:p>
            <a:r>
              <a:rPr lang="en-US" sz="4400" dirty="0" smtClean="0"/>
              <a:t>Learning Objectives</a:t>
            </a:r>
            <a:endParaRPr lang="en-US" sz="44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Learning Objectives</a:t>
            </a:r>
            <a:endParaRPr lang="en-US" sz="1100" b="1" dirty="0">
              <a:solidFill>
                <a:schemeClr val="tx2"/>
              </a:solidFill>
            </a:endParaRPr>
          </a:p>
        </p:txBody>
      </p:sp>
    </p:spTree>
    <p:extLst>
      <p:ext uri="{BB962C8B-B14F-4D97-AF65-F5344CB8AC3E}">
        <p14:creationId xmlns:p14="http://schemas.microsoft.com/office/powerpoint/2010/main" val="24093119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750"/>
                                        <p:tgtEl>
                                          <p:spTgt spid="14">
                                            <p:txEl>
                                              <p:pRg st="4" end="4"/>
                                            </p:txEl>
                                          </p:spTgt>
                                        </p:tgtEl>
                                      </p:cBhvr>
                                    </p:animEffect>
                                    <p:anim calcmode="lin" valueType="num">
                                      <p:cBhvr>
                                        <p:cTn id="29"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1943" y="965163"/>
            <a:ext cx="9218382" cy="4753712"/>
          </a:xfrm>
        </p:spPr>
        <p:txBody>
          <a:bodyPr>
            <a:noAutofit/>
          </a:bodyPr>
          <a:lstStyle/>
          <a:p>
            <a:pPr marL="68580" indent="0">
              <a:spcBef>
                <a:spcPts val="1200"/>
              </a:spcBef>
              <a:buNone/>
            </a:pPr>
            <a:r>
              <a:rPr lang="en-US" dirty="0" smtClean="0"/>
              <a:t>According </a:t>
            </a:r>
            <a:r>
              <a:rPr lang="en-US" dirty="0"/>
              <a:t>to the equations of the lines, we know: </a:t>
            </a:r>
          </a:p>
          <a:p>
            <a:pPr lvl="1">
              <a:spcBef>
                <a:spcPts val="0"/>
              </a:spcBef>
              <a:spcAft>
                <a:spcPts val="0"/>
              </a:spcAft>
            </a:pPr>
            <a:r>
              <a:rPr lang="en-US" sz="2600" i="1" dirty="0"/>
              <a:t>y </a:t>
            </a:r>
            <a:r>
              <a:rPr lang="en-US" sz="2600" dirty="0"/>
              <a:t>= </a:t>
            </a:r>
            <a:r>
              <a:rPr lang="en-US" sz="2600" i="1" dirty="0"/>
              <a:t>x </a:t>
            </a:r>
            <a:r>
              <a:rPr lang="en-US" sz="2600" dirty="0"/>
              <a:t>− 1 is a line with slope 1 (going up) </a:t>
            </a:r>
            <a:endParaRPr lang="en-US" sz="2600" dirty="0" smtClean="0"/>
          </a:p>
          <a:p>
            <a:pPr marL="454914" lvl="1" indent="0">
              <a:spcBef>
                <a:spcPts val="0"/>
              </a:spcBef>
              <a:spcAft>
                <a:spcPts val="0"/>
              </a:spcAft>
              <a:buNone/>
            </a:pPr>
            <a:r>
              <a:rPr lang="en-US" sz="2600" dirty="0" smtClean="0"/>
              <a:t>   and </a:t>
            </a:r>
            <a:r>
              <a:rPr lang="en-US" sz="2600" i="1" dirty="0"/>
              <a:t>y</a:t>
            </a:r>
            <a:r>
              <a:rPr lang="en-US" sz="2600" dirty="0"/>
              <a:t>-intercept −1. </a:t>
            </a:r>
          </a:p>
          <a:p>
            <a:pPr lvl="1">
              <a:spcBef>
                <a:spcPts val="1200"/>
              </a:spcBef>
            </a:pPr>
            <a:r>
              <a:rPr lang="en-US" sz="2600" i="1" dirty="0"/>
              <a:t>y </a:t>
            </a:r>
            <a:r>
              <a:rPr lang="en-US" sz="2600" dirty="0"/>
              <a:t>= 2</a:t>
            </a:r>
            <a:r>
              <a:rPr lang="en-US" sz="2600" i="1" dirty="0"/>
              <a:t>x </a:t>
            </a:r>
            <a:r>
              <a:rPr lang="en-US" sz="2600" dirty="0"/>
              <a:t>− 1 is a line with slope 2 (going up more) and </a:t>
            </a:r>
            <a:r>
              <a:rPr lang="en-US" sz="2600" i="1" dirty="0"/>
              <a:t>y</a:t>
            </a:r>
            <a:r>
              <a:rPr lang="en-US" sz="2600" dirty="0"/>
              <a:t>-intercept −1. </a:t>
            </a:r>
          </a:p>
          <a:p>
            <a:pPr lvl="1">
              <a:spcBef>
                <a:spcPts val="1200"/>
              </a:spcBef>
            </a:pPr>
            <a:r>
              <a:rPr lang="en-US" sz="2600" i="1" dirty="0"/>
              <a:t>y </a:t>
            </a:r>
            <a:r>
              <a:rPr lang="en-US" sz="2600" dirty="0"/>
              <a:t>= −</a:t>
            </a:r>
            <a:r>
              <a:rPr lang="en-US" sz="2600" i="1" dirty="0"/>
              <a:t>x </a:t>
            </a:r>
            <a:r>
              <a:rPr lang="en-US" sz="2600" dirty="0"/>
              <a:t>+ 1 is a line with slope −1 (going down) and </a:t>
            </a:r>
            <a:r>
              <a:rPr lang="en-US" sz="2600" i="1" dirty="0"/>
              <a:t>y</a:t>
            </a:r>
            <a:r>
              <a:rPr lang="en-US" sz="2600" dirty="0"/>
              <a:t>-intercept 1. </a:t>
            </a:r>
          </a:p>
          <a:p>
            <a:pPr lvl="1">
              <a:spcBef>
                <a:spcPts val="1200"/>
              </a:spcBef>
            </a:pPr>
            <a:r>
              <a:rPr lang="en-US" sz="2600" i="1" dirty="0"/>
              <a:t>y </a:t>
            </a:r>
            <a:r>
              <a:rPr lang="en-US" sz="2600" dirty="0"/>
              <a:t>= −2</a:t>
            </a:r>
            <a:r>
              <a:rPr lang="en-US" sz="2600" i="1" dirty="0"/>
              <a:t>x </a:t>
            </a:r>
            <a:r>
              <a:rPr lang="en-US" sz="2600" dirty="0"/>
              <a:t>+ 1 is a line with slope −2 (going down more) and </a:t>
            </a:r>
            <a:r>
              <a:rPr lang="en-US" sz="2600" i="1" dirty="0"/>
              <a:t>y</a:t>
            </a:r>
            <a:r>
              <a:rPr lang="en-US" sz="2600" dirty="0"/>
              <a:t>-intercept 1.</a:t>
            </a:r>
          </a:p>
          <a:p>
            <a:pPr marL="68580" indent="0">
              <a:spcBef>
                <a:spcPts val="1200"/>
              </a:spcBef>
              <a:buNone/>
            </a:pPr>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spTree>
    <p:extLst>
      <p:ext uri="{BB962C8B-B14F-4D97-AF65-F5344CB8AC3E}">
        <p14:creationId xmlns:p14="http://schemas.microsoft.com/office/powerpoint/2010/main" val="41605801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anim calcmode="lin" valueType="num">
                                      <p:cBhvr>
                                        <p:cTn id="13"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750"/>
                                        <p:tgtEl>
                                          <p:spTgt spid="2">
                                            <p:txEl>
                                              <p:pRg st="4" end="4"/>
                                            </p:txEl>
                                          </p:spTgt>
                                        </p:tgtEl>
                                      </p:cBhvr>
                                    </p:animEffect>
                                    <p:anim calcmode="lin" valueType="num">
                                      <p:cBhvr>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750"/>
                                        <p:tgtEl>
                                          <p:spTgt spid="2">
                                            <p:txEl>
                                              <p:pRg st="5" end="5"/>
                                            </p:txEl>
                                          </p:spTgt>
                                        </p:tgtEl>
                                      </p:cBhvr>
                                    </p:animEffect>
                                    <p:anim calcmode="lin" valueType="num">
                                      <p:cBhvr>
                                        <p:cTn id="34"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152" y="573100"/>
            <a:ext cx="5476069" cy="5471575"/>
          </a:xfrm>
        </p:spPr>
        <p:txBody>
          <a:bodyPr>
            <a:noAutofit/>
          </a:bodyPr>
          <a:lstStyle/>
          <a:p>
            <a:pPr>
              <a:buFont typeface="Wingdings" panose="05000000000000000000" pitchFamily="2" charset="2"/>
              <a:buChar char="§"/>
            </a:pPr>
            <a:r>
              <a:rPr lang="en-US" dirty="0" smtClean="0"/>
              <a:t>Graphs </a:t>
            </a:r>
            <a:r>
              <a:rPr lang="en-US" dirty="0"/>
              <a:t>A and D show lines going up, so both have positive slopes. </a:t>
            </a:r>
            <a:endParaRPr lang="en-US" dirty="0" smtClean="0"/>
          </a:p>
          <a:p>
            <a:pPr>
              <a:buFont typeface="Wingdings" panose="05000000000000000000" pitchFamily="2" charset="2"/>
              <a:buChar char="§"/>
            </a:pPr>
            <a:r>
              <a:rPr lang="en-US" dirty="0" smtClean="0"/>
              <a:t>Both </a:t>
            </a:r>
            <a:r>
              <a:rPr lang="en-US" dirty="0"/>
              <a:t>also intersect the y-axis at −1, so both have </a:t>
            </a:r>
            <a:r>
              <a:rPr lang="en-US" i="1" dirty="0"/>
              <a:t>y</a:t>
            </a:r>
            <a:r>
              <a:rPr lang="en-US" dirty="0"/>
              <a:t>-intercept −1. </a:t>
            </a:r>
            <a:endParaRPr lang="en-US" dirty="0" smtClean="0"/>
          </a:p>
          <a:p>
            <a:pPr>
              <a:buFont typeface="Wingdings" panose="05000000000000000000" pitchFamily="2" charset="2"/>
              <a:buChar char="§"/>
            </a:pPr>
            <a:r>
              <a:rPr lang="en-US" dirty="0" smtClean="0"/>
              <a:t>But </a:t>
            </a:r>
            <a:r>
              <a:rPr lang="en-US" dirty="0"/>
              <a:t>the line in graph D is steeper, so it has a bigger slope. </a:t>
            </a:r>
            <a:endParaRPr lang="en-US" dirty="0" smtClean="0"/>
          </a:p>
          <a:p>
            <a:pPr>
              <a:buFont typeface="Wingdings" panose="05000000000000000000" pitchFamily="2" charset="2"/>
              <a:buChar char="§"/>
            </a:pPr>
            <a:r>
              <a:rPr lang="en-US" dirty="0" smtClean="0"/>
              <a:t>Thus</a:t>
            </a:r>
            <a:r>
              <a:rPr lang="en-US" dirty="0"/>
              <a:t>, Equation 1 matches graph A while Equation 2 matches graph D.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429" y="573100"/>
            <a:ext cx="6557922" cy="57497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92404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943" y="1009152"/>
            <a:ext cx="4804475" cy="4659865"/>
          </a:xfrm>
        </p:spPr>
        <p:txBody>
          <a:bodyPr>
            <a:noAutofit/>
          </a:bodyPr>
          <a:lstStyle/>
          <a:p>
            <a:pPr>
              <a:buFont typeface="Wingdings" panose="05000000000000000000" pitchFamily="2" charset="2"/>
              <a:buChar char="§"/>
            </a:pPr>
            <a:r>
              <a:rPr lang="en-US" dirty="0" smtClean="0"/>
              <a:t>Similarly</a:t>
            </a:r>
            <a:r>
              <a:rPr lang="en-US" dirty="0"/>
              <a:t>, both graphs B and C have negative slopes and </a:t>
            </a:r>
            <a:r>
              <a:rPr lang="en-US" i="1" dirty="0"/>
              <a:t>y</a:t>
            </a:r>
            <a:r>
              <a:rPr lang="en-US" dirty="0"/>
              <a:t>-intercept +</a:t>
            </a:r>
            <a:r>
              <a:rPr lang="en-US" dirty="0" smtClean="0"/>
              <a:t>1 </a:t>
            </a:r>
          </a:p>
          <a:p>
            <a:r>
              <a:rPr lang="en-US" dirty="0"/>
              <a:t>B</a:t>
            </a:r>
            <a:r>
              <a:rPr lang="en-US" dirty="0" smtClean="0"/>
              <a:t>ut </a:t>
            </a:r>
            <a:r>
              <a:rPr lang="en-US" dirty="0"/>
              <a:t>line C goes down faster and thus has a more negative </a:t>
            </a:r>
            <a:r>
              <a:rPr lang="en-US" dirty="0" smtClean="0"/>
              <a:t>slope</a:t>
            </a:r>
          </a:p>
          <a:p>
            <a:r>
              <a:rPr lang="en-US" dirty="0" smtClean="0"/>
              <a:t>Therefore</a:t>
            </a:r>
            <a:r>
              <a:rPr lang="en-US" dirty="0"/>
              <a:t>, Equation 3 matches graph B while Equation 4 matches graph C.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418" y="511780"/>
            <a:ext cx="6449434" cy="56546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7467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594242" y="717190"/>
                <a:ext cx="10797011" cy="3513847"/>
              </a:xfrm>
            </p:spPr>
            <p:txBody>
              <a:bodyPr/>
              <a:lstStyle/>
              <a:p>
                <a:pPr algn="just">
                  <a:buFont typeface="Wingdings" panose="05000000000000000000" pitchFamily="2" charset="2"/>
                  <a:buChar char="§"/>
                </a:pPr>
                <a:r>
                  <a:rPr lang="en-US" dirty="0" smtClean="0"/>
                  <a:t>So </a:t>
                </a:r>
                <a:r>
                  <a:rPr lang="en-US" dirty="0"/>
                  <a:t>to determine the least-squares regression line we must first and foremost find the equation of a </a:t>
                </a:r>
                <a:r>
                  <a:rPr lang="en-US" dirty="0" smtClean="0"/>
                  <a:t>line</a:t>
                </a:r>
              </a:p>
              <a:p>
                <a:pPr lvl="1" algn="just">
                  <a:buFont typeface="Wingdings" panose="05000000000000000000" pitchFamily="2" charset="2"/>
                  <a:buChar char="§"/>
                </a:pPr>
                <a:r>
                  <a:rPr lang="en-US" dirty="0" smtClean="0"/>
                  <a:t>This </a:t>
                </a:r>
                <a:r>
                  <a:rPr lang="en-US" dirty="0"/>
                  <a:t>means we need to identify its slope </a:t>
                </a:r>
                <a:r>
                  <a:rPr lang="en-US" i="1" dirty="0"/>
                  <a:t>m </a:t>
                </a:r>
                <a:r>
                  <a:rPr lang="en-US" dirty="0"/>
                  <a:t>and </a:t>
                </a:r>
                <a:r>
                  <a:rPr lang="en-US" i="1" dirty="0"/>
                  <a:t>y</a:t>
                </a:r>
                <a:r>
                  <a:rPr lang="en-US" dirty="0"/>
                  <a:t>-intercept </a:t>
                </a:r>
                <a:r>
                  <a:rPr lang="en-US" i="1" dirty="0" smtClean="0"/>
                  <a:t>b</a:t>
                </a:r>
                <a:r>
                  <a:rPr lang="en-US" dirty="0" smtClean="0"/>
                  <a:t>.</a:t>
                </a:r>
              </a:p>
              <a:p>
                <a:pPr lvl="1" algn="just">
                  <a:buFont typeface="Wingdings" panose="05000000000000000000" pitchFamily="2" charset="2"/>
                  <a:buChar char="§"/>
                </a:pPr>
                <a:r>
                  <a:rPr lang="en-US" dirty="0" smtClean="0"/>
                  <a:t>As </a:t>
                </a:r>
                <a:r>
                  <a:rPr lang="en-US" dirty="0"/>
                  <a:t>it happens, the slope is related to the </a:t>
                </a:r>
                <a:r>
                  <a:rPr lang="en-US" dirty="0" smtClean="0"/>
                  <a:t>quantities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𝑥𝑥</m:t>
                        </m:r>
                      </m:sub>
                    </m:sSub>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𝑦𝑦</m:t>
                        </m:r>
                      </m:sub>
                    </m:sSub>
                  </m:oMath>
                </a14:m>
                <a:r>
                  <a:rPr lang="en-US" dirty="0" smtClean="0"/>
                  <a:t>, </a:t>
                </a:r>
                <a:r>
                  <a:rPr lang="en-US" dirty="0"/>
                  <a:t>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𝑥𝑦</m:t>
                        </m:r>
                      </m:sub>
                    </m:sSub>
                  </m:oMath>
                </a14:m>
                <a:r>
                  <a:rPr lang="en-US" dirty="0" smtClean="0"/>
                  <a:t> we </a:t>
                </a:r>
                <a:r>
                  <a:rPr lang="en-US" dirty="0"/>
                  <a:t>computed in </a:t>
                </a:r>
                <a:r>
                  <a:rPr lang="en-US" dirty="0" smtClean="0"/>
                  <a:t>the “</a:t>
                </a:r>
                <a:r>
                  <a:rPr lang="en-US" dirty="0"/>
                  <a:t>Linear Regression” section while the </a:t>
                </a:r>
                <a:r>
                  <a:rPr lang="en-US" i="1" dirty="0"/>
                  <a:t>y</a:t>
                </a:r>
                <a:r>
                  <a:rPr lang="en-US" dirty="0"/>
                  <a:t>-intercept is related to the averages (means) of </a:t>
                </a:r>
                <a:r>
                  <a:rPr lang="en-US" i="1" dirty="0"/>
                  <a:t>x </a:t>
                </a:r>
                <a:r>
                  <a:rPr lang="en-US" dirty="0"/>
                  <a:t>and </a:t>
                </a:r>
                <a:r>
                  <a:rPr lang="en-US" i="1" dirty="0"/>
                  <a:t>y</a:t>
                </a:r>
                <a:r>
                  <a:rPr lang="en-US" dirty="0"/>
                  <a:t>. </a:t>
                </a:r>
                <a:endParaRPr lang="en-US" dirty="0" smtClean="0"/>
              </a:p>
              <a:p>
                <a:pPr lvl="1" algn="just">
                  <a:buFont typeface="Wingdings" panose="05000000000000000000" pitchFamily="2" charset="2"/>
                  <a:buChar char="§"/>
                </a:pPr>
                <a:r>
                  <a:rPr lang="en-US" dirty="0" smtClean="0"/>
                  <a:t>The formulas are: </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594242" y="717190"/>
                <a:ext cx="10797011" cy="3513847"/>
              </a:xfrm>
              <a:blipFill rotWithShape="0">
                <a:blip r:embed="rId3"/>
                <a:stretch>
                  <a:fillRect l="-169" t="-1736" r="-959" b="-1563"/>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134" y="4231037"/>
            <a:ext cx="3868280" cy="1701770"/>
          </a:xfrm>
          <a:prstGeom prst="rect">
            <a:avLst/>
          </a:prstGeom>
        </p:spPr>
      </p:pic>
      <mc:AlternateContent xmlns:mc="http://schemas.openxmlformats.org/markup-compatibility/2006" xmlns:a14="http://schemas.microsoft.com/office/drawing/2010/main">
        <mc:Choice Requires="a14">
          <p:sp>
            <p:nvSpPr>
              <p:cNvPr id="6" name="Content Placeholder 1"/>
              <p:cNvSpPr txBox="1">
                <a:spLocks/>
              </p:cNvSpPr>
              <p:nvPr/>
            </p:nvSpPr>
            <p:spPr>
              <a:xfrm>
                <a:off x="5784406" y="4448254"/>
                <a:ext cx="5916814" cy="1834790"/>
              </a:xfrm>
              <a:prstGeom prst="rect">
                <a:avLst/>
              </a:prstGeom>
            </p:spPr>
            <p:txBody>
              <a:bodyPr vert="horz">
                <a:norm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𝑥</m:t>
                        </m:r>
                        <m:r>
                          <a:rPr lang="en-US" sz="2800" b="0" i="1" smtClean="0">
                            <a:latin typeface="Cambria Math" panose="02040503050406030204" pitchFamily="18" charset="0"/>
                          </a:rPr>
                          <m:t> </m:t>
                        </m:r>
                      </m:e>
                    </m:acc>
                  </m:oMath>
                </a14:m>
                <a:r>
                  <a:rPr lang="en-US" sz="28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𝑛</m:t>
                        </m:r>
                      </m:den>
                    </m:f>
                    <m:nary>
                      <m:naryPr>
                        <m:chr m:val="∑"/>
                        <m:subHide m:val="on"/>
                        <m:supHide m:val="on"/>
                        <m:ctrlPr>
                          <a:rPr lang="en-US" sz="2800" i="1" smtClean="0">
                            <a:latin typeface="Cambria Math" panose="02040503050406030204" pitchFamily="18" charset="0"/>
                          </a:rPr>
                        </m:ctrlPr>
                      </m:naryPr>
                      <m:sub/>
                      <m:sup/>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e>
                    </m:nary>
                  </m:oMath>
                </a14:m>
                <a:r>
                  <a:rPr lang="en-US" dirty="0" smtClean="0"/>
                  <a:t> </a:t>
                </a:r>
                <a:r>
                  <a:rPr lang="en-US" sz="2200" dirty="0" smtClean="0"/>
                  <a:t>is </a:t>
                </a:r>
                <a:r>
                  <a:rPr lang="en-US" sz="2200" dirty="0"/>
                  <a:t>the mean of the </a:t>
                </a:r>
                <a:r>
                  <a:rPr lang="en-US" sz="2200" i="1" dirty="0"/>
                  <a:t>x </a:t>
                </a:r>
                <a:r>
                  <a:rPr lang="en-US" sz="2200" dirty="0"/>
                  <a:t>values </a:t>
                </a:r>
                <a:endParaRPr lang="en-US" sz="2200" dirty="0" smtClean="0"/>
              </a:p>
              <a:p>
                <a:pPr algn="just">
                  <a:buFont typeface="Wingdings" panose="05000000000000000000" pitchFamily="2" charset="2"/>
                  <a:buChar char="§"/>
                </a:pPr>
                <a14:m>
                  <m:oMath xmlns:m="http://schemas.openxmlformats.org/officeDocument/2006/math">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𝑦</m:t>
                        </m:r>
                        <m:r>
                          <a:rPr lang="en-US" sz="2800" i="1">
                            <a:latin typeface="Cambria Math" panose="02040503050406030204" pitchFamily="18" charset="0"/>
                          </a:rPr>
                          <m:t> </m:t>
                        </m:r>
                      </m:e>
                    </m:acc>
                  </m:oMath>
                </a14:m>
                <a:r>
                  <a:rPr lang="en-US" sz="2800" dirty="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𝑛</m:t>
                        </m:r>
                      </m:den>
                    </m:f>
                    <m:nary>
                      <m:naryPr>
                        <m:chr m:val="∑"/>
                        <m:subHide m:val="on"/>
                        <m:supHide m:val="on"/>
                        <m:ctrlPr>
                          <a:rPr lang="en-US" sz="2800" i="1">
                            <a:latin typeface="Cambria Math" panose="02040503050406030204" pitchFamily="18" charset="0"/>
                          </a:rPr>
                        </m:ctrlPr>
                      </m:naryPr>
                      <m:sub/>
                      <m:sup/>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Sub>
                      </m:e>
                    </m:nary>
                  </m:oMath>
                </a14:m>
                <a:r>
                  <a:rPr lang="en-US" dirty="0" smtClean="0"/>
                  <a:t> </a:t>
                </a:r>
                <a:r>
                  <a:rPr lang="en-US" sz="2200" dirty="0" smtClean="0"/>
                  <a:t>is the mean of the y values</a:t>
                </a:r>
                <a:endParaRPr lang="en-US" sz="2200" dirty="0"/>
              </a:p>
            </p:txBody>
          </p:sp>
        </mc:Choice>
        <mc:Fallback xmlns="">
          <p:sp>
            <p:nvSpPr>
              <p:cNvPr id="6" name="Content Placeholder 1"/>
              <p:cNvSpPr txBox="1">
                <a:spLocks noRot="1" noChangeAspect="1" noMove="1" noResize="1" noEditPoints="1" noAdjustHandles="1" noChangeArrowheads="1" noChangeShapeType="1" noTextEdit="1"/>
              </p:cNvSpPr>
              <p:nvPr/>
            </p:nvSpPr>
            <p:spPr>
              <a:xfrm>
                <a:off x="5784406" y="4448254"/>
                <a:ext cx="5916814" cy="183479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235783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75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750"/>
                                        <p:tgtEl>
                                          <p:spTgt spid="6">
                                            <p:txEl>
                                              <p:pRg st="0" end="0"/>
                                            </p:txEl>
                                          </p:spTgt>
                                        </p:tgtEl>
                                      </p:cBhvr>
                                    </p:animEffect>
                                    <p:anim calcmode="lin" valueType="num">
                                      <p:cBhvr>
                                        <p:cTn id="26"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750"/>
                                        <p:tgtEl>
                                          <p:spTgt spid="6">
                                            <p:txEl>
                                              <p:pRg st="1" end="1"/>
                                            </p:txEl>
                                          </p:spTgt>
                                        </p:tgtEl>
                                      </p:cBhvr>
                                    </p:animEffect>
                                    <p:anim calcmode="lin" valueType="num">
                                      <p:cBhvr>
                                        <p:cTn id="33"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4"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sp>
        <p:nvSpPr>
          <p:cNvPr id="6" name="Freeform 5"/>
          <p:cNvSpPr/>
          <p:nvPr/>
        </p:nvSpPr>
        <p:spPr>
          <a:xfrm>
            <a:off x="1244187" y="1123310"/>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endParaRPr lang="en-US" sz="2400" kern="1200" dirty="0" smtClean="0"/>
          </a:p>
        </p:txBody>
      </p:sp>
      <p:sp>
        <p:nvSpPr>
          <p:cNvPr id="9" name="Freeform 8"/>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868" y="1579440"/>
            <a:ext cx="5311553" cy="4341479"/>
          </a:xfrm>
          <a:prstGeom prst="rect">
            <a:avLst/>
          </a:prstGeom>
          <a:ln>
            <a:noFill/>
          </a:ln>
          <a:effectLst>
            <a:outerShdw blurRad="190500" algn="tl" rotWithShape="0">
              <a:srgbClr val="000000">
                <a:alpha val="70000"/>
              </a:srgbClr>
            </a:outerShdw>
          </a:effectLst>
        </p:spPr>
      </p:pic>
      <p:sp>
        <p:nvSpPr>
          <p:cNvPr id="11" name="Content Placeholder 2"/>
          <p:cNvSpPr>
            <a:spLocks noGrp="1"/>
          </p:cNvSpPr>
          <p:nvPr>
            <p:ph idx="1"/>
          </p:nvPr>
        </p:nvSpPr>
        <p:spPr>
          <a:xfrm>
            <a:off x="1376048" y="1941344"/>
            <a:ext cx="4836732" cy="4080541"/>
          </a:xfrm>
        </p:spPr>
        <p:txBody>
          <a:bodyPr>
            <a:noAutofit/>
          </a:bodyPr>
          <a:lstStyle/>
          <a:p>
            <a:pPr marL="68580" indent="0">
              <a:buNone/>
            </a:pPr>
            <a:r>
              <a:rPr lang="en-US" sz="2500" dirty="0" smtClean="0"/>
              <a:t>Consider </a:t>
            </a:r>
            <a:r>
              <a:rPr lang="en-US" sz="2500" dirty="0"/>
              <a:t>the data in Table 8.4 of high school versus college GPA and compute the equation of the least-squares regression line. </a:t>
            </a:r>
            <a:endParaRPr lang="en-US" sz="2500" dirty="0" smtClean="0"/>
          </a:p>
          <a:p>
            <a:pPr>
              <a:buFont typeface="Wingdings" panose="05000000000000000000" pitchFamily="2" charset="2"/>
              <a:buChar char="§"/>
            </a:pPr>
            <a:r>
              <a:rPr lang="en-US" sz="2500" dirty="0" smtClean="0"/>
              <a:t>Also </a:t>
            </a:r>
            <a:r>
              <a:rPr lang="en-US" sz="2500" dirty="0"/>
              <a:t>compute the correlation coefficient.</a:t>
            </a:r>
          </a:p>
        </p:txBody>
      </p:sp>
    </p:spTree>
    <p:extLst>
      <p:ext uri="{BB962C8B-B14F-4D97-AF65-F5344CB8AC3E}">
        <p14:creationId xmlns:p14="http://schemas.microsoft.com/office/powerpoint/2010/main" val="28073386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484717"/>
            <a:ext cx="10721009" cy="1344084"/>
          </a:xfrm>
        </p:spPr>
        <p:txBody>
          <a:bodyPr>
            <a:normAutofit/>
          </a:bodyPr>
          <a:lstStyle/>
          <a:p>
            <a:r>
              <a:rPr lang="en-US" sz="2300" dirty="0" smtClean="0"/>
              <a:t>Just </a:t>
            </a:r>
            <a:r>
              <a:rPr lang="en-US" sz="2300" dirty="0"/>
              <a:t>as we did for the correlation coefficient in the “Correlation Between Numerical Variables” section, we create the following table.</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028" y="1326800"/>
            <a:ext cx="5676900" cy="4886325"/>
          </a:xfrm>
          <a:prstGeom prst="rect">
            <a:avLst/>
          </a:prstGeom>
        </p:spPr>
      </p:pic>
    </p:spTree>
    <p:extLst>
      <p:ext uri="{BB962C8B-B14F-4D97-AF65-F5344CB8AC3E}">
        <p14:creationId xmlns:p14="http://schemas.microsoft.com/office/powerpoint/2010/main" val="29855642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794683"/>
            <a:ext cx="10721009" cy="631162"/>
          </a:xfrm>
        </p:spPr>
        <p:txBody>
          <a:bodyPr>
            <a:normAutofit/>
          </a:bodyPr>
          <a:lstStyle/>
          <a:p>
            <a:pPr>
              <a:buFont typeface="Wingdings" panose="05000000000000000000" pitchFamily="2" charset="2"/>
              <a:buChar char="§"/>
            </a:pPr>
            <a:r>
              <a:rPr lang="en-US" sz="2400" dirty="0" smtClean="0"/>
              <a:t>Thus</a:t>
            </a:r>
            <a:r>
              <a:rPr lang="en-US" sz="2400" dirty="0"/>
              <a:t>, we can compute:</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057" y="1543049"/>
            <a:ext cx="7947886" cy="4130397"/>
          </a:xfrm>
          <a:prstGeom prst="rect">
            <a:avLst/>
          </a:prstGeom>
        </p:spPr>
      </p:pic>
    </p:spTree>
    <p:extLst>
      <p:ext uri="{BB962C8B-B14F-4D97-AF65-F5344CB8AC3E}">
        <p14:creationId xmlns:p14="http://schemas.microsoft.com/office/powerpoint/2010/main" val="37893455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sp>
        <p:nvSpPr>
          <p:cNvPr id="5" name="Content Placeholder 4"/>
          <p:cNvSpPr>
            <a:spLocks noGrp="1"/>
          </p:cNvSpPr>
          <p:nvPr>
            <p:ph idx="1"/>
          </p:nvPr>
        </p:nvSpPr>
        <p:spPr>
          <a:xfrm>
            <a:off x="861390" y="542441"/>
            <a:ext cx="10721009" cy="5827362"/>
          </a:xfrm>
        </p:spPr>
        <p:txBody>
          <a:bodyPr>
            <a:noAutofit/>
          </a:bodyPr>
          <a:lstStyle/>
          <a:p>
            <a:pPr>
              <a:spcAft>
                <a:spcPts val="0"/>
              </a:spcAft>
              <a:buFont typeface="Wingdings" panose="05000000000000000000" pitchFamily="2" charset="2"/>
              <a:buChar char="§"/>
            </a:pPr>
            <a:r>
              <a:rPr lang="en-US" sz="2100" dirty="0" smtClean="0"/>
              <a:t>Since </a:t>
            </a:r>
            <a:r>
              <a:rPr lang="en-US" sz="2100" dirty="0"/>
              <a:t>we already know the sums of </a:t>
            </a:r>
            <a:r>
              <a:rPr lang="en-US" sz="2100" i="1" dirty="0"/>
              <a:t>x </a:t>
            </a:r>
            <a:r>
              <a:rPr lang="en-US" sz="2100" dirty="0"/>
              <a:t>and of </a:t>
            </a:r>
            <a:r>
              <a:rPr lang="en-US" sz="2100" i="1" dirty="0"/>
              <a:t>y</a:t>
            </a:r>
            <a:r>
              <a:rPr lang="en-US" sz="2100" dirty="0"/>
              <a:t>, we can also quickly compute</a:t>
            </a:r>
            <a:r>
              <a:rPr lang="en-US" sz="2100" dirty="0" smtClean="0"/>
              <a:t>:</a:t>
            </a:r>
          </a:p>
          <a:p>
            <a:pPr marL="68580" indent="0">
              <a:spcAft>
                <a:spcPts val="0"/>
              </a:spcAft>
              <a:buNone/>
            </a:pPr>
            <a:endParaRPr lang="en-US" sz="2100" dirty="0" smtClean="0"/>
          </a:p>
          <a:p>
            <a:pPr marL="68580" indent="0">
              <a:spcAft>
                <a:spcPts val="0"/>
              </a:spcAft>
              <a:buNone/>
            </a:pPr>
            <a:endParaRPr lang="en-US" sz="2100" dirty="0"/>
          </a:p>
          <a:p>
            <a:pPr>
              <a:spcAft>
                <a:spcPts val="0"/>
              </a:spcAft>
            </a:pPr>
            <a:r>
              <a:rPr lang="en-US" sz="2100" dirty="0"/>
              <a:t>But now the difficult work is over and we can determine the slope and </a:t>
            </a:r>
            <a:r>
              <a:rPr lang="en-US" sz="2100" i="1" dirty="0"/>
              <a:t>y</a:t>
            </a:r>
            <a:r>
              <a:rPr lang="en-US" sz="2100" dirty="0"/>
              <a:t>-intercept, as well as the correlation coefficient</a:t>
            </a:r>
            <a:r>
              <a:rPr lang="en-US" sz="2100" dirty="0" smtClean="0"/>
              <a:t>:</a:t>
            </a:r>
          </a:p>
          <a:p>
            <a:pPr marL="68580" indent="0">
              <a:spcAft>
                <a:spcPts val="0"/>
              </a:spcAft>
              <a:buNone/>
            </a:pPr>
            <a:endParaRPr lang="en-US" sz="2100" dirty="0" smtClean="0"/>
          </a:p>
          <a:p>
            <a:pPr marL="68580" indent="0">
              <a:spcAft>
                <a:spcPts val="0"/>
              </a:spcAft>
              <a:buNone/>
            </a:pPr>
            <a:endParaRPr lang="en-US" sz="2100" dirty="0"/>
          </a:p>
          <a:p>
            <a:pPr marL="68580" indent="0">
              <a:spcAft>
                <a:spcPts val="0"/>
              </a:spcAft>
              <a:buNone/>
            </a:pPr>
            <a:endParaRPr lang="en-US" sz="2100" dirty="0" smtClean="0"/>
          </a:p>
          <a:p>
            <a:pPr marL="68580" indent="0">
              <a:spcAft>
                <a:spcPts val="0"/>
              </a:spcAft>
              <a:buNone/>
            </a:pPr>
            <a:endParaRPr lang="en-US" sz="2100" dirty="0" smtClean="0"/>
          </a:p>
          <a:p>
            <a:pPr marL="68580" indent="0">
              <a:spcAft>
                <a:spcPts val="0"/>
              </a:spcAft>
              <a:buNone/>
            </a:pPr>
            <a:endParaRPr lang="en-US" sz="2100" dirty="0"/>
          </a:p>
          <a:p>
            <a:pPr marL="68580" indent="0">
              <a:spcAft>
                <a:spcPts val="0"/>
              </a:spcAft>
              <a:buNone/>
            </a:pPr>
            <a:endParaRPr lang="en-US" sz="2100" dirty="0"/>
          </a:p>
          <a:p>
            <a:pPr>
              <a:spcAft>
                <a:spcPts val="0"/>
              </a:spcAft>
            </a:pPr>
            <a:r>
              <a:rPr lang="en-US" sz="2100" dirty="0"/>
              <a:t>Thus, the equation of our least-squares regression line, relating high school GPA (</a:t>
            </a:r>
            <a:r>
              <a:rPr lang="en-US" sz="2100" i="1" dirty="0"/>
              <a:t>x</a:t>
            </a:r>
            <a:r>
              <a:rPr lang="en-US" sz="2100" dirty="0"/>
              <a:t>) and college GPA (</a:t>
            </a:r>
            <a:r>
              <a:rPr lang="en-US" sz="2100" i="1" dirty="0"/>
              <a:t>y</a:t>
            </a:r>
            <a:r>
              <a:rPr lang="en-US" sz="2100" dirty="0"/>
              <a:t>) is </a:t>
            </a:r>
            <a:r>
              <a:rPr lang="en-US" sz="2100" i="1" dirty="0"/>
              <a:t>y </a:t>
            </a:r>
            <a:r>
              <a:rPr lang="en-US" sz="2100" dirty="0"/>
              <a:t>= 0.645 * </a:t>
            </a:r>
            <a:r>
              <a:rPr lang="en-US" sz="2100" i="1" dirty="0"/>
              <a:t>x </a:t>
            </a:r>
            <a:r>
              <a:rPr lang="en-US" sz="2100" dirty="0"/>
              <a:t>+ </a:t>
            </a:r>
            <a:r>
              <a:rPr lang="en-US" sz="2100" dirty="0" smtClean="0"/>
              <a:t>0.4382</a:t>
            </a:r>
          </a:p>
          <a:p>
            <a:pPr lvl="1">
              <a:spcAft>
                <a:spcPts val="0"/>
              </a:spcAft>
            </a:pPr>
            <a:r>
              <a:rPr lang="en-US" sz="2100" dirty="0" smtClean="0"/>
              <a:t>And the </a:t>
            </a:r>
            <a:r>
              <a:rPr lang="en-US" sz="2100" dirty="0"/>
              <a:t>correlation coefficient of 0.6966 indicates that the relation is not very </a:t>
            </a:r>
            <a:r>
              <a:rPr lang="en-US" sz="2100" dirty="0" smtClean="0"/>
              <a:t>strong</a:t>
            </a:r>
            <a:endParaRPr lang="en-US" sz="2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490" y="923030"/>
            <a:ext cx="3595079" cy="8282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490" y="2652432"/>
            <a:ext cx="6502023" cy="2134321"/>
          </a:xfrm>
          <a:prstGeom prst="rect">
            <a:avLst/>
          </a:prstGeom>
        </p:spPr>
      </p:pic>
    </p:spTree>
    <p:extLst>
      <p:ext uri="{BB962C8B-B14F-4D97-AF65-F5344CB8AC3E}">
        <p14:creationId xmlns:p14="http://schemas.microsoft.com/office/powerpoint/2010/main" val="24410800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animEffect transition="in" filter="fade">
                                      <p:cBhvr>
                                        <p:cTn id="23" dur="750"/>
                                        <p:tgtEl>
                                          <p:spTgt spid="5">
                                            <p:txEl>
                                              <p:pRg st="10" end="10"/>
                                            </p:txEl>
                                          </p:spTgt>
                                        </p:tgtEl>
                                      </p:cBhvr>
                                    </p:animEffect>
                                    <p:anim calcmode="lin" valueType="num">
                                      <p:cBhvr>
                                        <p:cTn id="24" dur="75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25" dur="750" fill="hold"/>
                                        <p:tgtEl>
                                          <p:spTgt spid="5">
                                            <p:txEl>
                                              <p:pRg st="10" end="1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xEl>
                                              <p:pRg st="11" end="11"/>
                                            </p:txEl>
                                          </p:spTgt>
                                        </p:tgtEl>
                                        <p:attrNameLst>
                                          <p:attrName>style.visibility</p:attrName>
                                        </p:attrNameLst>
                                      </p:cBhvr>
                                      <p:to>
                                        <p:strVal val="visible"/>
                                      </p:to>
                                    </p:set>
                                    <p:animEffect transition="in" filter="fade">
                                      <p:cBhvr>
                                        <p:cTn id="28" dur="750"/>
                                        <p:tgtEl>
                                          <p:spTgt spid="5">
                                            <p:txEl>
                                              <p:pRg st="11" end="11"/>
                                            </p:txEl>
                                          </p:spTgt>
                                        </p:tgtEl>
                                      </p:cBhvr>
                                    </p:animEffect>
                                    <p:anim calcmode="lin" valueType="num">
                                      <p:cBhvr>
                                        <p:cTn id="29" dur="75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30" dur="75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sp>
        <p:nvSpPr>
          <p:cNvPr id="6" name="Freeform 5"/>
          <p:cNvSpPr/>
          <p:nvPr/>
        </p:nvSpPr>
        <p:spPr>
          <a:xfrm>
            <a:off x="1244187" y="1123310"/>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endParaRPr lang="en-US" sz="2400" kern="1200" dirty="0" smtClean="0"/>
          </a:p>
        </p:txBody>
      </p:sp>
      <p:sp>
        <p:nvSpPr>
          <p:cNvPr id="9" name="Freeform 8"/>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07367"/>
            <a:ext cx="4983340" cy="4073209"/>
          </a:xfrm>
          <a:prstGeom prst="rect">
            <a:avLst/>
          </a:prstGeom>
          <a:ln>
            <a:noFill/>
          </a:ln>
          <a:effectLst>
            <a:outerShdw blurRad="190500" algn="tl" rotWithShape="0">
              <a:srgbClr val="000000">
                <a:alpha val="70000"/>
              </a:srgbClr>
            </a:outerShdw>
          </a:effectLst>
        </p:spPr>
      </p:pic>
      <p:sp>
        <p:nvSpPr>
          <p:cNvPr id="11" name="Content Placeholder 2"/>
          <p:cNvSpPr>
            <a:spLocks noGrp="1"/>
          </p:cNvSpPr>
          <p:nvPr>
            <p:ph idx="1"/>
          </p:nvPr>
        </p:nvSpPr>
        <p:spPr>
          <a:xfrm>
            <a:off x="1370905" y="1707367"/>
            <a:ext cx="4836732" cy="4241137"/>
          </a:xfrm>
        </p:spPr>
        <p:txBody>
          <a:bodyPr>
            <a:noAutofit/>
          </a:bodyPr>
          <a:lstStyle/>
          <a:p>
            <a:pPr marL="68580" indent="0">
              <a:buNone/>
            </a:pPr>
            <a:r>
              <a:rPr lang="en-US" dirty="0" smtClean="0"/>
              <a:t>Using </a:t>
            </a:r>
            <a:r>
              <a:rPr lang="en-US" dirty="0"/>
              <a:t>the data in Table 8.4 for high school and college GPAs, predict the college GPA for a student with a high school GPA of 3.7. </a:t>
            </a:r>
            <a:endParaRPr lang="en-US" dirty="0" smtClean="0"/>
          </a:p>
          <a:p>
            <a:pPr>
              <a:buFont typeface="Wingdings" panose="05000000000000000000" pitchFamily="2" charset="2"/>
              <a:buChar char="§"/>
            </a:pPr>
            <a:r>
              <a:rPr lang="en-US" dirty="0" smtClean="0"/>
              <a:t>Do </a:t>
            </a:r>
            <a:r>
              <a:rPr lang="en-US" dirty="0"/>
              <a:t>you think your prediction is valid?</a:t>
            </a:r>
          </a:p>
        </p:txBody>
      </p:sp>
    </p:spTree>
    <p:extLst>
      <p:ext uri="{BB962C8B-B14F-4D97-AF65-F5344CB8AC3E}">
        <p14:creationId xmlns:p14="http://schemas.microsoft.com/office/powerpoint/2010/main" val="5447853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794682"/>
            <a:ext cx="10721009" cy="5141843"/>
          </a:xfrm>
        </p:spPr>
        <p:txBody>
          <a:bodyPr>
            <a:normAutofit/>
          </a:bodyPr>
          <a:lstStyle/>
          <a:p>
            <a:pPr>
              <a:buFont typeface="Wingdings" panose="05000000000000000000" pitchFamily="2" charset="2"/>
              <a:buChar char="§"/>
            </a:pPr>
            <a:r>
              <a:rPr lang="en-US" dirty="0" smtClean="0"/>
              <a:t>First</a:t>
            </a:r>
            <a:r>
              <a:rPr lang="en-US" dirty="0"/>
              <a:t>, note that </a:t>
            </a:r>
            <a:r>
              <a:rPr lang="en-US" i="1" dirty="0"/>
              <a:t>x </a:t>
            </a:r>
            <a:r>
              <a:rPr lang="en-US" dirty="0"/>
              <a:t>= 3.7 is not one of the original high school GPA scores. But we know the general relationship between </a:t>
            </a:r>
            <a:r>
              <a:rPr lang="en-US" i="1" dirty="0"/>
              <a:t>x </a:t>
            </a:r>
            <a:r>
              <a:rPr lang="en-US" dirty="0"/>
              <a:t>and </a:t>
            </a:r>
            <a:r>
              <a:rPr lang="en-US" i="1" dirty="0"/>
              <a:t>y </a:t>
            </a:r>
            <a:r>
              <a:rPr lang="en-US" dirty="0"/>
              <a:t>(the equation of the least-squares regression line</a:t>
            </a:r>
            <a:r>
              <a:rPr lang="en-US" dirty="0" smtClean="0"/>
              <a:t>):</a:t>
            </a:r>
            <a:endParaRPr lang="en-US" dirty="0"/>
          </a:p>
          <a:p>
            <a:pPr lvl="1"/>
            <a:r>
              <a:rPr lang="en-US" i="1" dirty="0"/>
              <a:t>y </a:t>
            </a:r>
            <a:r>
              <a:rPr lang="en-US" dirty="0"/>
              <a:t>= 0.645 </a:t>
            </a:r>
            <a:r>
              <a:rPr lang="en-US" dirty="0">
                <a:latin typeface="Symbol" panose="05050102010706020507" pitchFamily="18" charset="2"/>
              </a:rPr>
              <a:t>*</a:t>
            </a:r>
            <a:r>
              <a:rPr lang="en-US" dirty="0"/>
              <a:t> </a:t>
            </a:r>
            <a:r>
              <a:rPr lang="en-US" i="1" dirty="0"/>
              <a:t>x </a:t>
            </a:r>
            <a:r>
              <a:rPr lang="en-US" dirty="0"/>
              <a:t>+ 0.4382,</a:t>
            </a:r>
          </a:p>
          <a:p>
            <a:r>
              <a:rPr lang="en-US" dirty="0"/>
              <a:t>which we can use for our prediction: </a:t>
            </a:r>
            <a:endParaRPr lang="en-US" dirty="0" smtClean="0"/>
          </a:p>
          <a:p>
            <a:pPr lvl="1"/>
            <a:r>
              <a:rPr lang="en-US" dirty="0" smtClean="0"/>
              <a:t>If </a:t>
            </a:r>
            <a:r>
              <a:rPr lang="en-US" i="1" dirty="0"/>
              <a:t>x </a:t>
            </a:r>
            <a:r>
              <a:rPr lang="en-US" dirty="0"/>
              <a:t>= 3.7 then </a:t>
            </a:r>
            <a:r>
              <a:rPr lang="en-US" i="1" dirty="0"/>
              <a:t>y </a:t>
            </a:r>
            <a:r>
              <a:rPr lang="en-US" dirty="0"/>
              <a:t>= 0.645 </a:t>
            </a:r>
            <a:r>
              <a:rPr lang="en-US" dirty="0">
                <a:latin typeface="Symbol" panose="05050102010706020507" pitchFamily="18" charset="2"/>
              </a:rPr>
              <a:t>*</a:t>
            </a:r>
            <a:r>
              <a:rPr lang="en-US" dirty="0"/>
              <a:t> 3.7 + 0.4382 = </a:t>
            </a:r>
            <a:r>
              <a:rPr lang="en-US" dirty="0" smtClean="0"/>
              <a:t>2.8247</a:t>
            </a:r>
            <a:endParaRPr lang="en-US" dirty="0"/>
          </a:p>
          <a:p>
            <a:r>
              <a:rPr lang="en-US" dirty="0"/>
              <a:t>Thus, our prediction is that a high school GPA of 3.7 will result in a college GPA of 2.83, approximately. </a:t>
            </a:r>
            <a:endParaRPr lang="en-US" dirty="0" smtClean="0"/>
          </a:p>
          <a:p>
            <a:pPr lvl="1"/>
            <a:r>
              <a:rPr lang="en-US" dirty="0" smtClean="0"/>
              <a:t>Moreover</a:t>
            </a:r>
            <a:r>
              <a:rPr lang="en-US" dirty="0"/>
              <a:t>, because of our correlation coefficient, we are somewhat confident that our prediction is accurate.</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spTree>
    <p:extLst>
      <p:ext uri="{BB962C8B-B14F-4D97-AF65-F5344CB8AC3E}">
        <p14:creationId xmlns:p14="http://schemas.microsoft.com/office/powerpoint/2010/main" val="10237770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750"/>
                                        <p:tgtEl>
                                          <p:spTgt spid="2">
                                            <p:txEl>
                                              <p:pRg st="2" end="2"/>
                                            </p:txEl>
                                          </p:spTgt>
                                        </p:tgtEl>
                                      </p:cBhvr>
                                    </p:animEffect>
                                    <p:anim calcmode="lin" valueType="num">
                                      <p:cBhvr>
                                        <p:cTn id="8"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750"/>
                                        <p:tgtEl>
                                          <p:spTgt spid="2">
                                            <p:txEl>
                                              <p:pRg st="3" end="3"/>
                                            </p:txEl>
                                          </p:spTgt>
                                        </p:tgtEl>
                                      </p:cBhvr>
                                    </p:animEffect>
                                    <p:anim calcmode="lin" valueType="num">
                                      <p:cBhvr>
                                        <p:cTn id="13"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750"/>
                                        <p:tgtEl>
                                          <p:spTgt spid="2">
                                            <p:txEl>
                                              <p:pRg st="4" end="4"/>
                                            </p:txEl>
                                          </p:spTgt>
                                        </p:tgtEl>
                                      </p:cBhvr>
                                    </p:animEffect>
                                    <p:anim calcmode="lin" valueType="num">
                                      <p:cBhvr>
                                        <p:cTn id="20"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750"/>
                                        <p:tgtEl>
                                          <p:spTgt spid="2">
                                            <p:txEl>
                                              <p:pRg st="5" end="5"/>
                                            </p:txEl>
                                          </p:spTgt>
                                        </p:tgtEl>
                                      </p:cBhvr>
                                    </p:animEffect>
                                    <p:anim calcmode="lin" valueType="num">
                                      <p:cBhvr>
                                        <p:cTn id="27"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90682" y="797845"/>
            <a:ext cx="9937187" cy="5556459"/>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r>
              <a:rPr lang="en-US" sz="2300" dirty="0"/>
              <a:t>Suppose that five students were asked their high school and</a:t>
            </a:r>
          </a:p>
          <a:p>
            <a:pPr algn="just"/>
            <a:r>
              <a:rPr lang="en-US" sz="2300" dirty="0"/>
              <a:t>college GPA, with the answers shown in Table 8.1</a:t>
            </a:r>
            <a:r>
              <a:rPr lang="en-US" sz="2300" dirty="0" smtClean="0"/>
              <a:t>.</a:t>
            </a:r>
          </a:p>
          <a:p>
            <a:pPr algn="just"/>
            <a:endParaRPr lang="en-US" sz="2300" dirty="0"/>
          </a:p>
          <a:p>
            <a:pPr algn="just"/>
            <a:endParaRPr lang="en-US" sz="2300" dirty="0" smtClean="0"/>
          </a:p>
          <a:p>
            <a:pPr algn="just"/>
            <a:endParaRPr lang="en-US" sz="2300" dirty="0"/>
          </a:p>
          <a:p>
            <a:pPr algn="just"/>
            <a:endParaRPr lang="en-US" sz="2300" dirty="0" smtClean="0"/>
          </a:p>
          <a:p>
            <a:pPr algn="just"/>
            <a:endParaRPr lang="en-US" sz="2300" dirty="0"/>
          </a:p>
          <a:p>
            <a:pPr algn="just"/>
            <a:endParaRPr lang="en-US" sz="2300" dirty="0" smtClean="0"/>
          </a:p>
          <a:p>
            <a:pPr algn="just"/>
            <a:endParaRPr lang="en-US" sz="2300" dirty="0"/>
          </a:p>
          <a:p>
            <a:pPr algn="just"/>
            <a:endParaRPr lang="en-US" sz="2300" dirty="0" smtClean="0"/>
          </a:p>
          <a:p>
            <a:pPr marL="342900" indent="-342900" algn="just">
              <a:buFont typeface="Wingdings" panose="05000000000000000000" pitchFamily="2" charset="2"/>
              <a:buChar char="§"/>
            </a:pPr>
            <a:endParaRPr lang="en-US" sz="2300" dirty="0" smtClean="0"/>
          </a:p>
          <a:p>
            <a:pPr marL="342900" indent="-342900" algn="just">
              <a:buFont typeface="Wingdings" panose="05000000000000000000" pitchFamily="2" charset="2"/>
              <a:buChar char="§"/>
            </a:pPr>
            <a:r>
              <a:rPr lang="en-US" sz="2300" dirty="0" smtClean="0"/>
              <a:t>We </a:t>
            </a:r>
            <a:r>
              <a:rPr lang="en-US" sz="2300" dirty="0"/>
              <a:t>want to know if high school and college GPA are related, and </a:t>
            </a:r>
            <a:r>
              <a:rPr lang="en-US" sz="2300" dirty="0" smtClean="0"/>
              <a:t>if they </a:t>
            </a:r>
            <a:r>
              <a:rPr lang="en-US" sz="2300" dirty="0"/>
              <a:t>are related, can we use the high school GPA to predict the college GPA?</a:t>
            </a:r>
          </a:p>
          <a:p>
            <a:pPr algn="just"/>
            <a:endParaRPr lang="en-US" sz="2300" dirty="0"/>
          </a:p>
        </p:txBody>
      </p:sp>
      <p:sp>
        <p:nvSpPr>
          <p:cNvPr id="8" name="Freeform 7"/>
          <p:cNvSpPr/>
          <p:nvPr/>
        </p:nvSpPr>
        <p:spPr>
          <a:xfrm>
            <a:off x="1417400" y="412809"/>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Correlation Between Numerical Variables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086" y="2045776"/>
            <a:ext cx="5294068" cy="2930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01950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1" end="11"/>
                                            </p:txEl>
                                          </p:spTgt>
                                        </p:tgtEl>
                                        <p:attrNameLst>
                                          <p:attrName>style.visibility</p:attrName>
                                        </p:attrNameLst>
                                      </p:cBhvr>
                                      <p:to>
                                        <p:strVal val="visible"/>
                                      </p:to>
                                    </p:set>
                                    <p:animEffect transition="in" filter="fade">
                                      <p:cBhvr>
                                        <p:cTn id="7" dur="750"/>
                                        <p:tgtEl>
                                          <p:spTgt spid="7">
                                            <p:txEl>
                                              <p:pRg st="11" end="11"/>
                                            </p:txEl>
                                          </p:spTgt>
                                        </p:tgtEl>
                                      </p:cBhvr>
                                    </p:animEffect>
                                    <p:anim calcmode="lin" valueType="num">
                                      <p:cBhvr>
                                        <p:cTn id="8" dur="75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90682" y="1344218"/>
            <a:ext cx="9937187" cy="406469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smtClean="0"/>
              <a:t>Suppose </a:t>
            </a:r>
            <a:r>
              <a:rPr lang="en-US" sz="2400" dirty="0"/>
              <a:t>some (made-up) data for two variables </a:t>
            </a:r>
            <a:r>
              <a:rPr lang="en-US" sz="2400" i="1" dirty="0"/>
              <a:t>x </a:t>
            </a:r>
            <a:r>
              <a:rPr lang="en-US" sz="2400" dirty="0"/>
              <a:t>and </a:t>
            </a:r>
            <a:r>
              <a:rPr lang="en-US" sz="2400" i="1" dirty="0"/>
              <a:t>y </a:t>
            </a:r>
            <a:r>
              <a:rPr lang="en-US" sz="2400" dirty="0"/>
              <a:t>are as shown in the table. </a:t>
            </a:r>
            <a:endParaRPr lang="en-US" sz="2400" dirty="0" smtClean="0"/>
          </a:p>
          <a:p>
            <a:pPr>
              <a:spcBef>
                <a:spcPts val="600"/>
              </a:spcBef>
              <a:spcAft>
                <a:spcPts val="1200"/>
              </a:spcAft>
            </a:pPr>
            <a:endParaRPr lang="en-US" sz="2400" dirty="0" smtClean="0"/>
          </a:p>
          <a:p>
            <a:pPr>
              <a:spcBef>
                <a:spcPts val="600"/>
              </a:spcBef>
              <a:spcAft>
                <a:spcPts val="1200"/>
              </a:spcAft>
            </a:pPr>
            <a:endParaRPr lang="en-US" sz="2400" dirty="0" smtClean="0"/>
          </a:p>
          <a:p>
            <a:pPr>
              <a:spcBef>
                <a:spcPts val="600"/>
              </a:spcBef>
              <a:spcAft>
                <a:spcPts val="1200"/>
              </a:spcAft>
            </a:pP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Use </a:t>
            </a:r>
            <a:r>
              <a:rPr lang="en-US" sz="2400" dirty="0"/>
              <a:t>this data to predict the </a:t>
            </a:r>
            <a:r>
              <a:rPr lang="en-US" sz="2400" i="1" dirty="0"/>
              <a:t>y </a:t>
            </a:r>
            <a:r>
              <a:rPr lang="en-US" sz="2400" dirty="0"/>
              <a:t>value for </a:t>
            </a:r>
            <a:r>
              <a:rPr lang="en-US" sz="2400" i="1" dirty="0"/>
              <a:t>x </a:t>
            </a:r>
            <a:r>
              <a:rPr lang="en-US" sz="2400" dirty="0"/>
              <a:t>= 5 and state how confident you are in your prediction.</a:t>
            </a:r>
            <a:endParaRPr lang="en-US" sz="2400" kern="1200" dirty="0" smtClean="0"/>
          </a:p>
        </p:txBody>
      </p:sp>
      <p:sp>
        <p:nvSpPr>
          <p:cNvPr id="8" name="Freeform 7"/>
          <p:cNvSpPr/>
          <p:nvPr/>
        </p:nvSpPr>
        <p:spPr>
          <a:xfrm>
            <a:off x="1417400" y="970748"/>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pic>
        <p:nvPicPr>
          <p:cNvPr id="3" name="Picture 2"/>
          <p:cNvPicPr>
            <a:picLocks noChangeAspect="1"/>
          </p:cNvPicPr>
          <p:nvPr/>
        </p:nvPicPr>
        <p:blipFill>
          <a:blip r:embed="rId3"/>
          <a:stretch>
            <a:fillRect/>
          </a:stretch>
        </p:blipFill>
        <p:spPr>
          <a:xfrm>
            <a:off x="4645039" y="2783328"/>
            <a:ext cx="2597121" cy="1322947"/>
          </a:xfrm>
          <a:prstGeom prst="rect">
            <a:avLst/>
          </a:prstGeom>
        </p:spPr>
      </p:pic>
    </p:spTree>
    <p:extLst>
      <p:ext uri="{BB962C8B-B14F-4D97-AF65-F5344CB8AC3E}">
        <p14:creationId xmlns:p14="http://schemas.microsoft.com/office/powerpoint/2010/main" val="21786443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735495" y="783130"/>
                <a:ext cx="10721009" cy="1948519"/>
              </a:xfrm>
            </p:spPr>
            <p:txBody>
              <a:bodyPr>
                <a:normAutofit/>
              </a:bodyPr>
              <a:lstStyle/>
              <a:p>
                <a:pPr>
                  <a:buFont typeface="Wingdings" panose="05000000000000000000" pitchFamily="2" charset="2"/>
                  <a:buChar char="§"/>
                </a:pPr>
                <a:r>
                  <a:rPr lang="en-US" sz="2400" dirty="0" smtClean="0"/>
                  <a:t>We </a:t>
                </a:r>
                <a:r>
                  <a:rPr lang="en-US" sz="2400" dirty="0"/>
                  <a:t>create a table of </a:t>
                </a:r>
                <a:r>
                  <a:rPr lang="en-US" sz="2400" i="1" dirty="0">
                    <a:latin typeface="Book Antiqua" panose="02040602050305030304" pitchFamily="18" charset="0"/>
                  </a:rPr>
                  <a:t>x</a:t>
                </a:r>
                <a:r>
                  <a:rPr lang="en-US" sz="2400" dirty="0">
                    <a:latin typeface="Book Antiqua" panose="02040602050305030304" pitchFamily="18" charset="0"/>
                  </a:rPr>
                  <a:t>, </a:t>
                </a:r>
                <a:r>
                  <a:rPr lang="en-US" sz="2400" i="1" dirty="0">
                    <a:latin typeface="Book Antiqua" panose="02040602050305030304" pitchFamily="18" charset="0"/>
                  </a:rPr>
                  <a:t>y</a:t>
                </a:r>
                <a:r>
                  <a:rPr lang="en-US" sz="2400" dirty="0" smtClean="0">
                    <a:latin typeface="Book Antiqua" panose="02040602050305030304" pitchFamily="18" charset="0"/>
                  </a:rPr>
                  <a:t>,</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 </m:t>
                        </m:r>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oMath>
                </a14:m>
                <a:r>
                  <a:rPr lang="en-US" sz="2400" dirty="0" smtClean="0"/>
                  <a:t>, </a:t>
                </a:r>
                <a:r>
                  <a:rPr lang="en-US" sz="2400" dirty="0"/>
                  <a:t>and so on values, draw a scatter plot, </a:t>
                </a:r>
                <a:r>
                  <a:rPr lang="en-US" sz="2400" dirty="0" smtClean="0"/>
                  <a:t>compute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𝑥𝑥</m:t>
                        </m:r>
                      </m:sub>
                    </m:sSub>
                  </m:oMath>
                </a14:m>
                <a:r>
                  <a:rPr lang="en-US" sz="2400" dirty="0" smtClean="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𝑦𝑦</m:t>
                        </m:r>
                      </m:sub>
                    </m:sSub>
                  </m:oMath>
                </a14:m>
                <a:r>
                  <a:rPr lang="en-US" sz="2400" dirty="0" smtClean="0"/>
                  <a:t>, </a:t>
                </a:r>
                <a:r>
                  <a:rPr lang="en-US" sz="2400" dirty="0"/>
                  <a:t>and so forth, and finish up with the equation of the line. </a:t>
                </a:r>
                <a:endParaRPr lang="en-US" sz="2400" dirty="0" smtClean="0"/>
              </a:p>
              <a:p>
                <a:pPr>
                  <a:buFont typeface="Wingdings" panose="05000000000000000000" pitchFamily="2" charset="2"/>
                  <a:buChar char="§"/>
                </a:pPr>
                <a:r>
                  <a:rPr lang="en-US" sz="2400" dirty="0" smtClean="0"/>
                  <a:t>Figure </a:t>
                </a:r>
                <a:r>
                  <a:rPr lang="en-US" sz="2400" dirty="0"/>
                  <a:t>8.7 shows the results.</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735495" y="783130"/>
                <a:ext cx="10721009" cy="1948519"/>
              </a:xfrm>
              <a:blipFill rotWithShape="0">
                <a:blip r:embed="rId3"/>
                <a:stretch>
                  <a:fillRect l="-57" t="-3125"/>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54" y="2944112"/>
            <a:ext cx="10372891" cy="2852254"/>
          </a:xfrm>
          <a:prstGeom prst="rect">
            <a:avLst/>
          </a:prstGeom>
        </p:spPr>
      </p:pic>
    </p:spTree>
    <p:extLst>
      <p:ext uri="{BB962C8B-B14F-4D97-AF65-F5344CB8AC3E}">
        <p14:creationId xmlns:p14="http://schemas.microsoft.com/office/powerpoint/2010/main" val="13490230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75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13135" y="511444"/>
                <a:ext cx="11253399" cy="5718875"/>
              </a:xfrm>
            </p:spPr>
            <p:txBody>
              <a:bodyPr>
                <a:noAutofit/>
              </a:bodyPr>
              <a:lstStyle/>
              <a:p>
                <a:pPr>
                  <a:buFont typeface="Wingdings" panose="05000000000000000000" pitchFamily="2" charset="2"/>
                  <a:buChar char="§"/>
                </a:pPr>
                <a:r>
                  <a:rPr lang="en-US" sz="2400" dirty="0" smtClean="0"/>
                  <a:t>But </a:t>
                </a:r>
                <a:r>
                  <a:rPr lang="en-US" sz="2400" dirty="0"/>
                  <a:t>now the difficult work is over and we can compute the slope and </a:t>
                </a:r>
                <a:r>
                  <a:rPr lang="en-US" sz="2400" i="1" dirty="0"/>
                  <a:t>y</a:t>
                </a:r>
                <a:r>
                  <a:rPr lang="en-US" sz="2400" dirty="0"/>
                  <a:t>-intercept, as well as the correlation coefficient, as follows:</a:t>
                </a:r>
              </a:p>
              <a:p>
                <a:pPr lvl="1"/>
                <a:r>
                  <a:rPr lang="en-US" dirty="0"/>
                  <a:t>Slope </a:t>
                </a:r>
                <a:r>
                  <a:rPr lang="en-US" i="1" dirty="0">
                    <a:latin typeface="Book Antiqua" panose="02040602050305030304" pitchFamily="18" charset="0"/>
                  </a:rPr>
                  <a:t>m </a:t>
                </a:r>
                <a:r>
                  <a:rPr lang="en-US" dirty="0">
                    <a:latin typeface="Book Antiqua" panose="02040602050305030304" pitchFamily="18" charset="0"/>
                  </a:rPr>
                  <a:t>=</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𝑥𝑦</m:t>
                        </m:r>
                      </m:sub>
                    </m:sSub>
                  </m:oMath>
                </a14:m>
                <a:r>
                  <a:rPr lang="en-US" dirty="0" smtClean="0"/>
                  <a:t>/</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𝑥𝑥</m:t>
                        </m:r>
                      </m:sub>
                    </m:sSub>
                  </m:oMath>
                </a14:m>
                <a:r>
                  <a:rPr lang="en-US" i="1" dirty="0" smtClean="0"/>
                  <a:t> </a:t>
                </a:r>
                <a:r>
                  <a:rPr lang="en-US" dirty="0"/>
                  <a:t>= 3/2 = 1.5,</a:t>
                </a:r>
              </a:p>
              <a:p>
                <a:pPr lvl="1"/>
                <a:r>
                  <a:rPr lang="en-US" i="1" dirty="0"/>
                  <a:t>y</a:t>
                </a:r>
                <a:r>
                  <a:rPr lang="en-US" dirty="0"/>
                  <a:t>-intercept </a:t>
                </a:r>
                <a:r>
                  <a:rPr lang="en-US" i="1" dirty="0"/>
                  <a:t>b </a:t>
                </a:r>
                <a:r>
                  <a:rPr lang="en-US" dirty="0"/>
                  <a:t>= (mean of </a:t>
                </a:r>
                <a:r>
                  <a:rPr lang="en-US" i="1" dirty="0"/>
                  <a:t>y</a:t>
                </a:r>
                <a:r>
                  <a:rPr lang="en-US" dirty="0"/>
                  <a:t>) − (mean of </a:t>
                </a:r>
                <a:r>
                  <a:rPr lang="en-US" i="1" dirty="0"/>
                  <a:t>x</a:t>
                </a:r>
                <a:r>
                  <a:rPr lang="en-US" dirty="0"/>
                  <a:t>) </a:t>
                </a:r>
                <a:r>
                  <a:rPr lang="en-US" dirty="0">
                    <a:latin typeface="Symbol" panose="05050102010706020507" pitchFamily="18" charset="2"/>
                  </a:rPr>
                  <a:t>*</a:t>
                </a:r>
                <a:r>
                  <a:rPr lang="en-US" dirty="0"/>
                  <a:t> </a:t>
                </a:r>
                <a:r>
                  <a:rPr lang="en-US" i="1" dirty="0"/>
                  <a:t>m </a:t>
                </a:r>
                <a:r>
                  <a:rPr lang="en-US" dirty="0"/>
                  <a:t>= 4.667 − 2</a:t>
                </a:r>
                <a:r>
                  <a:rPr lang="en-US" dirty="0">
                    <a:latin typeface="Symbol" panose="05050102010706020507" pitchFamily="18" charset="2"/>
                  </a:rPr>
                  <a:t> *</a:t>
                </a:r>
                <a:r>
                  <a:rPr lang="en-US" dirty="0"/>
                  <a:t> 1.5 = 1.667,</a:t>
                </a:r>
              </a:p>
              <a:p>
                <a:pPr lvl="1"/>
                <a:r>
                  <a:rPr lang="fr-FR" dirty="0" err="1"/>
                  <a:t>Correlation</a:t>
                </a:r>
                <a:r>
                  <a:rPr lang="fr-FR" dirty="0"/>
                  <a:t> coefficient </a:t>
                </a:r>
                <a:r>
                  <a:rPr lang="fr-FR" i="1" dirty="0"/>
                  <a:t>r </a:t>
                </a:r>
                <a:r>
                  <a:rPr lang="fr-FR" dirty="0"/>
                  <a:t>= 3/</a:t>
                </a:r>
                <a:r>
                  <a:rPr lang="fr-FR" dirty="0" err="1"/>
                  <a:t>sqrt</a:t>
                </a:r>
                <a:r>
                  <a:rPr lang="fr-FR" dirty="0"/>
                  <a:t>(2 </a:t>
                </a:r>
                <a:r>
                  <a:rPr lang="fr-FR" dirty="0">
                    <a:latin typeface="Symbol" panose="05050102010706020507" pitchFamily="18" charset="2"/>
                  </a:rPr>
                  <a:t>*</a:t>
                </a:r>
                <a:r>
                  <a:rPr lang="fr-FR" dirty="0"/>
                  <a:t> 4.667) = </a:t>
                </a:r>
                <a:r>
                  <a:rPr lang="fr-FR" dirty="0" smtClean="0"/>
                  <a:t>0.982</a:t>
                </a:r>
                <a:endParaRPr lang="fr-FR" dirty="0"/>
              </a:p>
              <a:p>
                <a:r>
                  <a:rPr lang="en-US" sz="2400" dirty="0"/>
                  <a:t>Thus, the equation of our least-squares regression line relating </a:t>
                </a:r>
                <a:r>
                  <a:rPr lang="en-US" sz="2400" i="1" dirty="0"/>
                  <a:t>x </a:t>
                </a:r>
                <a:r>
                  <a:rPr lang="en-US" sz="2400" dirty="0"/>
                  <a:t>and </a:t>
                </a:r>
                <a:r>
                  <a:rPr lang="en-US" sz="2400" i="1" dirty="0"/>
                  <a:t>y </a:t>
                </a:r>
                <a:r>
                  <a:rPr lang="en-US" sz="2400" dirty="0"/>
                  <a:t>is </a:t>
                </a:r>
                <a:r>
                  <a:rPr lang="en-US" sz="2400" i="1" dirty="0"/>
                  <a:t>y </a:t>
                </a:r>
                <a:r>
                  <a:rPr lang="en-US" sz="2400" dirty="0"/>
                  <a:t>= 1.5 </a:t>
                </a:r>
                <a:r>
                  <a:rPr lang="en-US" sz="2400" i="1" dirty="0"/>
                  <a:t>x </a:t>
                </a:r>
                <a:r>
                  <a:rPr lang="en-US" sz="2400" dirty="0"/>
                  <a:t>+ 1.667.</a:t>
                </a:r>
              </a:p>
              <a:p>
                <a:r>
                  <a:rPr lang="en-US" sz="2400" dirty="0"/>
                  <a:t>Thus, if </a:t>
                </a:r>
                <a:r>
                  <a:rPr lang="en-US" sz="2400" i="1" dirty="0"/>
                  <a:t>x </a:t>
                </a:r>
                <a:r>
                  <a:rPr lang="en-US" sz="2400" dirty="0"/>
                  <a:t>= 5 we compute our prediction to be </a:t>
                </a:r>
                <a:r>
                  <a:rPr lang="en-US" sz="2400" i="1" dirty="0"/>
                  <a:t>y </a:t>
                </a:r>
                <a:r>
                  <a:rPr lang="en-US" sz="2400" dirty="0"/>
                  <a:t>= 1.5 </a:t>
                </a:r>
                <a:r>
                  <a:rPr lang="en-US" sz="2400" dirty="0">
                    <a:latin typeface="Symbol" panose="05050102010706020507" pitchFamily="18" charset="2"/>
                  </a:rPr>
                  <a:t>*</a:t>
                </a:r>
                <a:r>
                  <a:rPr lang="en-US" sz="2400" dirty="0"/>
                  <a:t> 5 + 1.667 = 9.167 and since the correlation coefficient is 0.982, we know that the relation is very strong. </a:t>
                </a:r>
                <a:endParaRPr lang="en-US" sz="2400" dirty="0" smtClean="0"/>
              </a:p>
              <a:p>
                <a:pPr lvl="1"/>
                <a:r>
                  <a:rPr lang="en-US" dirty="0" smtClean="0"/>
                  <a:t>Therefore</a:t>
                </a:r>
                <a:r>
                  <a:rPr lang="en-US" dirty="0"/>
                  <a:t>, we are pretty sure about our prediction</a:t>
                </a:r>
                <a:r>
                  <a:rPr lang="en-US" dirty="0" smtClean="0"/>
                  <a:t>.</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13135" y="511444"/>
                <a:ext cx="11253399" cy="5718875"/>
              </a:xfrm>
              <a:blipFill rotWithShape="0">
                <a:blip r:embed="rId3"/>
                <a:stretch>
                  <a:fillRect l="-54" t="-853"/>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“Manually”</a:t>
            </a:r>
          </a:p>
        </p:txBody>
      </p:sp>
    </p:spTree>
    <p:extLst>
      <p:ext uri="{BB962C8B-B14F-4D97-AF65-F5344CB8AC3E}">
        <p14:creationId xmlns:p14="http://schemas.microsoft.com/office/powerpoint/2010/main" val="23108766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750"/>
                                        <p:tgtEl>
                                          <p:spTgt spid="2">
                                            <p:txEl>
                                              <p:pRg st="6" end="6"/>
                                            </p:txEl>
                                          </p:spTgt>
                                        </p:tgtEl>
                                      </p:cBhvr>
                                    </p:animEffect>
                                    <p:anim calcmode="lin" valueType="num">
                                      <p:cBhvr>
                                        <p:cTn id="43"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437268" y="133695"/>
            <a:ext cx="5854194" cy="650504"/>
          </a:xfrm>
          <a:custGeom>
            <a:avLst/>
            <a:gdLst>
              <a:gd name="connsiteX0" fmla="*/ 0 w 3844228"/>
              <a:gd name="connsiteY0" fmla="*/ 96106 h 961057"/>
              <a:gd name="connsiteX1" fmla="*/ 96106 w 3844228"/>
              <a:gd name="connsiteY1" fmla="*/ 0 h 961057"/>
              <a:gd name="connsiteX2" fmla="*/ 3748122 w 3844228"/>
              <a:gd name="connsiteY2" fmla="*/ 0 h 961057"/>
              <a:gd name="connsiteX3" fmla="*/ 3844228 w 3844228"/>
              <a:gd name="connsiteY3" fmla="*/ 96106 h 961057"/>
              <a:gd name="connsiteX4" fmla="*/ 3844228 w 3844228"/>
              <a:gd name="connsiteY4" fmla="*/ 864951 h 961057"/>
              <a:gd name="connsiteX5" fmla="*/ 3748122 w 3844228"/>
              <a:gd name="connsiteY5" fmla="*/ 961057 h 961057"/>
              <a:gd name="connsiteX6" fmla="*/ 96106 w 3844228"/>
              <a:gd name="connsiteY6" fmla="*/ 961057 h 961057"/>
              <a:gd name="connsiteX7" fmla="*/ 0 w 3844228"/>
              <a:gd name="connsiteY7" fmla="*/ 864951 h 961057"/>
              <a:gd name="connsiteX8" fmla="*/ 0 w 3844228"/>
              <a:gd name="connsiteY8" fmla="*/ 96106 h 96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228" h="961057">
                <a:moveTo>
                  <a:pt x="0" y="96106"/>
                </a:moveTo>
                <a:cubicBezTo>
                  <a:pt x="0" y="43028"/>
                  <a:pt x="43028" y="0"/>
                  <a:pt x="96106" y="0"/>
                </a:cubicBezTo>
                <a:lnTo>
                  <a:pt x="3748122" y="0"/>
                </a:lnTo>
                <a:cubicBezTo>
                  <a:pt x="3801200" y="0"/>
                  <a:pt x="3844228" y="43028"/>
                  <a:pt x="3844228" y="96106"/>
                </a:cubicBezTo>
                <a:lnTo>
                  <a:pt x="3844228" y="864951"/>
                </a:lnTo>
                <a:cubicBezTo>
                  <a:pt x="3844228" y="918029"/>
                  <a:pt x="3801200" y="961057"/>
                  <a:pt x="3748122" y="961057"/>
                </a:cubicBezTo>
                <a:lnTo>
                  <a:pt x="96106" y="961057"/>
                </a:lnTo>
                <a:cubicBezTo>
                  <a:pt x="43028" y="961057"/>
                  <a:pt x="0" y="918029"/>
                  <a:pt x="0" y="864951"/>
                </a:cubicBezTo>
                <a:lnTo>
                  <a:pt x="0" y="9610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73868" tIns="73868" rIns="73868" bIns="73868" numCol="1" spcCol="1270" anchor="ctr" anchorCtr="0">
            <a:noAutofit/>
          </a:bodyPr>
          <a:lstStyle/>
          <a:p>
            <a:pPr lvl="0" algn="ctr" defTabSz="533400" rtl="0">
              <a:lnSpc>
                <a:spcPct val="90000"/>
              </a:lnSpc>
              <a:spcBef>
                <a:spcPct val="0"/>
              </a:spcBef>
              <a:spcAft>
                <a:spcPct val="35000"/>
              </a:spcAft>
            </a:pPr>
            <a:r>
              <a:rPr lang="en-US" kern="1200" dirty="0" smtClean="0"/>
              <a:t>Start Excel as usual and enter the data from the preceding GPA example.</a:t>
            </a:r>
            <a:endParaRPr lang="en-US" kern="1200" dirty="0"/>
          </a:p>
        </p:txBody>
      </p:sp>
      <p:sp>
        <p:nvSpPr>
          <p:cNvPr id="7" name="Freeform 6"/>
          <p:cNvSpPr/>
          <p:nvPr/>
        </p:nvSpPr>
        <p:spPr>
          <a:xfrm>
            <a:off x="3035066" y="844264"/>
            <a:ext cx="658597" cy="360397"/>
          </a:xfrm>
          <a:custGeom>
            <a:avLst/>
            <a:gdLst>
              <a:gd name="connsiteX0" fmla="*/ 0 w 360396"/>
              <a:gd name="connsiteY0" fmla="*/ 86495 h 432475"/>
              <a:gd name="connsiteX1" fmla="*/ 180198 w 360396"/>
              <a:gd name="connsiteY1" fmla="*/ 86495 h 432475"/>
              <a:gd name="connsiteX2" fmla="*/ 180198 w 360396"/>
              <a:gd name="connsiteY2" fmla="*/ 0 h 432475"/>
              <a:gd name="connsiteX3" fmla="*/ 360396 w 360396"/>
              <a:gd name="connsiteY3" fmla="*/ 216238 h 432475"/>
              <a:gd name="connsiteX4" fmla="*/ 180198 w 360396"/>
              <a:gd name="connsiteY4" fmla="*/ 432475 h 432475"/>
              <a:gd name="connsiteX5" fmla="*/ 180198 w 360396"/>
              <a:gd name="connsiteY5" fmla="*/ 345980 h 432475"/>
              <a:gd name="connsiteX6" fmla="*/ 0 w 360396"/>
              <a:gd name="connsiteY6" fmla="*/ 345980 h 432475"/>
              <a:gd name="connsiteX7" fmla="*/ 0 w 360396"/>
              <a:gd name="connsiteY7" fmla="*/ 86495 h 4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396" h="432475">
                <a:moveTo>
                  <a:pt x="288317" y="1"/>
                </a:moveTo>
                <a:lnTo>
                  <a:pt x="288317" y="216238"/>
                </a:lnTo>
                <a:lnTo>
                  <a:pt x="360396" y="216237"/>
                </a:lnTo>
                <a:lnTo>
                  <a:pt x="180198" y="432474"/>
                </a:lnTo>
                <a:lnTo>
                  <a:pt x="0" y="216238"/>
                </a:lnTo>
                <a:lnTo>
                  <a:pt x="72079" y="216238"/>
                </a:lnTo>
                <a:lnTo>
                  <a:pt x="72079" y="1"/>
                </a:lnTo>
                <a:lnTo>
                  <a:pt x="288317" y="1"/>
                </a:lnTo>
                <a:close/>
              </a:path>
            </a:pathLst>
          </a:cu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86496" tIns="1" rIns="86495" bIns="108119" numCol="1" spcCol="1270" anchor="ctr" anchorCtr="0">
            <a:noAutofit/>
          </a:bodyPr>
          <a:lstStyle/>
          <a:p>
            <a:pPr lvl="0" algn="ctr" defTabSz="466725">
              <a:lnSpc>
                <a:spcPct val="90000"/>
              </a:lnSpc>
              <a:spcBef>
                <a:spcPct val="0"/>
              </a:spcBef>
              <a:spcAft>
                <a:spcPct val="35000"/>
              </a:spcAft>
            </a:pPr>
            <a:endParaRPr lang="en-US" kern="1200"/>
          </a:p>
        </p:txBody>
      </p:sp>
      <p:sp>
        <p:nvSpPr>
          <p:cNvPr id="8" name="Freeform 7"/>
          <p:cNvSpPr/>
          <p:nvPr/>
        </p:nvSpPr>
        <p:spPr>
          <a:xfrm>
            <a:off x="437268" y="1264726"/>
            <a:ext cx="5854194" cy="600659"/>
          </a:xfrm>
          <a:custGeom>
            <a:avLst/>
            <a:gdLst>
              <a:gd name="connsiteX0" fmla="*/ 0 w 3844228"/>
              <a:gd name="connsiteY0" fmla="*/ 96106 h 961057"/>
              <a:gd name="connsiteX1" fmla="*/ 96106 w 3844228"/>
              <a:gd name="connsiteY1" fmla="*/ 0 h 961057"/>
              <a:gd name="connsiteX2" fmla="*/ 3748122 w 3844228"/>
              <a:gd name="connsiteY2" fmla="*/ 0 h 961057"/>
              <a:gd name="connsiteX3" fmla="*/ 3844228 w 3844228"/>
              <a:gd name="connsiteY3" fmla="*/ 96106 h 961057"/>
              <a:gd name="connsiteX4" fmla="*/ 3844228 w 3844228"/>
              <a:gd name="connsiteY4" fmla="*/ 864951 h 961057"/>
              <a:gd name="connsiteX5" fmla="*/ 3748122 w 3844228"/>
              <a:gd name="connsiteY5" fmla="*/ 961057 h 961057"/>
              <a:gd name="connsiteX6" fmla="*/ 96106 w 3844228"/>
              <a:gd name="connsiteY6" fmla="*/ 961057 h 961057"/>
              <a:gd name="connsiteX7" fmla="*/ 0 w 3844228"/>
              <a:gd name="connsiteY7" fmla="*/ 864951 h 961057"/>
              <a:gd name="connsiteX8" fmla="*/ 0 w 3844228"/>
              <a:gd name="connsiteY8" fmla="*/ 96106 h 96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228" h="961057">
                <a:moveTo>
                  <a:pt x="0" y="96106"/>
                </a:moveTo>
                <a:cubicBezTo>
                  <a:pt x="0" y="43028"/>
                  <a:pt x="43028" y="0"/>
                  <a:pt x="96106" y="0"/>
                </a:cubicBezTo>
                <a:lnTo>
                  <a:pt x="3748122" y="0"/>
                </a:lnTo>
                <a:cubicBezTo>
                  <a:pt x="3801200" y="0"/>
                  <a:pt x="3844228" y="43028"/>
                  <a:pt x="3844228" y="96106"/>
                </a:cubicBezTo>
                <a:lnTo>
                  <a:pt x="3844228" y="864951"/>
                </a:lnTo>
                <a:cubicBezTo>
                  <a:pt x="3844228" y="918029"/>
                  <a:pt x="3801200" y="961057"/>
                  <a:pt x="3748122" y="961057"/>
                </a:cubicBezTo>
                <a:lnTo>
                  <a:pt x="96106" y="961057"/>
                </a:lnTo>
                <a:cubicBezTo>
                  <a:pt x="43028" y="961057"/>
                  <a:pt x="0" y="918029"/>
                  <a:pt x="0" y="864951"/>
                </a:cubicBezTo>
                <a:lnTo>
                  <a:pt x="0" y="9610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3868" tIns="73868" rIns="73868" bIns="73868" numCol="1" spcCol="1270" anchor="ctr" anchorCtr="0">
            <a:noAutofit/>
          </a:bodyPr>
          <a:lstStyle/>
          <a:p>
            <a:pPr lvl="0" algn="ctr" defTabSz="533400" rtl="0">
              <a:lnSpc>
                <a:spcPct val="90000"/>
              </a:lnSpc>
              <a:spcBef>
                <a:spcPct val="0"/>
              </a:spcBef>
              <a:spcAft>
                <a:spcPct val="35000"/>
              </a:spcAft>
            </a:pPr>
            <a:r>
              <a:rPr lang="en-US" kern="1200" dirty="0" smtClean="0"/>
              <a:t>From the “Tools” menu, select the “Data Analysis …” menu item and choose “Regression.”</a:t>
            </a:r>
            <a:endParaRPr lang="en-US" kern="1200" dirty="0"/>
          </a:p>
        </p:txBody>
      </p:sp>
      <p:sp>
        <p:nvSpPr>
          <p:cNvPr id="9" name="Freeform 8"/>
          <p:cNvSpPr/>
          <p:nvPr/>
        </p:nvSpPr>
        <p:spPr>
          <a:xfrm>
            <a:off x="3035066" y="1925450"/>
            <a:ext cx="658597" cy="360397"/>
          </a:xfrm>
          <a:custGeom>
            <a:avLst/>
            <a:gdLst>
              <a:gd name="connsiteX0" fmla="*/ 0 w 360396"/>
              <a:gd name="connsiteY0" fmla="*/ 86495 h 432475"/>
              <a:gd name="connsiteX1" fmla="*/ 180198 w 360396"/>
              <a:gd name="connsiteY1" fmla="*/ 86495 h 432475"/>
              <a:gd name="connsiteX2" fmla="*/ 180198 w 360396"/>
              <a:gd name="connsiteY2" fmla="*/ 0 h 432475"/>
              <a:gd name="connsiteX3" fmla="*/ 360396 w 360396"/>
              <a:gd name="connsiteY3" fmla="*/ 216238 h 432475"/>
              <a:gd name="connsiteX4" fmla="*/ 180198 w 360396"/>
              <a:gd name="connsiteY4" fmla="*/ 432475 h 432475"/>
              <a:gd name="connsiteX5" fmla="*/ 180198 w 360396"/>
              <a:gd name="connsiteY5" fmla="*/ 345980 h 432475"/>
              <a:gd name="connsiteX6" fmla="*/ 0 w 360396"/>
              <a:gd name="connsiteY6" fmla="*/ 345980 h 432475"/>
              <a:gd name="connsiteX7" fmla="*/ 0 w 360396"/>
              <a:gd name="connsiteY7" fmla="*/ 86495 h 4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396" h="432475">
                <a:moveTo>
                  <a:pt x="288317" y="1"/>
                </a:moveTo>
                <a:lnTo>
                  <a:pt x="288317" y="216238"/>
                </a:lnTo>
                <a:lnTo>
                  <a:pt x="360396" y="216237"/>
                </a:lnTo>
                <a:lnTo>
                  <a:pt x="180198" y="432474"/>
                </a:lnTo>
                <a:lnTo>
                  <a:pt x="0" y="216238"/>
                </a:lnTo>
                <a:lnTo>
                  <a:pt x="72079" y="216238"/>
                </a:lnTo>
                <a:lnTo>
                  <a:pt x="72079" y="1"/>
                </a:lnTo>
                <a:lnTo>
                  <a:pt x="288317" y="1"/>
                </a:lnTo>
                <a:close/>
              </a:path>
            </a:pathLst>
          </a:custGeom>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86496" tIns="1" rIns="86495" bIns="108119" numCol="1" spcCol="1270" anchor="ctr" anchorCtr="0">
            <a:noAutofit/>
          </a:bodyPr>
          <a:lstStyle/>
          <a:p>
            <a:pPr lvl="0" algn="ctr" defTabSz="466725">
              <a:lnSpc>
                <a:spcPct val="90000"/>
              </a:lnSpc>
              <a:spcBef>
                <a:spcPct val="0"/>
              </a:spcBef>
              <a:spcAft>
                <a:spcPct val="35000"/>
              </a:spcAft>
            </a:pPr>
            <a:endParaRPr lang="en-US" kern="1200"/>
          </a:p>
        </p:txBody>
      </p:sp>
      <p:sp>
        <p:nvSpPr>
          <p:cNvPr id="10" name="Freeform 9"/>
          <p:cNvSpPr/>
          <p:nvPr/>
        </p:nvSpPr>
        <p:spPr>
          <a:xfrm>
            <a:off x="437268" y="2345911"/>
            <a:ext cx="5854194" cy="1632011"/>
          </a:xfrm>
          <a:custGeom>
            <a:avLst/>
            <a:gdLst>
              <a:gd name="connsiteX0" fmla="*/ 0 w 3844228"/>
              <a:gd name="connsiteY0" fmla="*/ 96106 h 961057"/>
              <a:gd name="connsiteX1" fmla="*/ 96106 w 3844228"/>
              <a:gd name="connsiteY1" fmla="*/ 0 h 961057"/>
              <a:gd name="connsiteX2" fmla="*/ 3748122 w 3844228"/>
              <a:gd name="connsiteY2" fmla="*/ 0 h 961057"/>
              <a:gd name="connsiteX3" fmla="*/ 3844228 w 3844228"/>
              <a:gd name="connsiteY3" fmla="*/ 96106 h 961057"/>
              <a:gd name="connsiteX4" fmla="*/ 3844228 w 3844228"/>
              <a:gd name="connsiteY4" fmla="*/ 864951 h 961057"/>
              <a:gd name="connsiteX5" fmla="*/ 3748122 w 3844228"/>
              <a:gd name="connsiteY5" fmla="*/ 961057 h 961057"/>
              <a:gd name="connsiteX6" fmla="*/ 96106 w 3844228"/>
              <a:gd name="connsiteY6" fmla="*/ 961057 h 961057"/>
              <a:gd name="connsiteX7" fmla="*/ 0 w 3844228"/>
              <a:gd name="connsiteY7" fmla="*/ 864951 h 961057"/>
              <a:gd name="connsiteX8" fmla="*/ 0 w 3844228"/>
              <a:gd name="connsiteY8" fmla="*/ 96106 h 96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228" h="961057">
                <a:moveTo>
                  <a:pt x="0" y="96106"/>
                </a:moveTo>
                <a:cubicBezTo>
                  <a:pt x="0" y="43028"/>
                  <a:pt x="43028" y="0"/>
                  <a:pt x="96106" y="0"/>
                </a:cubicBezTo>
                <a:lnTo>
                  <a:pt x="3748122" y="0"/>
                </a:lnTo>
                <a:cubicBezTo>
                  <a:pt x="3801200" y="0"/>
                  <a:pt x="3844228" y="43028"/>
                  <a:pt x="3844228" y="96106"/>
                </a:cubicBezTo>
                <a:lnTo>
                  <a:pt x="3844228" y="864951"/>
                </a:lnTo>
                <a:cubicBezTo>
                  <a:pt x="3844228" y="918029"/>
                  <a:pt x="3801200" y="961057"/>
                  <a:pt x="3748122" y="961057"/>
                </a:cubicBezTo>
                <a:lnTo>
                  <a:pt x="96106" y="961057"/>
                </a:lnTo>
                <a:cubicBezTo>
                  <a:pt x="43028" y="961057"/>
                  <a:pt x="0" y="918029"/>
                  <a:pt x="0" y="864951"/>
                </a:cubicBezTo>
                <a:lnTo>
                  <a:pt x="0" y="9610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73868" tIns="73868" rIns="73868" bIns="73868" numCol="1" spcCol="1270" anchor="ctr" anchorCtr="0">
            <a:noAutofit/>
          </a:bodyPr>
          <a:lstStyle/>
          <a:p>
            <a:pPr lvl="0" algn="ctr" defTabSz="533400" rtl="0">
              <a:lnSpc>
                <a:spcPct val="90000"/>
              </a:lnSpc>
              <a:spcBef>
                <a:spcPct val="0"/>
              </a:spcBef>
              <a:spcAft>
                <a:spcPct val="35000"/>
              </a:spcAft>
            </a:pPr>
            <a:r>
              <a:rPr lang="en-US" kern="1200" dirty="0" smtClean="0"/>
              <a:t>In the “Regression” dialog window use the selector tools and select the X and Y range (be careful, the first range to choose is the Y range, i.e., the dependent variable, not X, i.e., the independent one). If you include labels in the X, Y ranges, make sure to check the “Labels” box.</a:t>
            </a:r>
            <a:endParaRPr lang="en-US" kern="1200" dirty="0"/>
          </a:p>
        </p:txBody>
      </p:sp>
      <p:sp>
        <p:nvSpPr>
          <p:cNvPr id="11" name="Freeform 10"/>
          <p:cNvSpPr/>
          <p:nvPr/>
        </p:nvSpPr>
        <p:spPr>
          <a:xfrm>
            <a:off x="3035066" y="4037988"/>
            <a:ext cx="658597" cy="360397"/>
          </a:xfrm>
          <a:custGeom>
            <a:avLst/>
            <a:gdLst>
              <a:gd name="connsiteX0" fmla="*/ 0 w 360396"/>
              <a:gd name="connsiteY0" fmla="*/ 86495 h 432475"/>
              <a:gd name="connsiteX1" fmla="*/ 180198 w 360396"/>
              <a:gd name="connsiteY1" fmla="*/ 86495 h 432475"/>
              <a:gd name="connsiteX2" fmla="*/ 180198 w 360396"/>
              <a:gd name="connsiteY2" fmla="*/ 0 h 432475"/>
              <a:gd name="connsiteX3" fmla="*/ 360396 w 360396"/>
              <a:gd name="connsiteY3" fmla="*/ 216238 h 432475"/>
              <a:gd name="connsiteX4" fmla="*/ 180198 w 360396"/>
              <a:gd name="connsiteY4" fmla="*/ 432475 h 432475"/>
              <a:gd name="connsiteX5" fmla="*/ 180198 w 360396"/>
              <a:gd name="connsiteY5" fmla="*/ 345980 h 432475"/>
              <a:gd name="connsiteX6" fmla="*/ 0 w 360396"/>
              <a:gd name="connsiteY6" fmla="*/ 345980 h 432475"/>
              <a:gd name="connsiteX7" fmla="*/ 0 w 360396"/>
              <a:gd name="connsiteY7" fmla="*/ 86495 h 4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396" h="432475">
                <a:moveTo>
                  <a:pt x="288317" y="1"/>
                </a:moveTo>
                <a:lnTo>
                  <a:pt x="288317" y="216238"/>
                </a:lnTo>
                <a:lnTo>
                  <a:pt x="360396" y="216237"/>
                </a:lnTo>
                <a:lnTo>
                  <a:pt x="180198" y="432474"/>
                </a:lnTo>
                <a:lnTo>
                  <a:pt x="0" y="216238"/>
                </a:lnTo>
                <a:lnTo>
                  <a:pt x="72079" y="216238"/>
                </a:lnTo>
                <a:lnTo>
                  <a:pt x="72079" y="1"/>
                </a:lnTo>
                <a:lnTo>
                  <a:pt x="288317" y="1"/>
                </a:lnTo>
                <a:close/>
              </a:path>
            </a:pathLst>
          </a:custGeom>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86496" tIns="1" rIns="86495" bIns="108119" numCol="1" spcCol="1270" anchor="ctr" anchorCtr="0">
            <a:noAutofit/>
          </a:bodyPr>
          <a:lstStyle/>
          <a:p>
            <a:pPr lvl="0" algn="ctr" defTabSz="466725">
              <a:lnSpc>
                <a:spcPct val="90000"/>
              </a:lnSpc>
              <a:spcBef>
                <a:spcPct val="0"/>
              </a:spcBef>
              <a:spcAft>
                <a:spcPct val="35000"/>
              </a:spcAft>
            </a:pPr>
            <a:endParaRPr lang="en-US" kern="1200"/>
          </a:p>
        </p:txBody>
      </p:sp>
      <p:sp>
        <p:nvSpPr>
          <p:cNvPr id="12" name="Freeform 11"/>
          <p:cNvSpPr/>
          <p:nvPr/>
        </p:nvSpPr>
        <p:spPr>
          <a:xfrm>
            <a:off x="437268" y="4458452"/>
            <a:ext cx="5854194" cy="791816"/>
          </a:xfrm>
          <a:custGeom>
            <a:avLst/>
            <a:gdLst>
              <a:gd name="connsiteX0" fmla="*/ 0 w 3844228"/>
              <a:gd name="connsiteY0" fmla="*/ 96106 h 961057"/>
              <a:gd name="connsiteX1" fmla="*/ 96106 w 3844228"/>
              <a:gd name="connsiteY1" fmla="*/ 0 h 961057"/>
              <a:gd name="connsiteX2" fmla="*/ 3748122 w 3844228"/>
              <a:gd name="connsiteY2" fmla="*/ 0 h 961057"/>
              <a:gd name="connsiteX3" fmla="*/ 3844228 w 3844228"/>
              <a:gd name="connsiteY3" fmla="*/ 96106 h 961057"/>
              <a:gd name="connsiteX4" fmla="*/ 3844228 w 3844228"/>
              <a:gd name="connsiteY4" fmla="*/ 864951 h 961057"/>
              <a:gd name="connsiteX5" fmla="*/ 3748122 w 3844228"/>
              <a:gd name="connsiteY5" fmla="*/ 961057 h 961057"/>
              <a:gd name="connsiteX6" fmla="*/ 96106 w 3844228"/>
              <a:gd name="connsiteY6" fmla="*/ 961057 h 961057"/>
              <a:gd name="connsiteX7" fmla="*/ 0 w 3844228"/>
              <a:gd name="connsiteY7" fmla="*/ 864951 h 961057"/>
              <a:gd name="connsiteX8" fmla="*/ 0 w 3844228"/>
              <a:gd name="connsiteY8" fmla="*/ 96106 h 96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228" h="961057">
                <a:moveTo>
                  <a:pt x="0" y="96106"/>
                </a:moveTo>
                <a:cubicBezTo>
                  <a:pt x="0" y="43028"/>
                  <a:pt x="43028" y="0"/>
                  <a:pt x="96106" y="0"/>
                </a:cubicBezTo>
                <a:lnTo>
                  <a:pt x="3748122" y="0"/>
                </a:lnTo>
                <a:cubicBezTo>
                  <a:pt x="3801200" y="0"/>
                  <a:pt x="3844228" y="43028"/>
                  <a:pt x="3844228" y="96106"/>
                </a:cubicBezTo>
                <a:lnTo>
                  <a:pt x="3844228" y="864951"/>
                </a:lnTo>
                <a:cubicBezTo>
                  <a:pt x="3844228" y="918029"/>
                  <a:pt x="3801200" y="961057"/>
                  <a:pt x="3748122" y="961057"/>
                </a:cubicBezTo>
                <a:lnTo>
                  <a:pt x="96106" y="961057"/>
                </a:lnTo>
                <a:cubicBezTo>
                  <a:pt x="43028" y="961057"/>
                  <a:pt x="0" y="918029"/>
                  <a:pt x="0" y="864951"/>
                </a:cubicBezTo>
                <a:lnTo>
                  <a:pt x="0" y="9610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73868" tIns="73868" rIns="73868" bIns="73868" numCol="1" spcCol="1270" anchor="ctr" anchorCtr="0">
            <a:noAutofit/>
          </a:bodyPr>
          <a:lstStyle/>
          <a:p>
            <a:pPr lvl="0" algn="ctr" defTabSz="533400" rtl="0">
              <a:lnSpc>
                <a:spcPct val="90000"/>
              </a:lnSpc>
              <a:spcBef>
                <a:spcPct val="0"/>
              </a:spcBef>
              <a:spcAft>
                <a:spcPct val="35000"/>
              </a:spcAft>
            </a:pPr>
            <a:r>
              <a:rPr lang="en-US" kern="1200" dirty="0" smtClean="0"/>
              <a:t>To get a scatter plot including the least-squares regression line, make sure to check “Line Fit Plots” in the “Residuals” category </a:t>
            </a:r>
            <a:endParaRPr lang="en-US" kern="12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a:t>
            </a:r>
            <a:r>
              <a:rPr lang="en-US" sz="1100" b="1" dirty="0" smtClean="0">
                <a:solidFill>
                  <a:schemeClr val="tx2"/>
                </a:solidFill>
              </a:rPr>
              <a:t>“Automatically</a:t>
            </a:r>
            <a:r>
              <a:rPr lang="en-US" sz="1100" b="1" dirty="0">
                <a:solidFill>
                  <a:schemeClr val="tx2"/>
                </a:solidFill>
              </a:rPr>
              <a:t>”</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757" y="804069"/>
            <a:ext cx="5400363" cy="4960561"/>
          </a:xfrm>
          <a:prstGeom prst="rect">
            <a:avLst/>
          </a:prstGeom>
        </p:spPr>
      </p:pic>
      <p:sp>
        <p:nvSpPr>
          <p:cNvPr id="15" name="Freeform 14"/>
          <p:cNvSpPr/>
          <p:nvPr/>
        </p:nvSpPr>
        <p:spPr>
          <a:xfrm>
            <a:off x="437268" y="5648378"/>
            <a:ext cx="5854194" cy="650504"/>
          </a:xfrm>
          <a:custGeom>
            <a:avLst/>
            <a:gdLst>
              <a:gd name="connsiteX0" fmla="*/ 0 w 3844228"/>
              <a:gd name="connsiteY0" fmla="*/ 96106 h 961057"/>
              <a:gd name="connsiteX1" fmla="*/ 96106 w 3844228"/>
              <a:gd name="connsiteY1" fmla="*/ 0 h 961057"/>
              <a:gd name="connsiteX2" fmla="*/ 3748122 w 3844228"/>
              <a:gd name="connsiteY2" fmla="*/ 0 h 961057"/>
              <a:gd name="connsiteX3" fmla="*/ 3844228 w 3844228"/>
              <a:gd name="connsiteY3" fmla="*/ 96106 h 961057"/>
              <a:gd name="connsiteX4" fmla="*/ 3844228 w 3844228"/>
              <a:gd name="connsiteY4" fmla="*/ 864951 h 961057"/>
              <a:gd name="connsiteX5" fmla="*/ 3748122 w 3844228"/>
              <a:gd name="connsiteY5" fmla="*/ 961057 h 961057"/>
              <a:gd name="connsiteX6" fmla="*/ 96106 w 3844228"/>
              <a:gd name="connsiteY6" fmla="*/ 961057 h 961057"/>
              <a:gd name="connsiteX7" fmla="*/ 0 w 3844228"/>
              <a:gd name="connsiteY7" fmla="*/ 864951 h 961057"/>
              <a:gd name="connsiteX8" fmla="*/ 0 w 3844228"/>
              <a:gd name="connsiteY8" fmla="*/ 96106 h 96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228" h="961057">
                <a:moveTo>
                  <a:pt x="0" y="96106"/>
                </a:moveTo>
                <a:cubicBezTo>
                  <a:pt x="0" y="43028"/>
                  <a:pt x="43028" y="0"/>
                  <a:pt x="96106" y="0"/>
                </a:cubicBezTo>
                <a:lnTo>
                  <a:pt x="3748122" y="0"/>
                </a:lnTo>
                <a:cubicBezTo>
                  <a:pt x="3801200" y="0"/>
                  <a:pt x="3844228" y="43028"/>
                  <a:pt x="3844228" y="96106"/>
                </a:cubicBezTo>
                <a:lnTo>
                  <a:pt x="3844228" y="864951"/>
                </a:lnTo>
                <a:cubicBezTo>
                  <a:pt x="3844228" y="918029"/>
                  <a:pt x="3801200" y="961057"/>
                  <a:pt x="3748122" y="961057"/>
                </a:cubicBezTo>
                <a:lnTo>
                  <a:pt x="96106" y="961057"/>
                </a:lnTo>
                <a:cubicBezTo>
                  <a:pt x="43028" y="961057"/>
                  <a:pt x="0" y="918029"/>
                  <a:pt x="0" y="864951"/>
                </a:cubicBezTo>
                <a:lnTo>
                  <a:pt x="0" y="9610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73868" tIns="73868" rIns="73868" bIns="73868" numCol="1" spcCol="1270" anchor="ctr" anchorCtr="0">
            <a:noAutofit/>
          </a:bodyPr>
          <a:lstStyle/>
          <a:p>
            <a:pPr lvl="0" algn="ctr" defTabSz="533400">
              <a:lnSpc>
                <a:spcPct val="90000"/>
              </a:lnSpc>
              <a:spcBef>
                <a:spcPct val="0"/>
              </a:spcBef>
              <a:spcAft>
                <a:spcPct val="35000"/>
              </a:spcAft>
            </a:pPr>
            <a:r>
              <a:rPr lang="en-US" dirty="0"/>
              <a:t>Click OK—you should see a lot of output, much of it mysterious, grouped into regions.</a:t>
            </a:r>
            <a:endParaRPr lang="en-US" kern="1200" dirty="0"/>
          </a:p>
        </p:txBody>
      </p:sp>
      <p:sp>
        <p:nvSpPr>
          <p:cNvPr id="16" name="Freeform 15"/>
          <p:cNvSpPr/>
          <p:nvPr/>
        </p:nvSpPr>
        <p:spPr>
          <a:xfrm>
            <a:off x="3035065" y="5258193"/>
            <a:ext cx="658597" cy="360397"/>
          </a:xfrm>
          <a:custGeom>
            <a:avLst/>
            <a:gdLst>
              <a:gd name="connsiteX0" fmla="*/ 0 w 360396"/>
              <a:gd name="connsiteY0" fmla="*/ 86495 h 432475"/>
              <a:gd name="connsiteX1" fmla="*/ 180198 w 360396"/>
              <a:gd name="connsiteY1" fmla="*/ 86495 h 432475"/>
              <a:gd name="connsiteX2" fmla="*/ 180198 w 360396"/>
              <a:gd name="connsiteY2" fmla="*/ 0 h 432475"/>
              <a:gd name="connsiteX3" fmla="*/ 360396 w 360396"/>
              <a:gd name="connsiteY3" fmla="*/ 216238 h 432475"/>
              <a:gd name="connsiteX4" fmla="*/ 180198 w 360396"/>
              <a:gd name="connsiteY4" fmla="*/ 432475 h 432475"/>
              <a:gd name="connsiteX5" fmla="*/ 180198 w 360396"/>
              <a:gd name="connsiteY5" fmla="*/ 345980 h 432475"/>
              <a:gd name="connsiteX6" fmla="*/ 0 w 360396"/>
              <a:gd name="connsiteY6" fmla="*/ 345980 h 432475"/>
              <a:gd name="connsiteX7" fmla="*/ 0 w 360396"/>
              <a:gd name="connsiteY7" fmla="*/ 86495 h 4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396" h="432475">
                <a:moveTo>
                  <a:pt x="288317" y="1"/>
                </a:moveTo>
                <a:lnTo>
                  <a:pt x="288317" y="216238"/>
                </a:lnTo>
                <a:lnTo>
                  <a:pt x="360396" y="216237"/>
                </a:lnTo>
                <a:lnTo>
                  <a:pt x="180198" y="432474"/>
                </a:lnTo>
                <a:lnTo>
                  <a:pt x="0" y="216238"/>
                </a:lnTo>
                <a:lnTo>
                  <a:pt x="72079" y="216238"/>
                </a:lnTo>
                <a:lnTo>
                  <a:pt x="72079" y="1"/>
                </a:lnTo>
                <a:lnTo>
                  <a:pt x="288317" y="1"/>
                </a:lnTo>
                <a:close/>
              </a:path>
            </a:pathLst>
          </a:cu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86496" tIns="1" rIns="86495" bIns="108119" numCol="1" spcCol="1270" anchor="ctr" anchorCtr="0">
            <a:noAutofit/>
          </a:bodyPr>
          <a:lstStyle/>
          <a:p>
            <a:pPr lvl="0" algn="ctr" defTabSz="466725">
              <a:lnSpc>
                <a:spcPct val="90000"/>
              </a:lnSpc>
              <a:spcBef>
                <a:spcPct val="0"/>
              </a:spcBef>
              <a:spcAft>
                <a:spcPct val="35000"/>
              </a:spcAft>
            </a:pPr>
            <a:endParaRPr lang="en-US" kern="1200"/>
          </a:p>
        </p:txBody>
      </p:sp>
    </p:spTree>
    <p:extLst>
      <p:ext uri="{BB962C8B-B14F-4D97-AF65-F5344CB8AC3E}">
        <p14:creationId xmlns:p14="http://schemas.microsoft.com/office/powerpoint/2010/main" val="5079481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7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563566"/>
            <a:ext cx="10721009" cy="2227759"/>
          </a:xfrm>
        </p:spPr>
        <p:txBody>
          <a:bodyPr>
            <a:normAutofit fontScale="92500"/>
          </a:bodyPr>
          <a:lstStyle/>
          <a:p>
            <a:pPr>
              <a:spcAft>
                <a:spcPts val="600"/>
              </a:spcAft>
            </a:pPr>
            <a:r>
              <a:rPr lang="en-US" b="1" dirty="0" smtClean="0">
                <a:effectLst>
                  <a:outerShdw blurRad="38100" dist="38100" dir="2700000" algn="tl">
                    <a:srgbClr val="000000">
                      <a:alpha val="43137"/>
                    </a:srgbClr>
                  </a:outerShdw>
                </a:effectLst>
              </a:rPr>
              <a:t>The Chart: </a:t>
            </a:r>
            <a:r>
              <a:rPr lang="en-US" sz="2400" dirty="0" smtClean="0"/>
              <a:t>This </a:t>
            </a:r>
            <a:r>
              <a:rPr lang="en-US" sz="2400" dirty="0"/>
              <a:t>consists of a scatter plot in the X,Y coordinate </a:t>
            </a:r>
            <a:r>
              <a:rPr lang="en-US" sz="2400" dirty="0" smtClean="0"/>
              <a:t>system. </a:t>
            </a:r>
          </a:p>
          <a:p>
            <a:pPr>
              <a:spcAft>
                <a:spcPts val="600"/>
              </a:spcAft>
            </a:pPr>
            <a:r>
              <a:rPr lang="en-US" sz="2400" dirty="0" smtClean="0"/>
              <a:t>At </a:t>
            </a:r>
            <a:r>
              <a:rPr lang="en-US" sz="2400" dirty="0"/>
              <a:t>the very least you want to connect the computed points with the least-squares </a:t>
            </a:r>
            <a:r>
              <a:rPr lang="en-US" sz="2400" dirty="0" smtClean="0"/>
              <a:t>regression </a:t>
            </a:r>
            <a:r>
              <a:rPr lang="en-US" sz="2400" dirty="0"/>
              <a:t>line: double-click on the </a:t>
            </a:r>
            <a:r>
              <a:rPr lang="en-US" sz="2400" dirty="0" smtClean="0"/>
              <a:t>chart</a:t>
            </a:r>
          </a:p>
          <a:p>
            <a:pPr>
              <a:spcAft>
                <a:spcPts val="600"/>
              </a:spcAft>
            </a:pPr>
            <a:r>
              <a:rPr lang="en-US" sz="2400" dirty="0"/>
              <a:t>T</a:t>
            </a:r>
            <a:r>
              <a:rPr lang="en-US" sz="2400" dirty="0" smtClean="0"/>
              <a:t>hen </a:t>
            </a:r>
            <a:r>
              <a:rPr lang="en-US" sz="2400" dirty="0"/>
              <a:t>click on the data points and select “Solid line” from the options on the right. </a:t>
            </a:r>
          </a:p>
          <a:p>
            <a:pPr marL="68580" indent="0">
              <a:spcAft>
                <a:spcPts val="600"/>
              </a:spcAft>
              <a:buNone/>
            </a:pPr>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a:t>
            </a:r>
            <a:r>
              <a:rPr lang="en-US" sz="1100" b="1" dirty="0" smtClean="0">
                <a:solidFill>
                  <a:schemeClr val="tx2"/>
                </a:solidFill>
              </a:rPr>
              <a:t>“Automatically</a:t>
            </a:r>
            <a:r>
              <a:rPr lang="en-US" sz="1100" b="1" dirty="0">
                <a:solidFill>
                  <a:schemeClr val="tx2"/>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343" y="2355634"/>
            <a:ext cx="6718383" cy="3893268"/>
          </a:xfrm>
          <a:prstGeom prst="rect">
            <a:avLst/>
          </a:prstGeom>
        </p:spPr>
      </p:pic>
    </p:spTree>
    <p:extLst>
      <p:ext uri="{BB962C8B-B14F-4D97-AF65-F5344CB8AC3E}">
        <p14:creationId xmlns:p14="http://schemas.microsoft.com/office/powerpoint/2010/main" val="19683608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442" y="300877"/>
            <a:ext cx="10927116" cy="3623423"/>
          </a:xfrm>
        </p:spPr>
        <p:txBody>
          <a:bodyPr>
            <a:noAutofit/>
          </a:bodyPr>
          <a:lstStyle/>
          <a:p>
            <a:pPr algn="just">
              <a:spcAft>
                <a:spcPts val="0"/>
              </a:spcAft>
            </a:pPr>
            <a:r>
              <a:rPr lang="en-US" sz="2400" b="1" dirty="0">
                <a:effectLst>
                  <a:outerShdw blurRad="38100" dist="38100" dir="2700000" algn="tl">
                    <a:srgbClr val="000000">
                      <a:alpha val="43137"/>
                    </a:srgbClr>
                  </a:outerShdw>
                </a:effectLst>
              </a:rPr>
              <a:t>The Regression Statistics</a:t>
            </a:r>
            <a:r>
              <a:rPr lang="en-US" sz="2400" b="1" dirty="0" smtClean="0">
                <a:effectLst>
                  <a:outerShdw blurRad="38100" dist="38100" dir="2700000" algn="tl">
                    <a:srgbClr val="000000">
                      <a:alpha val="43137"/>
                    </a:srgbClr>
                  </a:outerShdw>
                </a:effectLst>
              </a:rPr>
              <a:t>:</a:t>
            </a:r>
            <a:r>
              <a:rPr lang="en-US" sz="2400" dirty="0" smtClean="0"/>
              <a:t> </a:t>
            </a:r>
            <a:r>
              <a:rPr lang="en-US" sz="2200" dirty="0"/>
              <a:t>The most important number here is “Multiple R,” which has the value of 0.6966 in this case. </a:t>
            </a:r>
            <a:endParaRPr lang="en-US" sz="2200" dirty="0" smtClean="0"/>
          </a:p>
          <a:p>
            <a:pPr algn="just">
              <a:spcAft>
                <a:spcPts val="0"/>
              </a:spcAft>
            </a:pPr>
            <a:r>
              <a:rPr lang="en-US" sz="2200" dirty="0" smtClean="0"/>
              <a:t>In </a:t>
            </a:r>
            <a:r>
              <a:rPr lang="en-US" sz="2200" dirty="0"/>
              <a:t>fact, this number is the absolute value of our previous </a:t>
            </a:r>
            <a:r>
              <a:rPr lang="en-US" sz="2200" i="1" dirty="0"/>
              <a:t>correlation coefficient</a:t>
            </a:r>
            <a:r>
              <a:rPr lang="en-US" sz="2200" dirty="0"/>
              <a:t>. </a:t>
            </a:r>
            <a:endParaRPr lang="en-US" sz="2200" dirty="0" smtClean="0"/>
          </a:p>
          <a:p>
            <a:pPr algn="just">
              <a:spcAft>
                <a:spcPts val="0"/>
              </a:spcAft>
            </a:pPr>
            <a:r>
              <a:rPr lang="en-US" sz="2200" dirty="0" smtClean="0"/>
              <a:t>If </a:t>
            </a:r>
            <a:r>
              <a:rPr lang="en-US" sz="2200" dirty="0"/>
              <a:t>we square it, the result, called “R Square,” tells us how much percentage of the variation of the dependent variable (</a:t>
            </a:r>
            <a:r>
              <a:rPr lang="en-US" sz="2200" i="1" dirty="0"/>
              <a:t>y</a:t>
            </a:r>
            <a:r>
              <a:rPr lang="en-US" sz="2200" dirty="0"/>
              <a:t>) is explained by the independent variable (</a:t>
            </a:r>
            <a:r>
              <a:rPr lang="en-US" sz="2200" i="1" dirty="0"/>
              <a:t>x</a:t>
            </a:r>
            <a:r>
              <a:rPr lang="en-US" sz="2200" dirty="0"/>
              <a:t>). </a:t>
            </a:r>
            <a:endParaRPr lang="en-US" sz="2200" dirty="0" smtClean="0"/>
          </a:p>
          <a:p>
            <a:pPr algn="just">
              <a:spcAft>
                <a:spcPts val="0"/>
              </a:spcAft>
            </a:pPr>
            <a:r>
              <a:rPr lang="en-US" sz="2200" dirty="0" smtClean="0"/>
              <a:t>In </a:t>
            </a:r>
            <a:r>
              <a:rPr lang="en-US" sz="2200" dirty="0"/>
              <a:t>our case, 48 percent of the variation in college GPA can be explained by the high school GPA.</a:t>
            </a:r>
          </a:p>
          <a:p>
            <a:pPr marL="68580" indent="0" algn="just">
              <a:spcAft>
                <a:spcPts val="0"/>
              </a:spcAft>
              <a:buNone/>
            </a:pPr>
            <a:endParaRPr lang="en-US" sz="22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a:t>
            </a:r>
            <a:r>
              <a:rPr lang="en-US" sz="1100" b="1" dirty="0" smtClean="0">
                <a:solidFill>
                  <a:schemeClr val="tx2"/>
                </a:solidFill>
              </a:rPr>
              <a:t>“Automatically</a:t>
            </a:r>
            <a:r>
              <a:rPr lang="en-US" sz="1100" b="1" dirty="0">
                <a:solidFill>
                  <a:schemeClr val="tx2"/>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305" y="3619499"/>
            <a:ext cx="5791200" cy="2667000"/>
          </a:xfrm>
          <a:prstGeom prst="rect">
            <a:avLst/>
          </a:prstGeom>
        </p:spPr>
      </p:pic>
    </p:spTree>
    <p:extLst>
      <p:ext uri="{BB962C8B-B14F-4D97-AF65-F5344CB8AC3E}">
        <p14:creationId xmlns:p14="http://schemas.microsoft.com/office/powerpoint/2010/main" val="35532395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75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1363579"/>
            <a:ext cx="10560589" cy="4758925"/>
          </a:xfrm>
        </p:spPr>
        <p:txBody>
          <a:bodyPr>
            <a:normAutofit/>
          </a:bodyPr>
          <a:lstStyle/>
          <a:p>
            <a:pPr algn="just">
              <a:spcBef>
                <a:spcPts val="1200"/>
              </a:spcBef>
            </a:pPr>
            <a:r>
              <a:rPr lang="en-US" sz="2800" dirty="0"/>
              <a:t>Note that “multiple R” is always between 0 and 1, and closer to 1 indicates a stronger relation. </a:t>
            </a:r>
            <a:endParaRPr lang="en-US" sz="2800" dirty="0" smtClean="0"/>
          </a:p>
          <a:p>
            <a:pPr lvl="1" algn="just">
              <a:spcBef>
                <a:spcPts val="1200"/>
              </a:spcBef>
            </a:pPr>
            <a:r>
              <a:rPr lang="en-US" sz="2600" dirty="0" smtClean="0"/>
              <a:t>In </a:t>
            </a:r>
            <a:r>
              <a:rPr lang="en-US" sz="2600" dirty="0"/>
              <a:t>our example the multiple R is reasonably close to </a:t>
            </a:r>
            <a:r>
              <a:rPr lang="en-US" sz="2600" dirty="0" smtClean="0"/>
              <a:t>1</a:t>
            </a:r>
          </a:p>
          <a:p>
            <a:pPr lvl="2" algn="just">
              <a:spcBef>
                <a:spcPts val="1200"/>
              </a:spcBef>
            </a:pPr>
            <a:r>
              <a:rPr lang="en-US" sz="2600" dirty="0" smtClean="0"/>
              <a:t>implies </a:t>
            </a:r>
            <a:r>
              <a:rPr lang="en-US" sz="2600" dirty="0"/>
              <a:t>that the two variables are indeed somewhat linearly (positive or negative) related (and the least-squares regression line indeed fits the data points relatively well</a:t>
            </a:r>
            <a:r>
              <a:rPr lang="en-US" sz="2600" dirty="0" smtClean="0"/>
              <a:t>)</a:t>
            </a:r>
            <a:endParaRPr lang="en-US" sz="2600" dirty="0"/>
          </a:p>
          <a:p>
            <a:pPr algn="just">
              <a:spcBef>
                <a:spcPts val="1200"/>
              </a:spcBef>
            </a:pPr>
            <a:endParaRPr lang="en-US" sz="2800" dirty="0"/>
          </a:p>
          <a:p>
            <a:pPr algn="just">
              <a:spcBef>
                <a:spcPts val="1200"/>
              </a:spcBef>
            </a:pPr>
            <a:endParaRPr lang="en-US" sz="28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a:t>
            </a:r>
            <a:r>
              <a:rPr lang="en-US" sz="1100" b="1" dirty="0" smtClean="0">
                <a:solidFill>
                  <a:schemeClr val="tx2"/>
                </a:solidFill>
              </a:rPr>
              <a:t>“Automatically</a:t>
            </a:r>
            <a:r>
              <a:rPr lang="en-US" sz="1100" b="1" dirty="0">
                <a:solidFill>
                  <a:schemeClr val="tx2"/>
                </a:solidFill>
              </a:rPr>
              <a:t>”</a:t>
            </a:r>
          </a:p>
        </p:txBody>
      </p:sp>
    </p:spTree>
    <p:extLst>
      <p:ext uri="{BB962C8B-B14F-4D97-AF65-F5344CB8AC3E}">
        <p14:creationId xmlns:p14="http://schemas.microsoft.com/office/powerpoint/2010/main" val="2468182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442" y="497306"/>
            <a:ext cx="10927116" cy="5727032"/>
          </a:xfrm>
        </p:spPr>
        <p:txBody>
          <a:bodyPr>
            <a:noAutofit/>
          </a:bodyPr>
          <a:lstStyle/>
          <a:p>
            <a:r>
              <a:rPr lang="en-US" sz="2400" b="1" dirty="0">
                <a:effectLst>
                  <a:outerShdw blurRad="38100" dist="38100" dir="2700000" algn="tl">
                    <a:srgbClr val="000000">
                      <a:alpha val="43137"/>
                    </a:srgbClr>
                  </a:outerShdw>
                </a:effectLst>
              </a:rPr>
              <a:t>The Analysis of Variance (“ANOVA”) Section</a:t>
            </a:r>
            <a:r>
              <a:rPr lang="en-US" sz="2400" dirty="0" smtClean="0"/>
              <a:t>:</a:t>
            </a:r>
            <a:endParaRPr lang="en-US" sz="2400" dirty="0"/>
          </a:p>
          <a:p>
            <a:pPr marL="68580" indent="0" algn="just">
              <a:spcAft>
                <a:spcPts val="0"/>
              </a:spcAft>
              <a:buNone/>
            </a:pPr>
            <a:endParaRPr lang="en-US" sz="2400" dirty="0" smtClean="0"/>
          </a:p>
          <a:p>
            <a:pPr marL="68580" indent="0" algn="just">
              <a:spcAft>
                <a:spcPts val="0"/>
              </a:spcAft>
              <a:buNone/>
            </a:pPr>
            <a:endParaRPr lang="en-US" sz="2400" dirty="0"/>
          </a:p>
          <a:p>
            <a:pPr marL="68580" indent="0" algn="just">
              <a:spcAft>
                <a:spcPts val="0"/>
              </a:spcAft>
              <a:buNone/>
            </a:pPr>
            <a:endParaRPr lang="en-US" sz="2400" dirty="0" smtClean="0"/>
          </a:p>
          <a:p>
            <a:pPr marL="68580" indent="0" algn="just">
              <a:spcAft>
                <a:spcPts val="0"/>
              </a:spcAft>
              <a:buNone/>
            </a:pPr>
            <a:endParaRPr lang="en-US" sz="2400" dirty="0"/>
          </a:p>
          <a:p>
            <a:pPr marL="68580" indent="0" algn="just">
              <a:spcAft>
                <a:spcPts val="0"/>
              </a:spcAft>
              <a:buNone/>
            </a:pPr>
            <a:endParaRPr lang="en-US" sz="2400" dirty="0" smtClean="0"/>
          </a:p>
          <a:p>
            <a:pPr marL="68580" indent="0" algn="just">
              <a:spcAft>
                <a:spcPts val="0"/>
              </a:spcAft>
              <a:buNone/>
            </a:pPr>
            <a:endParaRPr lang="en-US" sz="2400" dirty="0" smtClean="0"/>
          </a:p>
          <a:p>
            <a:pPr algn="just">
              <a:spcAft>
                <a:spcPts val="0"/>
              </a:spcAft>
              <a:buFont typeface="Wingdings" panose="05000000000000000000" pitchFamily="2" charset="2"/>
              <a:buChar char="§"/>
            </a:pPr>
            <a:r>
              <a:rPr lang="en-US" sz="2400" dirty="0"/>
              <a:t>The two most important numbers in this section are the “Coefficients” for the “Intercept” and the “High School GPA.” </a:t>
            </a:r>
            <a:endParaRPr lang="en-US" sz="2400" dirty="0" smtClean="0"/>
          </a:p>
          <a:p>
            <a:pPr lvl="1" algn="just">
              <a:spcAft>
                <a:spcPts val="0"/>
              </a:spcAft>
              <a:buFont typeface="Wingdings" panose="05000000000000000000" pitchFamily="2" charset="2"/>
              <a:buChar char="§"/>
            </a:pPr>
            <a:r>
              <a:rPr lang="en-US" sz="2200" dirty="0" smtClean="0"/>
              <a:t>In </a:t>
            </a:r>
            <a:r>
              <a:rPr lang="en-US" sz="2200" dirty="0"/>
              <a:t>this case “Intercept” is 0.4339 and “High School GPA” is 0.6465 (rounded). </a:t>
            </a:r>
            <a:endParaRPr lang="en-US" sz="2200" dirty="0" smtClean="0"/>
          </a:p>
          <a:p>
            <a:pPr lvl="1" algn="just">
              <a:spcAft>
                <a:spcPts val="0"/>
              </a:spcAft>
              <a:buFont typeface="Wingdings" panose="05000000000000000000" pitchFamily="2" charset="2"/>
              <a:buChar char="§"/>
            </a:pPr>
            <a:r>
              <a:rPr lang="en-US" sz="2200" dirty="0" smtClean="0"/>
              <a:t>These </a:t>
            </a:r>
            <a:r>
              <a:rPr lang="en-US" sz="2200" dirty="0"/>
              <a:t>two numbers are the slope and intercept of the least-squares regression line.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a:t>
            </a:r>
            <a:r>
              <a:rPr lang="en-US" sz="1100" b="1" dirty="0" smtClean="0">
                <a:solidFill>
                  <a:schemeClr val="tx2"/>
                </a:solidFill>
              </a:rPr>
              <a:t>“Automatically</a:t>
            </a:r>
            <a:r>
              <a:rPr lang="en-US" sz="1100" b="1" dirty="0">
                <a:solidFill>
                  <a:schemeClr val="tx2"/>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4" y="929328"/>
            <a:ext cx="6028825" cy="2743769"/>
          </a:xfrm>
          <a:prstGeom prst="rect">
            <a:avLst/>
          </a:prstGeom>
        </p:spPr>
      </p:pic>
    </p:spTree>
    <p:extLst>
      <p:ext uri="{BB962C8B-B14F-4D97-AF65-F5344CB8AC3E}">
        <p14:creationId xmlns:p14="http://schemas.microsoft.com/office/powerpoint/2010/main" val="4900450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750"/>
                                        <p:tgtEl>
                                          <p:spTgt spid="2">
                                            <p:txEl>
                                              <p:pRg st="7" end="7"/>
                                            </p:txEl>
                                          </p:spTgt>
                                        </p:tgtEl>
                                      </p:cBhvr>
                                    </p:animEffect>
                                    <p:anim calcmode="lin" valueType="num">
                                      <p:cBhvr>
                                        <p:cTn id="8"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8" end="8"/>
                                            </p:txEl>
                                          </p:spTgt>
                                        </p:tgtEl>
                                        <p:attrNameLst>
                                          <p:attrName>style.visibility</p:attrName>
                                        </p:attrNameLst>
                                      </p:cBhvr>
                                      <p:to>
                                        <p:strVal val="visible"/>
                                      </p:to>
                                    </p:set>
                                    <p:animEffect transition="in" filter="fade">
                                      <p:cBhvr>
                                        <p:cTn id="14" dur="750"/>
                                        <p:tgtEl>
                                          <p:spTgt spid="2">
                                            <p:txEl>
                                              <p:pRg st="8" end="8"/>
                                            </p:txEl>
                                          </p:spTgt>
                                        </p:tgtEl>
                                      </p:cBhvr>
                                    </p:animEffect>
                                    <p:anim calcmode="lin" valueType="num">
                                      <p:cBhvr>
                                        <p:cTn id="15" dur="75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750"/>
                                        <p:tgtEl>
                                          <p:spTgt spid="2">
                                            <p:txEl>
                                              <p:pRg st="9" end="9"/>
                                            </p:txEl>
                                          </p:spTgt>
                                        </p:tgtEl>
                                      </p:cBhvr>
                                    </p:animEffect>
                                    <p:anim calcmode="lin" valueType="num">
                                      <p:cBhvr>
                                        <p:cTn id="22" dur="75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
            </a:pPr>
            <a:r>
              <a:rPr lang="en-US" dirty="0" smtClean="0"/>
              <a:t>In </a:t>
            </a:r>
            <a:r>
              <a:rPr lang="en-US" dirty="0"/>
              <a:t>other words, the actual equation of the least-squares regression </a:t>
            </a:r>
            <a:r>
              <a:rPr lang="en-US" dirty="0" smtClean="0"/>
              <a:t>line: </a:t>
            </a:r>
            <a:endParaRPr lang="en-US" dirty="0"/>
          </a:p>
          <a:p>
            <a:pPr lvl="1"/>
            <a:r>
              <a:rPr lang="en-US" sz="2600" i="1" dirty="0"/>
              <a:t>y </a:t>
            </a:r>
            <a:r>
              <a:rPr lang="en-US" sz="2600" dirty="0"/>
              <a:t>= 0.6465 · </a:t>
            </a:r>
            <a:r>
              <a:rPr lang="en-US" sz="2600" i="1" dirty="0"/>
              <a:t>x </a:t>
            </a:r>
            <a:r>
              <a:rPr lang="en-US" sz="2600" dirty="0"/>
              <a:t>+ </a:t>
            </a:r>
            <a:r>
              <a:rPr lang="en-US" sz="2600" dirty="0" smtClean="0"/>
              <a:t>0.4339</a:t>
            </a:r>
            <a:endParaRPr lang="en-US" sz="2600" dirty="0"/>
          </a:p>
          <a:p>
            <a:r>
              <a:rPr lang="en-US" dirty="0"/>
              <a:t>That equation of the line can be used for predictions. </a:t>
            </a:r>
            <a:endParaRPr lang="en-US" dirty="0" smtClean="0"/>
          </a:p>
          <a:p>
            <a:pPr lvl="1"/>
            <a:r>
              <a:rPr lang="en-US" dirty="0" smtClean="0"/>
              <a:t>For </a:t>
            </a:r>
            <a:r>
              <a:rPr lang="en-US" dirty="0"/>
              <a:t>example, if we want to know the college GPA (</a:t>
            </a:r>
            <a:r>
              <a:rPr lang="en-US" i="1" dirty="0"/>
              <a:t>y</a:t>
            </a:r>
            <a:r>
              <a:rPr lang="en-US" dirty="0"/>
              <a:t>) for a student with a high school GPA (</a:t>
            </a:r>
            <a:r>
              <a:rPr lang="en-US" i="1" dirty="0"/>
              <a:t>x</a:t>
            </a:r>
            <a:r>
              <a:rPr lang="en-US" dirty="0"/>
              <a:t>) of 3.4 we substitute </a:t>
            </a:r>
            <a:r>
              <a:rPr lang="en-US" i="1" dirty="0"/>
              <a:t>x </a:t>
            </a:r>
            <a:r>
              <a:rPr lang="en-US" dirty="0"/>
              <a:t>= 3.4 in the preceding equation and we find the corresponding </a:t>
            </a:r>
            <a:r>
              <a:rPr lang="en-US" i="1" dirty="0"/>
              <a:t>y </a:t>
            </a:r>
            <a:r>
              <a:rPr lang="en-US" dirty="0"/>
              <a:t>value to be </a:t>
            </a:r>
            <a:r>
              <a:rPr lang="en-US" i="1" dirty="0"/>
              <a:t>y </a:t>
            </a:r>
            <a:r>
              <a:rPr lang="en-US" dirty="0"/>
              <a:t>= 0.6465 </a:t>
            </a:r>
            <a:r>
              <a:rPr lang="en-US" dirty="0">
                <a:latin typeface="Symbol" panose="05050102010706020507" pitchFamily="18" charset="2"/>
              </a:rPr>
              <a:t>*</a:t>
            </a:r>
            <a:r>
              <a:rPr lang="en-US" dirty="0"/>
              <a:t> 3.4 + 0.4339 = 2.632. </a:t>
            </a:r>
          </a:p>
          <a:p>
            <a:r>
              <a:rPr lang="en-US" dirty="0"/>
              <a:t>Note that from this section we see that the slope is positive, which means that the correlation coefficient is also positive.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a:t>
            </a:r>
            <a:r>
              <a:rPr lang="en-US" sz="1100" b="1" dirty="0" smtClean="0">
                <a:solidFill>
                  <a:schemeClr val="tx2"/>
                </a:solidFill>
              </a:rPr>
              <a:t>“Automatically</a:t>
            </a:r>
            <a:r>
              <a:rPr lang="en-US" sz="1100" b="1" dirty="0">
                <a:solidFill>
                  <a:schemeClr val="tx2"/>
                </a:solidFill>
              </a:rPr>
              <a:t>”</a:t>
            </a:r>
          </a:p>
        </p:txBody>
      </p:sp>
    </p:spTree>
    <p:extLst>
      <p:ext uri="{BB962C8B-B14F-4D97-AF65-F5344CB8AC3E}">
        <p14:creationId xmlns:p14="http://schemas.microsoft.com/office/powerpoint/2010/main" val="12156970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750"/>
                                        <p:tgtEl>
                                          <p:spTgt spid="2">
                                            <p:txEl>
                                              <p:pRg st="2" end="2"/>
                                            </p:txEl>
                                          </p:spTgt>
                                        </p:tgtEl>
                                      </p:cBhvr>
                                    </p:animEffect>
                                    <p:anim calcmode="lin" valueType="num">
                                      <p:cBhvr>
                                        <p:cTn id="8"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750"/>
                                        <p:tgtEl>
                                          <p:spTgt spid="2">
                                            <p:txEl>
                                              <p:pRg st="3" end="3"/>
                                            </p:txEl>
                                          </p:spTgt>
                                        </p:tgtEl>
                                      </p:cBhvr>
                                    </p:animEffect>
                                    <p:anim calcmode="lin" valueType="num">
                                      <p:cBhvr>
                                        <p:cTn id="15"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750"/>
                                        <p:tgtEl>
                                          <p:spTgt spid="2">
                                            <p:txEl>
                                              <p:pRg st="4" end="4"/>
                                            </p:txEl>
                                          </p:spTgt>
                                        </p:tgtEl>
                                      </p:cBhvr>
                                    </p:animEffect>
                                    <p:anim calcmode="lin" valueType="num">
                                      <p:cBhvr>
                                        <p:cTn id="22"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690908" y="794681"/>
                <a:ext cx="11134866" cy="5141843"/>
              </a:xfrm>
            </p:spPr>
            <p:txBody>
              <a:bodyPr>
                <a:normAutofit/>
              </a:bodyPr>
              <a:lstStyle/>
              <a:p>
                <a:pPr marL="68580" indent="0">
                  <a:buNone/>
                </a:pPr>
                <a:r>
                  <a:rPr lang="en-US" dirty="0" smtClean="0"/>
                  <a:t>The </a:t>
                </a:r>
                <a:r>
                  <a:rPr lang="en-US" dirty="0"/>
                  <a:t>“Significance F” tells us whether the results are statistically </a:t>
                </a:r>
                <a:r>
                  <a:rPr lang="en-US" dirty="0" smtClean="0"/>
                  <a:t>significant</a:t>
                </a:r>
              </a:p>
              <a:p>
                <a:pPr>
                  <a:buFont typeface="Wingdings" panose="05000000000000000000" pitchFamily="2" charset="2"/>
                  <a:buChar char="§"/>
                </a:pPr>
                <a:r>
                  <a:rPr lang="en-US" dirty="0"/>
                  <a:t>I</a:t>
                </a:r>
                <a:r>
                  <a:rPr lang="en-US" dirty="0" smtClean="0"/>
                  <a:t>t </a:t>
                </a:r>
                <a:r>
                  <a:rPr lang="en-US" dirty="0"/>
                  <a:t>should be small (less than 0.05). </a:t>
                </a:r>
                <a:endParaRPr lang="en-US" dirty="0" smtClean="0"/>
              </a:p>
              <a:p>
                <a:pPr>
                  <a:spcAft>
                    <a:spcPts val="600"/>
                  </a:spcAft>
                  <a:buFont typeface="Wingdings" panose="05000000000000000000" pitchFamily="2" charset="2"/>
                  <a:buChar char="§"/>
                </a:pPr>
                <a:r>
                  <a:rPr lang="en-US" dirty="0" smtClean="0"/>
                  <a:t>It </a:t>
                </a:r>
                <a:r>
                  <a:rPr lang="en-US" dirty="0"/>
                  <a:t>gives the </a:t>
                </a:r>
                <a:r>
                  <a:rPr lang="en-US" i="1" dirty="0"/>
                  <a:t>p</a:t>
                </a:r>
                <a:r>
                  <a:rPr lang="en-US" dirty="0"/>
                  <a:t>-value for the testing the null hypothesis </a:t>
                </a:r>
                <a14:m>
                  <m:oMath xmlns:m="http://schemas.openxmlformats.org/officeDocument/2006/math">
                    <m:sSub>
                      <m:sSubPr>
                        <m:ctrlPr>
                          <a:rPr lang="en-US" sz="3000" i="1" smtClean="0">
                            <a:latin typeface="Cambria Math" panose="02040503050406030204" pitchFamily="18" charset="0"/>
                          </a:rPr>
                        </m:ctrlPr>
                      </m:sSubPr>
                      <m:e>
                        <m:r>
                          <a:rPr lang="en-US" sz="3000" b="0" i="1" smtClean="0">
                            <a:latin typeface="Cambria Math" panose="02040503050406030204" pitchFamily="18" charset="0"/>
                          </a:rPr>
                          <m:t>𝐻</m:t>
                        </m:r>
                      </m:e>
                      <m:sub>
                        <m:r>
                          <a:rPr lang="en-US" sz="3000" b="0" i="1" smtClean="0">
                            <a:latin typeface="Cambria Math" panose="02040503050406030204" pitchFamily="18" charset="0"/>
                          </a:rPr>
                          <m:t>0</m:t>
                        </m:r>
                      </m:sub>
                    </m:sSub>
                  </m:oMath>
                </a14:m>
                <a:r>
                  <a:rPr lang="en-US" dirty="0" smtClean="0"/>
                  <a:t>: </a:t>
                </a:r>
                <a:r>
                  <a:rPr lang="en-US" i="1" dirty="0"/>
                  <a:t>slope </a:t>
                </a:r>
                <a:r>
                  <a:rPr lang="en-US" dirty="0"/>
                  <a:t>= </a:t>
                </a:r>
                <a:r>
                  <a:rPr lang="en-US" dirty="0" smtClean="0"/>
                  <a:t>0</a:t>
                </a:r>
              </a:p>
              <a:p>
                <a:pPr lvl="1">
                  <a:spcAft>
                    <a:spcPts val="600"/>
                  </a:spcAft>
                  <a:buFont typeface="Wingdings" panose="05000000000000000000" pitchFamily="2" charset="2"/>
                  <a:buChar char="§"/>
                </a:pPr>
                <a:r>
                  <a:rPr lang="en-US" dirty="0" smtClean="0"/>
                  <a:t>i.e., the </a:t>
                </a:r>
                <a:r>
                  <a:rPr lang="en-US" dirty="0"/>
                  <a:t>true regression line is really a flat line) against the alternative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oMath>
                </a14:m>
                <a:r>
                  <a:rPr lang="en-US" dirty="0"/>
                  <a:t>: </a:t>
                </a:r>
                <a:r>
                  <a:rPr lang="en-US" i="1" dirty="0"/>
                  <a:t>slope </a:t>
                </a:r>
                <a:r>
                  <a:rPr lang="en-US" dirty="0"/>
                  <a:t>≠ </a:t>
                </a:r>
                <a:r>
                  <a:rPr lang="en-US" dirty="0" smtClean="0"/>
                  <a:t>0</a:t>
                </a:r>
              </a:p>
              <a:p>
                <a:pPr>
                  <a:spcAft>
                    <a:spcPts val="600"/>
                  </a:spcAft>
                  <a:buFont typeface="Wingdings" panose="05000000000000000000" pitchFamily="2" charset="2"/>
                  <a:buChar char="§"/>
                </a:pPr>
                <a:r>
                  <a:rPr lang="en-US" dirty="0" smtClean="0"/>
                  <a:t>If </a:t>
                </a:r>
                <a:r>
                  <a:rPr lang="en-US" dirty="0"/>
                  <a:t>that </a:t>
                </a:r>
                <a:r>
                  <a:rPr lang="en-US" i="1" dirty="0"/>
                  <a:t>p</a:t>
                </a:r>
                <a:r>
                  <a:rPr lang="en-US" dirty="0"/>
                  <a:t>-value is small enough, we get to reject </a:t>
                </a:r>
                <a14:m>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𝐻</m:t>
                        </m:r>
                      </m:e>
                      <m:sub>
                        <m:r>
                          <a:rPr lang="en-US" sz="3000" i="1">
                            <a:latin typeface="Cambria Math" panose="02040503050406030204" pitchFamily="18" charset="0"/>
                          </a:rPr>
                          <m:t>0</m:t>
                        </m:r>
                      </m:sub>
                    </m:sSub>
                  </m:oMath>
                </a14:m>
                <a:r>
                  <a:rPr lang="en-US" dirty="0"/>
                  <a:t> and accept the alternative </a:t>
                </a:r>
                <a:endParaRPr lang="en-US" dirty="0" smtClean="0"/>
              </a:p>
              <a:p>
                <a:pPr lvl="1">
                  <a:spcAft>
                    <a:spcPts val="600"/>
                  </a:spcAft>
                  <a:buFont typeface="Wingdings" panose="05000000000000000000" pitchFamily="2" charset="2"/>
                  <a:buChar char="§"/>
                </a:pPr>
                <a:r>
                  <a:rPr lang="en-US" dirty="0" smtClean="0"/>
                  <a:t>i.e</a:t>
                </a:r>
                <a:r>
                  <a:rPr lang="en-US" dirty="0"/>
                  <a:t>., the regression equation does a better job of predicting the dependent variable rather than using a line with slope 0</a:t>
                </a:r>
                <a:r>
                  <a:rPr lang="en-US" dirty="0" smtClean="0"/>
                  <a:t>)</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690908" y="794681"/>
                <a:ext cx="11134866" cy="5141843"/>
              </a:xfrm>
              <a:blipFill rotWithShape="0">
                <a:blip r:embed="rId2"/>
                <a:stretch>
                  <a:fillRect l="-383" t="-1066" r="-109"/>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a:t>
            </a:r>
            <a:r>
              <a:rPr lang="en-US" sz="1100" b="1" dirty="0" smtClean="0">
                <a:solidFill>
                  <a:schemeClr val="tx2"/>
                </a:solidFill>
              </a:rPr>
              <a:t>“Automatically</a:t>
            </a:r>
            <a:r>
              <a:rPr lang="en-US" sz="1100" b="1" dirty="0">
                <a:solidFill>
                  <a:schemeClr val="tx2"/>
                </a:solidFill>
              </a:rPr>
              <a:t>”</a:t>
            </a:r>
          </a:p>
        </p:txBody>
      </p:sp>
    </p:spTree>
    <p:extLst>
      <p:ext uri="{BB962C8B-B14F-4D97-AF65-F5344CB8AC3E}">
        <p14:creationId xmlns:p14="http://schemas.microsoft.com/office/powerpoint/2010/main" val="41671634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467871" cy="5141843"/>
          </a:xfrm>
        </p:spPr>
        <p:txBody>
          <a:bodyPr>
            <a:normAutofit/>
          </a:bodyPr>
          <a:lstStyle/>
          <a:p>
            <a:pPr marL="68580" indent="0" algn="just">
              <a:spcBef>
                <a:spcPts val="1200"/>
              </a:spcBef>
              <a:buNone/>
            </a:pPr>
            <a:r>
              <a:rPr lang="en-US" dirty="0" smtClean="0"/>
              <a:t>Looking </a:t>
            </a:r>
            <a:r>
              <a:rPr lang="en-US" dirty="0"/>
              <a:t>at </a:t>
            </a:r>
            <a:r>
              <a:rPr lang="en-US" dirty="0" smtClean="0"/>
              <a:t>the </a:t>
            </a:r>
            <a:r>
              <a:rPr lang="en-US" dirty="0"/>
              <a:t>data it seems clear </a:t>
            </a:r>
            <a:r>
              <a:rPr lang="en-US" dirty="0" smtClean="0"/>
              <a:t>that: </a:t>
            </a:r>
          </a:p>
          <a:p>
            <a:pPr lvl="1" algn="just">
              <a:spcBef>
                <a:spcPts val="1200"/>
              </a:spcBef>
            </a:pPr>
            <a:r>
              <a:rPr lang="en-US" sz="2600" dirty="0"/>
              <a:t>T</a:t>
            </a:r>
            <a:r>
              <a:rPr lang="en-US" sz="2600" dirty="0" smtClean="0"/>
              <a:t>he </a:t>
            </a:r>
            <a:r>
              <a:rPr lang="en-US" sz="2600" dirty="0"/>
              <a:t>college GPA is always worse than the high school </a:t>
            </a:r>
            <a:r>
              <a:rPr lang="en-US" sz="2600" dirty="0" smtClean="0"/>
              <a:t>one</a:t>
            </a:r>
          </a:p>
          <a:p>
            <a:pPr lvl="1" algn="just">
              <a:spcBef>
                <a:spcPts val="1200"/>
              </a:spcBef>
            </a:pPr>
            <a:r>
              <a:rPr lang="en-US" sz="2600" dirty="0"/>
              <a:t>T</a:t>
            </a:r>
            <a:r>
              <a:rPr lang="en-US" sz="2600" dirty="0" smtClean="0"/>
              <a:t>he </a:t>
            </a:r>
            <a:r>
              <a:rPr lang="en-US" sz="2600" dirty="0"/>
              <a:t>smaller the high school GPA the smaller the college </a:t>
            </a:r>
            <a:r>
              <a:rPr lang="en-US" sz="2600" dirty="0" smtClean="0"/>
              <a:t>GPA</a:t>
            </a:r>
          </a:p>
          <a:p>
            <a:pPr algn="just">
              <a:spcBef>
                <a:spcPts val="1200"/>
              </a:spcBef>
            </a:pPr>
            <a:r>
              <a:rPr lang="en-US" dirty="0" smtClean="0"/>
              <a:t>This </a:t>
            </a:r>
            <a:r>
              <a:rPr lang="en-US" dirty="0"/>
              <a:t>seems to indicate a relationship but it seems difficult to quantify how strong the relationship is. </a:t>
            </a:r>
            <a:endParaRPr lang="en-US" dirty="0" smtClean="0"/>
          </a:p>
          <a:p>
            <a:pPr algn="just">
              <a:spcBef>
                <a:spcPts val="1200"/>
              </a:spcBef>
            </a:pPr>
            <a:r>
              <a:rPr lang="en-US" dirty="0" smtClean="0"/>
              <a:t>It </a:t>
            </a:r>
            <a:r>
              <a:rPr lang="en-US" dirty="0"/>
              <a:t>also seems clear that if </a:t>
            </a:r>
            <a:r>
              <a:rPr lang="en-US" dirty="0" smtClean="0"/>
              <a:t>there </a:t>
            </a:r>
            <a:r>
              <a:rPr lang="en-US" dirty="0"/>
              <a:t>was a relation, the high school GPA would be our independent variable, while the college GPA, occurring later in time, is the dependent one.</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Correlation Between Numerical Variables</a:t>
            </a:r>
          </a:p>
        </p:txBody>
      </p:sp>
    </p:spTree>
    <p:extLst>
      <p:ext uri="{BB962C8B-B14F-4D97-AF65-F5344CB8AC3E}">
        <p14:creationId xmlns:p14="http://schemas.microsoft.com/office/powerpoint/2010/main" val="42771511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
            </a:pPr>
            <a:r>
              <a:rPr lang="en-US" b="1" dirty="0" smtClean="0">
                <a:effectLst>
                  <a:outerShdw blurRad="38100" dist="38100" dir="2700000" algn="tl">
                    <a:srgbClr val="000000">
                      <a:alpha val="43137"/>
                    </a:srgbClr>
                  </a:outerShdw>
                </a:effectLst>
              </a:rPr>
              <a:t>The </a:t>
            </a:r>
            <a:r>
              <a:rPr lang="en-US" b="1" dirty="0">
                <a:effectLst>
                  <a:outerShdw blurRad="38100" dist="38100" dir="2700000" algn="tl">
                    <a:srgbClr val="000000">
                      <a:alpha val="43137"/>
                    </a:srgbClr>
                  </a:outerShdw>
                </a:effectLst>
              </a:rPr>
              <a:t>“Residual Output” Section</a:t>
            </a:r>
            <a:r>
              <a:rPr lang="en-US" dirty="0"/>
              <a:t>: This is not important for us in this context, so we ignore it. </a:t>
            </a:r>
          </a:p>
          <a:p>
            <a:r>
              <a:rPr lang="en-US" dirty="0"/>
              <a:t>Now we can also answer the original question: </a:t>
            </a:r>
            <a:endParaRPr lang="en-US" dirty="0" smtClean="0"/>
          </a:p>
          <a:p>
            <a:pPr lvl="1"/>
            <a:r>
              <a:rPr lang="en-US" sz="2600" dirty="0" smtClean="0"/>
              <a:t>Based </a:t>
            </a:r>
            <a:r>
              <a:rPr lang="en-US" sz="2600" dirty="0"/>
              <a:t>on our data and a least-squares regression analysis of that data, we can predict that a </a:t>
            </a:r>
            <a:r>
              <a:rPr lang="en-US" sz="2600" dirty="0" smtClean="0"/>
              <a:t>student </a:t>
            </a:r>
            <a:r>
              <a:rPr lang="en-US" sz="2600" dirty="0"/>
              <a:t>with a high school GPA of 3.4 will have a college GPA of approximately 2.632. </a:t>
            </a:r>
            <a:endParaRPr lang="en-US" sz="2600" dirty="0" smtClean="0"/>
          </a:p>
          <a:p>
            <a:pPr lvl="1"/>
            <a:r>
              <a:rPr lang="en-US" sz="2600" dirty="0" smtClean="0"/>
              <a:t>Since </a:t>
            </a:r>
            <a:r>
              <a:rPr lang="en-US" sz="2600" dirty="0"/>
              <a:t>the correlation coefficient is 0.69, we are somewhat confident that our prediction is accurate.</a:t>
            </a:r>
          </a:p>
          <a:p>
            <a:pPr marL="68580" indent="0">
              <a:buNone/>
            </a:pPr>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a:t>
            </a:r>
            <a:r>
              <a:rPr lang="en-US" sz="1100" b="1" dirty="0" smtClean="0">
                <a:solidFill>
                  <a:schemeClr val="tx2"/>
                </a:solidFill>
              </a:rPr>
              <a:t>“Automatically</a:t>
            </a:r>
            <a:r>
              <a:rPr lang="en-US" sz="1100" b="1" dirty="0">
                <a:solidFill>
                  <a:schemeClr val="tx2"/>
                </a:solidFill>
              </a:rPr>
              <a:t>”</a:t>
            </a:r>
          </a:p>
        </p:txBody>
      </p:sp>
    </p:spTree>
    <p:extLst>
      <p:ext uri="{BB962C8B-B14F-4D97-AF65-F5344CB8AC3E}">
        <p14:creationId xmlns:p14="http://schemas.microsoft.com/office/powerpoint/2010/main" val="39670561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978931"/>
            <a:ext cx="9937187" cy="4925923"/>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Bef>
                <a:spcPts val="600"/>
              </a:spcBef>
            </a:pPr>
            <a:r>
              <a:rPr lang="en-US" sz="2400" dirty="0" smtClean="0"/>
              <a:t>In </a:t>
            </a:r>
            <a:r>
              <a:rPr lang="en-US" sz="2400" dirty="0"/>
              <a:t>the attached Excel spreadsheet you will find data about the literacy rate (percentage of people who can read) and average life expectancy of over 200 countries in the world, based on 2014 data. Load that data into Excel and perform a least-squares regression analysis to see if there is a linear relationship between literacy rate and average life </a:t>
            </a:r>
            <a:r>
              <a:rPr lang="en-US" sz="2400" dirty="0" smtClean="0"/>
              <a:t>expectancy.</a:t>
            </a:r>
          </a:p>
          <a:p>
            <a:pPr marL="342900" indent="-342900" algn="just">
              <a:spcBef>
                <a:spcPts val="600"/>
              </a:spcBef>
              <a:buFont typeface="Wingdings" panose="05000000000000000000" pitchFamily="2" charset="2"/>
              <a:buChar char="§"/>
            </a:pPr>
            <a:r>
              <a:rPr lang="en-US" sz="2400" dirty="0" smtClean="0"/>
              <a:t>If </a:t>
            </a:r>
            <a:r>
              <a:rPr lang="en-US" sz="2400" dirty="0"/>
              <a:t>you find that there is a relation, determine what would happen to the life expectancy of people in Afghanistan if its literacy rate could be raised to, say, 60 percent (from its current value of 29 percent</a:t>
            </a:r>
            <a:r>
              <a:rPr lang="en-US" sz="2400" dirty="0" smtClean="0"/>
              <a:t>).</a:t>
            </a:r>
          </a:p>
          <a:p>
            <a:pPr lvl="2" algn="just">
              <a:spcBef>
                <a:spcPts val="600"/>
              </a:spcBef>
            </a:pPr>
            <a:r>
              <a:rPr lang="en-US" sz="2400" dirty="0" smtClean="0">
                <a:hlinkClick r:id="rId3"/>
              </a:rPr>
              <a:t>www.betterbusinessdecisions.org/data/life_literate.xls</a:t>
            </a:r>
            <a:endParaRPr lang="en-US" sz="2400" dirty="0" smtClean="0"/>
          </a:p>
          <a:p>
            <a:pPr algn="just">
              <a:spcBef>
                <a:spcPts val="600"/>
              </a:spcBef>
            </a:pPr>
            <a:endParaRPr lang="en-US" sz="2400" kern="1200" dirty="0" smtClean="0"/>
          </a:p>
        </p:txBody>
      </p:sp>
      <p:sp>
        <p:nvSpPr>
          <p:cNvPr id="8" name="Freeform 7"/>
          <p:cNvSpPr/>
          <p:nvPr/>
        </p:nvSpPr>
        <p:spPr>
          <a:xfrm>
            <a:off x="1370905" y="593894"/>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a:t>
            </a:r>
            <a:r>
              <a:rPr lang="en-US" sz="1100" b="1" dirty="0" smtClean="0">
                <a:solidFill>
                  <a:schemeClr val="tx2"/>
                </a:solidFill>
              </a:rPr>
              <a:t>“Automatically</a:t>
            </a:r>
            <a:r>
              <a:rPr lang="en-US" sz="1100" b="1" dirty="0">
                <a:solidFill>
                  <a:schemeClr val="tx2"/>
                </a:solidFill>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074" y="5201686"/>
            <a:ext cx="523625" cy="523625"/>
          </a:xfrm>
          <a:prstGeom prst="rect">
            <a:avLst/>
          </a:prstGeom>
        </p:spPr>
      </p:pic>
    </p:spTree>
    <p:extLst>
      <p:ext uri="{BB962C8B-B14F-4D97-AF65-F5344CB8AC3E}">
        <p14:creationId xmlns:p14="http://schemas.microsoft.com/office/powerpoint/2010/main" val="1580046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052" y="433137"/>
            <a:ext cx="11389895" cy="2229852"/>
          </a:xfrm>
        </p:spPr>
        <p:txBody>
          <a:bodyPr>
            <a:noAutofit/>
          </a:bodyPr>
          <a:lstStyle/>
          <a:p>
            <a:pPr>
              <a:spcAft>
                <a:spcPts val="600"/>
              </a:spcAft>
              <a:buFont typeface="Wingdings" panose="05000000000000000000" pitchFamily="2" charset="2"/>
              <a:buChar char="§"/>
            </a:pPr>
            <a:r>
              <a:rPr lang="en-US" sz="2400" dirty="0" smtClean="0"/>
              <a:t>We use </a:t>
            </a:r>
            <a:r>
              <a:rPr lang="en-US" sz="2400" dirty="0"/>
              <a:t>Excel’s “regression” </a:t>
            </a:r>
            <a:r>
              <a:rPr lang="en-US" sz="2400" dirty="0" smtClean="0"/>
              <a:t>tool, </a:t>
            </a:r>
            <a:r>
              <a:rPr lang="en-US" sz="2400" dirty="0"/>
              <a:t>using the literacy rate as the independent variable (</a:t>
            </a:r>
            <a:r>
              <a:rPr lang="en-US" sz="2400" i="1" dirty="0"/>
              <a:t>x</a:t>
            </a:r>
            <a:r>
              <a:rPr lang="en-US" sz="2400" dirty="0"/>
              <a:t>) and life expectancy as the dependent one (</a:t>
            </a:r>
            <a:r>
              <a:rPr lang="en-US" sz="2400" i="1" dirty="0"/>
              <a:t>y</a:t>
            </a:r>
            <a:r>
              <a:rPr lang="en-US" sz="2400" dirty="0"/>
              <a:t>). </a:t>
            </a:r>
            <a:endParaRPr lang="en-US" sz="2400" dirty="0" smtClean="0"/>
          </a:p>
          <a:p>
            <a:pPr lvl="1">
              <a:spcAft>
                <a:spcPts val="600"/>
              </a:spcAft>
              <a:buFont typeface="Wingdings" panose="05000000000000000000" pitchFamily="2" charset="2"/>
              <a:buChar char="§"/>
            </a:pPr>
            <a:r>
              <a:rPr lang="en-US" dirty="0" smtClean="0"/>
              <a:t>The </a:t>
            </a:r>
            <a:r>
              <a:rPr lang="en-US" dirty="0"/>
              <a:t>least-squares regression line fits the data quite well as you can see from the scatter plot in Figure 8.12 as well as from the correlation coefficient of 0.67</a:t>
            </a:r>
            <a:r>
              <a:rPr lang="en-US" dirty="0" smtClean="0"/>
              <a:t>.</a:t>
            </a:r>
          </a:p>
          <a:p>
            <a:pPr lvl="1">
              <a:spcAft>
                <a:spcPts val="600"/>
              </a:spcAft>
              <a:buFont typeface="Wingdings" panose="05000000000000000000" pitchFamily="2" charset="2"/>
              <a:buChar char="§"/>
            </a:pPr>
            <a:endParaRPr lang="en-US" dirty="0"/>
          </a:p>
          <a:p>
            <a:pPr lvl="1">
              <a:spcAft>
                <a:spcPts val="600"/>
              </a:spcAft>
              <a:buFont typeface="Wingdings" panose="05000000000000000000" pitchFamily="2" charset="2"/>
              <a:buChar char="§"/>
            </a:pPr>
            <a:endParaRPr lang="en-US" dirty="0" smtClean="0"/>
          </a:p>
          <a:p>
            <a:pPr lvl="1">
              <a:spcAft>
                <a:spcPts val="600"/>
              </a:spcAft>
              <a:buFont typeface="Wingdings" panose="05000000000000000000" pitchFamily="2" charset="2"/>
              <a:buChar char="§"/>
            </a:pPr>
            <a:endParaRPr lang="en-US" dirty="0"/>
          </a:p>
          <a:p>
            <a:pPr marL="454914" lvl="1" indent="0">
              <a:spcAft>
                <a:spcPts val="600"/>
              </a:spcAft>
              <a:buNone/>
            </a:pPr>
            <a:endParaRPr lang="en-US" dirty="0" smtClean="0"/>
          </a:p>
          <a:p>
            <a:pPr marL="454914" lvl="1" indent="0">
              <a:spcAft>
                <a:spcPts val="600"/>
              </a:spcAft>
              <a:buNone/>
            </a:pPr>
            <a:endParaRPr lang="en-US" dirty="0" smtClean="0"/>
          </a:p>
          <a:p>
            <a:pPr marL="454914" lvl="1" indent="0">
              <a:spcAft>
                <a:spcPts val="600"/>
              </a:spcAft>
              <a:buNone/>
            </a:pPr>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a:t>
            </a:r>
            <a:r>
              <a:rPr lang="en-US" sz="1100" b="1" dirty="0" smtClean="0">
                <a:solidFill>
                  <a:schemeClr val="tx2"/>
                </a:solidFill>
              </a:rPr>
              <a:t>“Automatically</a:t>
            </a:r>
            <a:r>
              <a:rPr lang="en-US" sz="1100" b="1" dirty="0">
                <a:solidFill>
                  <a:schemeClr val="tx2"/>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125" y="2845469"/>
            <a:ext cx="6381750" cy="3314700"/>
          </a:xfrm>
          <a:prstGeom prst="rect">
            <a:avLst/>
          </a:prstGeom>
        </p:spPr>
      </p:pic>
    </p:spTree>
    <p:extLst>
      <p:ext uri="{BB962C8B-B14F-4D97-AF65-F5344CB8AC3E}">
        <p14:creationId xmlns:p14="http://schemas.microsoft.com/office/powerpoint/2010/main" val="25795530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942" y="980661"/>
            <a:ext cx="11055457" cy="5141843"/>
          </a:xfrm>
        </p:spPr>
        <p:txBody>
          <a:bodyPr>
            <a:normAutofit/>
          </a:bodyPr>
          <a:lstStyle/>
          <a:p>
            <a:r>
              <a:rPr lang="en-US" dirty="0"/>
              <a:t>The coefficients of the least-squares regression </a:t>
            </a:r>
            <a:r>
              <a:rPr lang="en-US" dirty="0" smtClean="0"/>
              <a:t>line:</a:t>
            </a:r>
          </a:p>
          <a:p>
            <a:pPr lvl="1"/>
            <a:r>
              <a:rPr lang="en-US" sz="2600" dirty="0" smtClean="0"/>
              <a:t>41.17541984 </a:t>
            </a:r>
            <a:r>
              <a:rPr lang="en-US" sz="2600" dirty="0"/>
              <a:t>(intercept) and 0.349593582 (slope) </a:t>
            </a:r>
            <a:endParaRPr lang="en-US" sz="2600" dirty="0" smtClean="0"/>
          </a:p>
          <a:p>
            <a:pPr lvl="1"/>
            <a:r>
              <a:rPr lang="en-US" sz="2600" dirty="0" smtClean="0"/>
              <a:t>so </a:t>
            </a:r>
            <a:r>
              <a:rPr lang="en-US" sz="2600" dirty="0"/>
              <a:t>that the regression line has the </a:t>
            </a:r>
            <a:r>
              <a:rPr lang="en-US" sz="2600" dirty="0" smtClean="0"/>
              <a:t>equation </a:t>
            </a:r>
            <a:r>
              <a:rPr lang="en-US" sz="2600" i="1" dirty="0" smtClean="0"/>
              <a:t>y </a:t>
            </a:r>
            <a:r>
              <a:rPr lang="en-US" sz="2600" dirty="0"/>
              <a:t>= 0.3496 · </a:t>
            </a:r>
            <a:r>
              <a:rPr lang="en-US" sz="2600" dirty="0" smtClean="0"/>
              <a:t> </a:t>
            </a:r>
            <a:r>
              <a:rPr lang="en-US" sz="2600" i="1" dirty="0" smtClean="0"/>
              <a:t>x </a:t>
            </a:r>
            <a:r>
              <a:rPr lang="en-US" sz="2600" dirty="0"/>
              <a:t>+ </a:t>
            </a:r>
            <a:r>
              <a:rPr lang="en-US" sz="2600" dirty="0" smtClean="0"/>
              <a:t>41.1754</a:t>
            </a:r>
          </a:p>
          <a:p>
            <a:r>
              <a:rPr lang="en-US" dirty="0" smtClean="0"/>
              <a:t>This </a:t>
            </a:r>
            <a:r>
              <a:rPr lang="en-US" dirty="0"/>
              <a:t>means that if a country such as Afghanistan had a literacy rate of </a:t>
            </a:r>
            <a:r>
              <a:rPr lang="en-US" i="1" dirty="0"/>
              <a:t>y </a:t>
            </a:r>
            <a:r>
              <a:rPr lang="en-US" dirty="0"/>
              <a:t>= 60 percent, we would predict an average life expectancy of approximately </a:t>
            </a:r>
            <a:r>
              <a:rPr lang="en-US" i="1" dirty="0"/>
              <a:t>y </a:t>
            </a:r>
            <a:r>
              <a:rPr lang="en-US" dirty="0"/>
              <a:t>= 0.3496 · </a:t>
            </a:r>
            <a:r>
              <a:rPr lang="en-US" dirty="0" smtClean="0"/>
              <a:t> 60 </a:t>
            </a:r>
            <a:r>
              <a:rPr lang="en-US" dirty="0"/>
              <a:t>+ 41.1754 = 62.1514 </a:t>
            </a:r>
            <a:endParaRPr lang="en-US" dirty="0" smtClean="0"/>
          </a:p>
          <a:p>
            <a:pPr lvl="1"/>
            <a:r>
              <a:rPr lang="en-US" sz="2600" dirty="0"/>
              <a:t>O</a:t>
            </a:r>
            <a:r>
              <a:rPr lang="en-US" sz="2600" dirty="0" smtClean="0"/>
              <a:t>r </a:t>
            </a:r>
            <a:r>
              <a:rPr lang="en-US" sz="2600" dirty="0"/>
              <a:t>approximately 62 years (as opposed to its current life expectancy of 50.5 years with a literacy rate of 28.1 percent</a:t>
            </a:r>
            <a:r>
              <a:rPr lang="en-US" sz="2600" dirty="0" smtClean="0"/>
              <a:t>)</a:t>
            </a:r>
            <a:endParaRPr lang="en-US" sz="2600" dirty="0"/>
          </a:p>
          <a:p>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Least-squares Regression Line </a:t>
            </a:r>
            <a:r>
              <a:rPr lang="en-US" sz="1100" b="1" dirty="0" smtClean="0">
                <a:solidFill>
                  <a:schemeClr val="tx2"/>
                </a:solidFill>
              </a:rPr>
              <a:t>“Automatically</a:t>
            </a:r>
            <a:r>
              <a:rPr lang="en-US" sz="1100" b="1" dirty="0">
                <a:solidFill>
                  <a:schemeClr val="tx2"/>
                </a:solidFill>
              </a:rPr>
              <a:t>”</a:t>
            </a:r>
          </a:p>
        </p:txBody>
      </p:sp>
    </p:spTree>
    <p:extLst>
      <p:ext uri="{BB962C8B-B14F-4D97-AF65-F5344CB8AC3E}">
        <p14:creationId xmlns:p14="http://schemas.microsoft.com/office/powerpoint/2010/main" val="3288253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750"/>
                                        <p:tgtEl>
                                          <p:spTgt spid="2">
                                            <p:txEl>
                                              <p:pRg st="2" end="2"/>
                                            </p:txEl>
                                          </p:spTgt>
                                        </p:tgtEl>
                                      </p:cBhvr>
                                    </p:animEffect>
                                    <p:anim calcmode="lin" valueType="num">
                                      <p:cBhvr>
                                        <p:cTn id="8"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750"/>
                                        <p:tgtEl>
                                          <p:spTgt spid="2">
                                            <p:txEl>
                                              <p:pRg st="3" end="3"/>
                                            </p:txEl>
                                          </p:spTgt>
                                        </p:tgtEl>
                                      </p:cBhvr>
                                    </p:animEffect>
                                    <p:anim calcmode="lin" valueType="num">
                                      <p:cBhvr>
                                        <p:cTn id="15"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750"/>
                                        <p:tgtEl>
                                          <p:spTgt spid="2">
                                            <p:txEl>
                                              <p:pRg st="4" end="4"/>
                                            </p:txEl>
                                          </p:spTgt>
                                        </p:tgtEl>
                                      </p:cBhvr>
                                    </p:animEffect>
                                    <p:anim calcmode="lin" valueType="num">
                                      <p:cBhvr>
                                        <p:cTn id="22"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529391" y="427239"/>
            <a:ext cx="6593305"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000" kern="1200" dirty="0" smtClean="0">
                <a:solidFill>
                  <a:schemeClr val="bg1"/>
                </a:solidFill>
                <a:effectLst>
                  <a:outerShdw blurRad="38100" dist="38100" dir="2700000" algn="tl">
                    <a:srgbClr val="000000">
                      <a:alpha val="43137"/>
                    </a:srgbClr>
                  </a:outerShdw>
                </a:effectLst>
              </a:rPr>
              <a:t>Excel Demonstration</a:t>
            </a:r>
            <a:endParaRPr lang="en-US" sz="40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529391" y="1204839"/>
            <a:ext cx="6593305" cy="5102916"/>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algn="just">
              <a:spcBef>
                <a:spcPts val="600"/>
              </a:spcBef>
              <a:spcAft>
                <a:spcPts val="600"/>
              </a:spcAft>
            </a:pPr>
            <a:r>
              <a:rPr lang="en-US" sz="2200" dirty="0" smtClean="0"/>
              <a:t>Company </a:t>
            </a:r>
            <a:r>
              <a:rPr lang="en-US" sz="2200" dirty="0"/>
              <a:t>P, the large manufacturer of paper products, was asked by one of its retail clients to provide an analysis on the role that shelf space has on the sales of a product. The marketing manager of a large retail chain that purchases paper products from Company P has the business objective of using shelf space most efficiently. Toward that goal, she would like to use shelf space to predict the sales of a specialty paper plate </a:t>
            </a:r>
            <a:r>
              <a:rPr lang="en-US" sz="2200" dirty="0" smtClean="0"/>
              <a:t>product.</a:t>
            </a:r>
          </a:p>
          <a:p>
            <a:pPr marL="457200" indent="-457200" algn="just">
              <a:spcBef>
                <a:spcPts val="600"/>
              </a:spcBef>
              <a:spcAft>
                <a:spcPts val="600"/>
              </a:spcAft>
              <a:buFont typeface="Wingdings" panose="05000000000000000000" pitchFamily="2" charset="2"/>
              <a:buChar char="§"/>
            </a:pPr>
            <a:r>
              <a:rPr lang="en-US" sz="2200" dirty="0" smtClean="0"/>
              <a:t>Data </a:t>
            </a:r>
            <a:r>
              <a:rPr lang="en-US" sz="2200" dirty="0"/>
              <a:t>collected from a random sample of 12 equal-sized stores are presented in Table 8.5. </a:t>
            </a: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Excel Demonstration</a:t>
            </a:r>
            <a:endParaRPr lang="en-US" sz="1100" b="1" dirty="0">
              <a:solidFill>
                <a:schemeClr val="tx2"/>
              </a:solidFill>
            </a:endParaRP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22695" y="816039"/>
            <a:ext cx="4700337" cy="5127640"/>
          </a:xfrm>
        </p:spPr>
      </p:pic>
    </p:spTree>
    <p:extLst>
      <p:ext uri="{BB962C8B-B14F-4D97-AF65-F5344CB8AC3E}">
        <p14:creationId xmlns:p14="http://schemas.microsoft.com/office/powerpoint/2010/main" val="24661975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Excel Demonstration</a:t>
            </a:r>
            <a:endParaRPr lang="en-US" sz="1100" b="1" dirty="0">
              <a:solidFill>
                <a:schemeClr val="tx2"/>
              </a:solidFill>
            </a:endParaRPr>
          </a:p>
        </p:txBody>
      </p:sp>
      <p:sp>
        <p:nvSpPr>
          <p:cNvPr id="5" name="Content Placeholder 4"/>
          <p:cNvSpPr>
            <a:spLocks noGrp="1"/>
          </p:cNvSpPr>
          <p:nvPr>
            <p:ph idx="1"/>
          </p:nvPr>
        </p:nvSpPr>
        <p:spPr/>
        <p:txBody>
          <a:bodyPr>
            <a:normAutofit fontScale="92500" lnSpcReduction="10000"/>
          </a:bodyPr>
          <a:lstStyle/>
          <a:p>
            <a:pPr marL="68580" indent="0" algn="just">
              <a:buNone/>
            </a:pPr>
            <a:r>
              <a:rPr lang="en-US" dirty="0" smtClean="0"/>
              <a:t>You </a:t>
            </a:r>
            <a:r>
              <a:rPr lang="en-US" dirty="0"/>
              <a:t>have been asked to answer the following questions. </a:t>
            </a:r>
          </a:p>
          <a:p>
            <a:pPr algn="just"/>
            <a:r>
              <a:rPr lang="en-US" dirty="0"/>
              <a:t>Produce a line fit plot to demonstrate the trend in shelf space and sales along with the predicted path. </a:t>
            </a:r>
          </a:p>
          <a:p>
            <a:pPr algn="just"/>
            <a:r>
              <a:rPr lang="en-US" dirty="0"/>
              <a:t>Is there a strong relationship between shelf space and sales? </a:t>
            </a:r>
          </a:p>
          <a:p>
            <a:pPr algn="just"/>
            <a:r>
              <a:rPr lang="en-US" dirty="0"/>
              <a:t>Can you tell us how much shelf space accounts for the variation of sales? </a:t>
            </a:r>
          </a:p>
          <a:p>
            <a:pPr algn="just"/>
            <a:r>
              <a:rPr lang="en-US" dirty="0"/>
              <a:t>Is there is a significant relationship between shelf space and sales? </a:t>
            </a:r>
          </a:p>
          <a:p>
            <a:pPr algn="just"/>
            <a:r>
              <a:rPr lang="en-US" dirty="0"/>
              <a:t>Develop a linear equation for predicting sales, given shelf space. </a:t>
            </a:r>
          </a:p>
          <a:p>
            <a:pPr algn="just"/>
            <a:r>
              <a:rPr lang="en-US" dirty="0"/>
              <a:t>Predict the weekly sales of the specialty paper product for stores with 7 ft. of shelf space for the paper product.</a:t>
            </a:r>
          </a:p>
          <a:p>
            <a:pPr algn="just"/>
            <a:endParaRPr lang="en-US" dirty="0"/>
          </a:p>
        </p:txBody>
      </p:sp>
    </p:spTree>
    <p:extLst>
      <p:ext uri="{BB962C8B-B14F-4D97-AF65-F5344CB8AC3E}">
        <p14:creationId xmlns:p14="http://schemas.microsoft.com/office/powerpoint/2010/main" val="6135963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750"/>
                                        <p:tgtEl>
                                          <p:spTgt spid="5">
                                            <p:txEl>
                                              <p:pRg st="1" end="1"/>
                                            </p:txEl>
                                          </p:spTgt>
                                        </p:tgtEl>
                                      </p:cBhvr>
                                    </p:animEffect>
                                    <p:anim calcmode="lin" valueType="num">
                                      <p:cBhvr>
                                        <p:cTn id="8"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750"/>
                                        <p:tgtEl>
                                          <p:spTgt spid="5">
                                            <p:txEl>
                                              <p:pRg st="2" end="2"/>
                                            </p:txEl>
                                          </p:spTgt>
                                        </p:tgtEl>
                                      </p:cBhvr>
                                    </p:animEffect>
                                    <p:anim calcmode="lin" valueType="num">
                                      <p:cBhvr>
                                        <p:cTn id="15"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750"/>
                                        <p:tgtEl>
                                          <p:spTgt spid="5">
                                            <p:txEl>
                                              <p:pRg st="3" end="3"/>
                                            </p:txEl>
                                          </p:spTgt>
                                        </p:tgtEl>
                                      </p:cBhvr>
                                    </p:animEffect>
                                    <p:anim calcmode="lin" valueType="num">
                                      <p:cBhvr>
                                        <p:cTn id="22"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750"/>
                                        <p:tgtEl>
                                          <p:spTgt spid="5">
                                            <p:txEl>
                                              <p:pRg st="4" end="4"/>
                                            </p:txEl>
                                          </p:spTgt>
                                        </p:tgtEl>
                                      </p:cBhvr>
                                    </p:animEffect>
                                    <p:anim calcmode="lin" valueType="num">
                                      <p:cBhvr>
                                        <p:cTn id="29" dur="7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750"/>
                                        <p:tgtEl>
                                          <p:spTgt spid="5">
                                            <p:txEl>
                                              <p:pRg st="5" end="5"/>
                                            </p:txEl>
                                          </p:spTgt>
                                        </p:tgtEl>
                                      </p:cBhvr>
                                    </p:animEffect>
                                    <p:anim calcmode="lin" valueType="num">
                                      <p:cBhvr>
                                        <p:cTn id="36" dur="75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750"/>
                                        <p:tgtEl>
                                          <p:spTgt spid="5">
                                            <p:txEl>
                                              <p:pRg st="6" end="6"/>
                                            </p:txEl>
                                          </p:spTgt>
                                        </p:tgtEl>
                                      </p:cBhvr>
                                    </p:animEffect>
                                    <p:anim calcmode="lin" valueType="num">
                                      <p:cBhvr>
                                        <p:cTn id="43" dur="75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75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644" y="1246773"/>
            <a:ext cx="5396432" cy="4251146"/>
          </a:xfrm>
          <a:prstGeom prst="rect">
            <a:avLst/>
          </a:prstGeom>
        </p:spPr>
      </p:pic>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Excel Demonstration</a:t>
            </a:r>
            <a:endParaRPr lang="en-US" sz="1100" b="1" dirty="0">
              <a:solidFill>
                <a:schemeClr val="tx2"/>
              </a:solidFill>
            </a:endParaRPr>
          </a:p>
        </p:txBody>
      </p:sp>
      <p:sp>
        <p:nvSpPr>
          <p:cNvPr id="7" name="Freeform 6"/>
          <p:cNvSpPr/>
          <p:nvPr/>
        </p:nvSpPr>
        <p:spPr>
          <a:xfrm>
            <a:off x="523503" y="868621"/>
            <a:ext cx="1323985" cy="1891406"/>
          </a:xfrm>
          <a:custGeom>
            <a:avLst/>
            <a:gdLst>
              <a:gd name="connsiteX0" fmla="*/ 0 w 1891405"/>
              <a:gd name="connsiteY0" fmla="*/ 0 h 1323984"/>
              <a:gd name="connsiteX1" fmla="*/ 1229413 w 1891405"/>
              <a:gd name="connsiteY1" fmla="*/ 0 h 1323984"/>
              <a:gd name="connsiteX2" fmla="*/ 1891405 w 1891405"/>
              <a:gd name="connsiteY2" fmla="*/ 661992 h 1323984"/>
              <a:gd name="connsiteX3" fmla="*/ 1229413 w 1891405"/>
              <a:gd name="connsiteY3" fmla="*/ 1323984 h 1323984"/>
              <a:gd name="connsiteX4" fmla="*/ 0 w 1891405"/>
              <a:gd name="connsiteY4" fmla="*/ 1323984 h 1323984"/>
              <a:gd name="connsiteX5" fmla="*/ 661992 w 1891405"/>
              <a:gd name="connsiteY5" fmla="*/ 661992 h 1323984"/>
              <a:gd name="connsiteX6" fmla="*/ 0 w 1891405"/>
              <a:gd name="connsiteY6" fmla="*/ 0 h 132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05" h="1323984">
                <a:moveTo>
                  <a:pt x="1891404" y="0"/>
                </a:moveTo>
                <a:lnTo>
                  <a:pt x="1891404" y="860589"/>
                </a:lnTo>
                <a:lnTo>
                  <a:pt x="945703" y="1323984"/>
                </a:lnTo>
                <a:lnTo>
                  <a:pt x="1" y="860589"/>
                </a:lnTo>
                <a:lnTo>
                  <a:pt x="1" y="0"/>
                </a:lnTo>
                <a:lnTo>
                  <a:pt x="945703" y="463395"/>
                </a:lnTo>
                <a:lnTo>
                  <a:pt x="1891404" y="0"/>
                </a:lnTo>
                <a:close/>
              </a:path>
            </a:pathLst>
          </a:custGeom>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9686" tIns="681677" rIns="19685" bIns="681678" numCol="1" spcCol="1270" anchor="ctr" anchorCtr="0">
            <a:noAutofit/>
          </a:bodyPr>
          <a:lstStyle/>
          <a:p>
            <a:pPr lvl="0" algn="ctr" defTabSz="1377950" rtl="0">
              <a:lnSpc>
                <a:spcPct val="90000"/>
              </a:lnSpc>
              <a:spcBef>
                <a:spcPct val="0"/>
              </a:spcBef>
              <a:spcAft>
                <a:spcPct val="35000"/>
              </a:spcAft>
            </a:pPr>
            <a:r>
              <a:rPr lang="en-US" sz="3100" b="1" kern="1200" dirty="0" smtClean="0"/>
              <a:t>Step 1</a:t>
            </a:r>
            <a:r>
              <a:rPr lang="en-US" sz="3100" kern="1200" dirty="0" smtClean="0"/>
              <a:t>: </a:t>
            </a:r>
            <a:endParaRPr lang="en-US" sz="3100" kern="1200" dirty="0"/>
          </a:p>
        </p:txBody>
      </p:sp>
      <p:sp>
        <p:nvSpPr>
          <p:cNvPr id="8" name="Freeform 7"/>
          <p:cNvSpPr/>
          <p:nvPr/>
        </p:nvSpPr>
        <p:spPr>
          <a:xfrm>
            <a:off x="1847486" y="868622"/>
            <a:ext cx="4536269" cy="1229414"/>
          </a:xfrm>
          <a:custGeom>
            <a:avLst/>
            <a:gdLst>
              <a:gd name="connsiteX0" fmla="*/ 204906 w 1229413"/>
              <a:gd name="connsiteY0" fmla="*/ 0 h 4215424"/>
              <a:gd name="connsiteX1" fmla="*/ 1024507 w 1229413"/>
              <a:gd name="connsiteY1" fmla="*/ 0 h 4215424"/>
              <a:gd name="connsiteX2" fmla="*/ 1229413 w 1229413"/>
              <a:gd name="connsiteY2" fmla="*/ 204906 h 4215424"/>
              <a:gd name="connsiteX3" fmla="*/ 1229413 w 1229413"/>
              <a:gd name="connsiteY3" fmla="*/ 4215424 h 4215424"/>
              <a:gd name="connsiteX4" fmla="*/ 1229413 w 1229413"/>
              <a:gd name="connsiteY4" fmla="*/ 4215424 h 4215424"/>
              <a:gd name="connsiteX5" fmla="*/ 0 w 1229413"/>
              <a:gd name="connsiteY5" fmla="*/ 4215424 h 4215424"/>
              <a:gd name="connsiteX6" fmla="*/ 0 w 1229413"/>
              <a:gd name="connsiteY6" fmla="*/ 4215424 h 4215424"/>
              <a:gd name="connsiteX7" fmla="*/ 0 w 1229413"/>
              <a:gd name="connsiteY7" fmla="*/ 204906 h 4215424"/>
              <a:gd name="connsiteX8" fmla="*/ 204906 w 1229413"/>
              <a:gd name="connsiteY8" fmla="*/ 0 h 421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413" h="4215424">
                <a:moveTo>
                  <a:pt x="1229413" y="702585"/>
                </a:moveTo>
                <a:lnTo>
                  <a:pt x="1229413" y="3512839"/>
                </a:lnTo>
                <a:cubicBezTo>
                  <a:pt x="1229413" y="3900863"/>
                  <a:pt x="1202657" y="4215422"/>
                  <a:pt x="1169653" y="4215422"/>
                </a:cubicBezTo>
                <a:lnTo>
                  <a:pt x="0" y="4215422"/>
                </a:lnTo>
                <a:lnTo>
                  <a:pt x="0" y="4215422"/>
                </a:lnTo>
                <a:lnTo>
                  <a:pt x="0" y="2"/>
                </a:lnTo>
                <a:lnTo>
                  <a:pt x="0" y="2"/>
                </a:lnTo>
                <a:lnTo>
                  <a:pt x="1169653" y="2"/>
                </a:lnTo>
                <a:cubicBezTo>
                  <a:pt x="1202657" y="2"/>
                  <a:pt x="1229413" y="314561"/>
                  <a:pt x="1229413" y="702585"/>
                </a:cubicBezTo>
                <a:close/>
              </a:path>
            </a:pathLst>
          </a:custGeom>
          <a:scene3d>
            <a:camera prst="orthographicFront"/>
            <a:lightRig rig="flat" dir="t"/>
          </a:scene3d>
          <a:sp3d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2080" rIns="72080" bIns="72081" numCol="1" spcCol="1270" anchor="ctr" anchorCtr="0">
            <a:noAutofit/>
          </a:bodyPr>
          <a:lstStyle/>
          <a:p>
            <a:pPr marL="0" lvl="1" algn="l" defTabSz="844550" rtl="0">
              <a:lnSpc>
                <a:spcPct val="90000"/>
              </a:lnSpc>
              <a:spcBef>
                <a:spcPct val="0"/>
              </a:spcBef>
              <a:spcAft>
                <a:spcPct val="15000"/>
              </a:spcAft>
            </a:pPr>
            <a:r>
              <a:rPr lang="en-US" sz="2200" kern="1200" dirty="0" smtClean="0"/>
              <a:t>Enter the data into a new Excel worksheet in two columns, including column titles. </a:t>
            </a:r>
            <a:endParaRPr lang="en-US" sz="2200" kern="1200" dirty="0"/>
          </a:p>
        </p:txBody>
      </p:sp>
      <p:sp>
        <p:nvSpPr>
          <p:cNvPr id="9" name="Freeform 8"/>
          <p:cNvSpPr/>
          <p:nvPr/>
        </p:nvSpPr>
        <p:spPr>
          <a:xfrm>
            <a:off x="523503" y="2568563"/>
            <a:ext cx="1323985" cy="1891406"/>
          </a:xfrm>
          <a:custGeom>
            <a:avLst/>
            <a:gdLst>
              <a:gd name="connsiteX0" fmla="*/ 0 w 1891405"/>
              <a:gd name="connsiteY0" fmla="*/ 0 h 1323984"/>
              <a:gd name="connsiteX1" fmla="*/ 1229413 w 1891405"/>
              <a:gd name="connsiteY1" fmla="*/ 0 h 1323984"/>
              <a:gd name="connsiteX2" fmla="*/ 1891405 w 1891405"/>
              <a:gd name="connsiteY2" fmla="*/ 661992 h 1323984"/>
              <a:gd name="connsiteX3" fmla="*/ 1229413 w 1891405"/>
              <a:gd name="connsiteY3" fmla="*/ 1323984 h 1323984"/>
              <a:gd name="connsiteX4" fmla="*/ 0 w 1891405"/>
              <a:gd name="connsiteY4" fmla="*/ 1323984 h 1323984"/>
              <a:gd name="connsiteX5" fmla="*/ 661992 w 1891405"/>
              <a:gd name="connsiteY5" fmla="*/ 661992 h 1323984"/>
              <a:gd name="connsiteX6" fmla="*/ 0 w 1891405"/>
              <a:gd name="connsiteY6" fmla="*/ 0 h 132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05" h="1323984">
                <a:moveTo>
                  <a:pt x="1891404" y="0"/>
                </a:moveTo>
                <a:lnTo>
                  <a:pt x="1891404" y="860589"/>
                </a:lnTo>
                <a:lnTo>
                  <a:pt x="945703" y="1323984"/>
                </a:lnTo>
                <a:lnTo>
                  <a:pt x="1" y="860589"/>
                </a:lnTo>
                <a:lnTo>
                  <a:pt x="1" y="0"/>
                </a:lnTo>
                <a:lnTo>
                  <a:pt x="945703" y="463395"/>
                </a:lnTo>
                <a:lnTo>
                  <a:pt x="1891404" y="0"/>
                </a:lnTo>
                <a:close/>
              </a:path>
            </a:pathLst>
          </a:custGeom>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686" tIns="681677" rIns="19685" bIns="681678" numCol="1" spcCol="1270" anchor="ctr" anchorCtr="0">
            <a:noAutofit/>
          </a:bodyPr>
          <a:lstStyle/>
          <a:p>
            <a:pPr lvl="0" algn="ctr" defTabSz="1377950" rtl="0">
              <a:lnSpc>
                <a:spcPct val="90000"/>
              </a:lnSpc>
              <a:spcBef>
                <a:spcPct val="0"/>
              </a:spcBef>
              <a:spcAft>
                <a:spcPct val="35000"/>
              </a:spcAft>
            </a:pPr>
            <a:r>
              <a:rPr lang="en-US" sz="3100" b="1" kern="1200" dirty="0" smtClean="0"/>
              <a:t>Step 2</a:t>
            </a:r>
            <a:r>
              <a:rPr lang="en-US" sz="3100" kern="1200" dirty="0" smtClean="0"/>
              <a:t>: </a:t>
            </a:r>
            <a:endParaRPr lang="en-US" sz="3100" kern="1200" dirty="0"/>
          </a:p>
        </p:txBody>
      </p:sp>
      <p:sp>
        <p:nvSpPr>
          <p:cNvPr id="10" name="Freeform 9"/>
          <p:cNvSpPr/>
          <p:nvPr/>
        </p:nvSpPr>
        <p:spPr>
          <a:xfrm>
            <a:off x="1847486" y="2568563"/>
            <a:ext cx="4536269" cy="1229414"/>
          </a:xfrm>
          <a:custGeom>
            <a:avLst/>
            <a:gdLst>
              <a:gd name="connsiteX0" fmla="*/ 204906 w 1229413"/>
              <a:gd name="connsiteY0" fmla="*/ 0 h 4215424"/>
              <a:gd name="connsiteX1" fmla="*/ 1024507 w 1229413"/>
              <a:gd name="connsiteY1" fmla="*/ 0 h 4215424"/>
              <a:gd name="connsiteX2" fmla="*/ 1229413 w 1229413"/>
              <a:gd name="connsiteY2" fmla="*/ 204906 h 4215424"/>
              <a:gd name="connsiteX3" fmla="*/ 1229413 w 1229413"/>
              <a:gd name="connsiteY3" fmla="*/ 4215424 h 4215424"/>
              <a:gd name="connsiteX4" fmla="*/ 1229413 w 1229413"/>
              <a:gd name="connsiteY4" fmla="*/ 4215424 h 4215424"/>
              <a:gd name="connsiteX5" fmla="*/ 0 w 1229413"/>
              <a:gd name="connsiteY5" fmla="*/ 4215424 h 4215424"/>
              <a:gd name="connsiteX6" fmla="*/ 0 w 1229413"/>
              <a:gd name="connsiteY6" fmla="*/ 4215424 h 4215424"/>
              <a:gd name="connsiteX7" fmla="*/ 0 w 1229413"/>
              <a:gd name="connsiteY7" fmla="*/ 204906 h 4215424"/>
              <a:gd name="connsiteX8" fmla="*/ 204906 w 1229413"/>
              <a:gd name="connsiteY8" fmla="*/ 0 h 421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413" h="4215424">
                <a:moveTo>
                  <a:pt x="1229413" y="702585"/>
                </a:moveTo>
                <a:lnTo>
                  <a:pt x="1229413" y="3512839"/>
                </a:lnTo>
                <a:cubicBezTo>
                  <a:pt x="1229413" y="3900863"/>
                  <a:pt x="1202657" y="4215422"/>
                  <a:pt x="1169653" y="4215422"/>
                </a:cubicBezTo>
                <a:lnTo>
                  <a:pt x="0" y="4215422"/>
                </a:lnTo>
                <a:lnTo>
                  <a:pt x="0" y="4215422"/>
                </a:lnTo>
                <a:lnTo>
                  <a:pt x="0" y="2"/>
                </a:lnTo>
                <a:lnTo>
                  <a:pt x="0" y="2"/>
                </a:lnTo>
                <a:lnTo>
                  <a:pt x="1169653" y="2"/>
                </a:lnTo>
                <a:cubicBezTo>
                  <a:pt x="1202657" y="2"/>
                  <a:pt x="1229413" y="314561"/>
                  <a:pt x="1229413" y="702585"/>
                </a:cubicBezTo>
                <a:close/>
              </a:path>
            </a:pathLst>
          </a:custGeom>
          <a:scene3d>
            <a:camera prst="orthographicFront"/>
            <a:lightRig rig="flat" dir="t"/>
          </a:scene3d>
          <a:sp3d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2081" rIns="72080" bIns="72080" numCol="1" spcCol="1270" anchor="ctr" anchorCtr="0">
            <a:noAutofit/>
          </a:bodyPr>
          <a:lstStyle/>
          <a:p>
            <a:pPr marL="0" lvl="1" algn="l" defTabSz="844550" rtl="0">
              <a:lnSpc>
                <a:spcPct val="90000"/>
              </a:lnSpc>
              <a:spcBef>
                <a:spcPct val="0"/>
              </a:spcBef>
              <a:spcAft>
                <a:spcPct val="15000"/>
              </a:spcAft>
            </a:pPr>
            <a:r>
              <a:rPr lang="en-US" sz="2200" kern="1200" dirty="0" smtClean="0"/>
              <a:t>Click on Data, then DATA Analysis, and choose Regression. </a:t>
            </a:r>
            <a:endParaRPr lang="en-US" sz="2200" kern="1200" dirty="0"/>
          </a:p>
        </p:txBody>
      </p:sp>
      <p:sp>
        <p:nvSpPr>
          <p:cNvPr id="11" name="Freeform 10"/>
          <p:cNvSpPr/>
          <p:nvPr/>
        </p:nvSpPr>
        <p:spPr>
          <a:xfrm>
            <a:off x="523503" y="4268506"/>
            <a:ext cx="1323985" cy="1891406"/>
          </a:xfrm>
          <a:custGeom>
            <a:avLst/>
            <a:gdLst>
              <a:gd name="connsiteX0" fmla="*/ 0 w 1891405"/>
              <a:gd name="connsiteY0" fmla="*/ 0 h 1323984"/>
              <a:gd name="connsiteX1" fmla="*/ 1229413 w 1891405"/>
              <a:gd name="connsiteY1" fmla="*/ 0 h 1323984"/>
              <a:gd name="connsiteX2" fmla="*/ 1891405 w 1891405"/>
              <a:gd name="connsiteY2" fmla="*/ 661992 h 1323984"/>
              <a:gd name="connsiteX3" fmla="*/ 1229413 w 1891405"/>
              <a:gd name="connsiteY3" fmla="*/ 1323984 h 1323984"/>
              <a:gd name="connsiteX4" fmla="*/ 0 w 1891405"/>
              <a:gd name="connsiteY4" fmla="*/ 1323984 h 1323984"/>
              <a:gd name="connsiteX5" fmla="*/ 661992 w 1891405"/>
              <a:gd name="connsiteY5" fmla="*/ 661992 h 1323984"/>
              <a:gd name="connsiteX6" fmla="*/ 0 w 1891405"/>
              <a:gd name="connsiteY6" fmla="*/ 0 h 132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05" h="1323984">
                <a:moveTo>
                  <a:pt x="1891404" y="0"/>
                </a:moveTo>
                <a:lnTo>
                  <a:pt x="1891404" y="860589"/>
                </a:lnTo>
                <a:lnTo>
                  <a:pt x="945703" y="1323984"/>
                </a:lnTo>
                <a:lnTo>
                  <a:pt x="1" y="860589"/>
                </a:lnTo>
                <a:lnTo>
                  <a:pt x="1" y="0"/>
                </a:lnTo>
                <a:lnTo>
                  <a:pt x="945703" y="463395"/>
                </a:lnTo>
                <a:lnTo>
                  <a:pt x="1891404" y="0"/>
                </a:lnTo>
                <a:close/>
              </a:path>
            </a:pathLst>
          </a:custGeom>
          <a:scene3d>
            <a:camera prst="orthographicFront"/>
            <a:lightRig rig="flat" dir="t"/>
          </a:scene3d>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9686" tIns="681677" rIns="19685" bIns="681678"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Step</a:t>
            </a:r>
            <a:r>
              <a:rPr lang="en-US" sz="3100" b="1" kern="1200" dirty="0" smtClean="0"/>
              <a:t> 3</a:t>
            </a:r>
            <a:r>
              <a:rPr lang="en-US" sz="3100" kern="1200" dirty="0" smtClean="0"/>
              <a:t>: </a:t>
            </a:r>
            <a:endParaRPr lang="en-US" sz="3100" kern="1200" dirty="0"/>
          </a:p>
        </p:txBody>
      </p:sp>
      <p:sp>
        <p:nvSpPr>
          <p:cNvPr id="12" name="Freeform 11"/>
          <p:cNvSpPr/>
          <p:nvPr/>
        </p:nvSpPr>
        <p:spPr>
          <a:xfrm>
            <a:off x="1847486" y="4268505"/>
            <a:ext cx="4536269" cy="1229414"/>
          </a:xfrm>
          <a:custGeom>
            <a:avLst/>
            <a:gdLst>
              <a:gd name="connsiteX0" fmla="*/ 204906 w 1229413"/>
              <a:gd name="connsiteY0" fmla="*/ 0 h 4215424"/>
              <a:gd name="connsiteX1" fmla="*/ 1024507 w 1229413"/>
              <a:gd name="connsiteY1" fmla="*/ 0 h 4215424"/>
              <a:gd name="connsiteX2" fmla="*/ 1229413 w 1229413"/>
              <a:gd name="connsiteY2" fmla="*/ 204906 h 4215424"/>
              <a:gd name="connsiteX3" fmla="*/ 1229413 w 1229413"/>
              <a:gd name="connsiteY3" fmla="*/ 4215424 h 4215424"/>
              <a:gd name="connsiteX4" fmla="*/ 1229413 w 1229413"/>
              <a:gd name="connsiteY4" fmla="*/ 4215424 h 4215424"/>
              <a:gd name="connsiteX5" fmla="*/ 0 w 1229413"/>
              <a:gd name="connsiteY5" fmla="*/ 4215424 h 4215424"/>
              <a:gd name="connsiteX6" fmla="*/ 0 w 1229413"/>
              <a:gd name="connsiteY6" fmla="*/ 4215424 h 4215424"/>
              <a:gd name="connsiteX7" fmla="*/ 0 w 1229413"/>
              <a:gd name="connsiteY7" fmla="*/ 204906 h 4215424"/>
              <a:gd name="connsiteX8" fmla="*/ 204906 w 1229413"/>
              <a:gd name="connsiteY8" fmla="*/ 0 h 421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413" h="4215424">
                <a:moveTo>
                  <a:pt x="1229413" y="702585"/>
                </a:moveTo>
                <a:lnTo>
                  <a:pt x="1229413" y="3512839"/>
                </a:lnTo>
                <a:cubicBezTo>
                  <a:pt x="1229413" y="3900863"/>
                  <a:pt x="1202657" y="4215422"/>
                  <a:pt x="1169653" y="4215422"/>
                </a:cubicBezTo>
                <a:lnTo>
                  <a:pt x="0" y="4215422"/>
                </a:lnTo>
                <a:lnTo>
                  <a:pt x="0" y="4215422"/>
                </a:lnTo>
                <a:lnTo>
                  <a:pt x="0" y="2"/>
                </a:lnTo>
                <a:lnTo>
                  <a:pt x="0" y="2"/>
                </a:lnTo>
                <a:lnTo>
                  <a:pt x="1169653" y="2"/>
                </a:lnTo>
                <a:cubicBezTo>
                  <a:pt x="1202657" y="2"/>
                  <a:pt x="1229413" y="314561"/>
                  <a:pt x="1229413" y="702585"/>
                </a:cubicBezTo>
                <a:close/>
              </a:path>
            </a:pathLst>
          </a:custGeom>
          <a:scene3d>
            <a:camera prst="orthographicFront"/>
            <a:lightRig rig="flat" dir="t"/>
          </a:scene3d>
          <a:sp3d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2081" rIns="72080" bIns="72080" numCol="1" spcCol="1270" anchor="ctr" anchorCtr="0">
            <a:noAutofit/>
          </a:bodyPr>
          <a:lstStyle/>
          <a:p>
            <a:pPr marL="0" lvl="1" algn="l" defTabSz="844550" rtl="0">
              <a:lnSpc>
                <a:spcPct val="90000"/>
              </a:lnSpc>
              <a:spcBef>
                <a:spcPct val="0"/>
              </a:spcBef>
              <a:spcAft>
                <a:spcPct val="15000"/>
              </a:spcAft>
            </a:pPr>
            <a:r>
              <a:rPr lang="en-US" sz="2200" kern="1200" dirty="0" smtClean="0"/>
              <a:t>Fill in the </a:t>
            </a:r>
            <a:r>
              <a:rPr lang="en-US" sz="2200" i="1" kern="1200" dirty="0" smtClean="0"/>
              <a:t>Regression </a:t>
            </a:r>
            <a:r>
              <a:rPr lang="en-US" sz="2200" kern="1200" dirty="0" smtClean="0"/>
              <a:t>dialog box shown in Figure 8.13 and then click OK. </a:t>
            </a:r>
            <a:endParaRPr lang="en-US" sz="2200" kern="1200" dirty="0"/>
          </a:p>
        </p:txBody>
      </p:sp>
    </p:spTree>
    <p:extLst>
      <p:ext uri="{BB962C8B-B14F-4D97-AF65-F5344CB8AC3E}">
        <p14:creationId xmlns:p14="http://schemas.microsoft.com/office/powerpoint/2010/main" val="3642601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16927" y="1042737"/>
            <a:ext cx="10558146" cy="4684293"/>
          </a:xfrm>
          <a:prstGeom prst="roundRect">
            <a:avLst/>
          </a:prstGeom>
          <a:scene3d>
            <a:camera prst="orthographicFront"/>
            <a:lightRig rig="flat" dir="t"/>
          </a:scene3d>
          <a:sp3d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2081" rIns="72080" bIns="72080" numCol="1" spcCol="1270" anchor="ctr" anchorCtr="0">
            <a:noAutofit/>
          </a:bodyPr>
          <a:lstStyle/>
          <a:p>
            <a:pPr marL="800100" lvl="1" indent="-342900">
              <a:spcBef>
                <a:spcPts val="600"/>
              </a:spcBef>
              <a:spcAft>
                <a:spcPts val="600"/>
              </a:spcAft>
              <a:buFont typeface="Wingdings" panose="05000000000000000000" pitchFamily="2" charset="2"/>
              <a:buChar char="§"/>
            </a:pPr>
            <a:r>
              <a:rPr lang="en-US" sz="2400" dirty="0"/>
              <a:t>For the Y range, include the data in the Sales category (include the label). </a:t>
            </a:r>
          </a:p>
          <a:p>
            <a:pPr marL="800100" lvl="1" indent="-342900">
              <a:spcBef>
                <a:spcPts val="600"/>
              </a:spcBef>
              <a:spcAft>
                <a:spcPts val="600"/>
              </a:spcAft>
              <a:buFont typeface="Wingdings" panose="05000000000000000000" pitchFamily="2" charset="2"/>
              <a:buChar char="§"/>
            </a:pPr>
            <a:r>
              <a:rPr lang="en-US" sz="2400" dirty="0"/>
              <a:t>For the X range, include the data in the Shelf Space category (include the label). </a:t>
            </a:r>
          </a:p>
          <a:p>
            <a:pPr marL="800100" lvl="1" indent="-342900">
              <a:spcBef>
                <a:spcPts val="600"/>
              </a:spcBef>
              <a:spcAft>
                <a:spcPts val="600"/>
              </a:spcAft>
              <a:buFont typeface="Wingdings" panose="05000000000000000000" pitchFamily="2" charset="2"/>
              <a:buChar char="§"/>
            </a:pPr>
            <a:r>
              <a:rPr lang="en-US" sz="2400" dirty="0"/>
              <a:t>Check the Labels box since we have to include the label. </a:t>
            </a:r>
          </a:p>
          <a:p>
            <a:pPr marL="800100" lvl="1" indent="-342900">
              <a:spcBef>
                <a:spcPts val="600"/>
              </a:spcBef>
              <a:spcAft>
                <a:spcPts val="600"/>
              </a:spcAft>
              <a:buFont typeface="Wingdings" panose="05000000000000000000" pitchFamily="2" charset="2"/>
              <a:buChar char="§"/>
            </a:pPr>
            <a:r>
              <a:rPr lang="en-US" sz="2400" dirty="0"/>
              <a:t>Check the Confidence Level box and leave it as the default 95 percent. </a:t>
            </a:r>
          </a:p>
          <a:p>
            <a:pPr marL="800100" lvl="1" indent="-342900">
              <a:spcBef>
                <a:spcPts val="600"/>
              </a:spcBef>
              <a:spcAft>
                <a:spcPts val="600"/>
              </a:spcAft>
              <a:buFont typeface="Wingdings" panose="05000000000000000000" pitchFamily="2" charset="2"/>
              <a:buChar char="§"/>
            </a:pPr>
            <a:r>
              <a:rPr lang="en-US" sz="2400" dirty="0"/>
              <a:t>Check the Line Fit Plot box to display the least-squares regression line. </a:t>
            </a:r>
          </a:p>
        </p:txBody>
      </p:sp>
      <p:sp>
        <p:nvSpPr>
          <p:cNvPr id="9" name="TextBox 8"/>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Excel Demonstration</a:t>
            </a:r>
            <a:endParaRPr lang="en-US" sz="1100" b="1" dirty="0">
              <a:solidFill>
                <a:schemeClr val="tx2"/>
              </a:solidFill>
            </a:endParaRPr>
          </a:p>
        </p:txBody>
      </p:sp>
    </p:spTree>
    <p:extLst>
      <p:ext uri="{BB962C8B-B14F-4D97-AF65-F5344CB8AC3E}">
        <p14:creationId xmlns:p14="http://schemas.microsoft.com/office/powerpoint/2010/main" val="8271881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750"/>
                                        <p:tgtEl>
                                          <p:spTgt spid="3">
                                            <p:txEl>
                                              <p:pRg st="3" end="3"/>
                                            </p:txEl>
                                          </p:spTgt>
                                        </p:tgtEl>
                                      </p:cBhvr>
                                    </p:animEffect>
                                    <p:anim calcmode="lin" valueType="num">
                                      <p:cBhvr>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750"/>
                                        <p:tgtEl>
                                          <p:spTgt spid="3">
                                            <p:txEl>
                                              <p:pRg st="4" end="4"/>
                                            </p:txEl>
                                          </p:spTgt>
                                        </p:tgtEl>
                                      </p:cBhvr>
                                    </p:animEffect>
                                    <p:anim calcmode="lin" valueType="num">
                                      <p:cBhvr>
                                        <p:cTn id="29"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916917" y="291096"/>
            <a:ext cx="5756471" cy="1229414"/>
          </a:xfrm>
          <a:custGeom>
            <a:avLst/>
            <a:gdLst>
              <a:gd name="connsiteX0" fmla="*/ 204906 w 1229413"/>
              <a:gd name="connsiteY0" fmla="*/ 0 h 4215424"/>
              <a:gd name="connsiteX1" fmla="*/ 1024507 w 1229413"/>
              <a:gd name="connsiteY1" fmla="*/ 0 h 4215424"/>
              <a:gd name="connsiteX2" fmla="*/ 1229413 w 1229413"/>
              <a:gd name="connsiteY2" fmla="*/ 204906 h 4215424"/>
              <a:gd name="connsiteX3" fmla="*/ 1229413 w 1229413"/>
              <a:gd name="connsiteY3" fmla="*/ 4215424 h 4215424"/>
              <a:gd name="connsiteX4" fmla="*/ 1229413 w 1229413"/>
              <a:gd name="connsiteY4" fmla="*/ 4215424 h 4215424"/>
              <a:gd name="connsiteX5" fmla="*/ 0 w 1229413"/>
              <a:gd name="connsiteY5" fmla="*/ 4215424 h 4215424"/>
              <a:gd name="connsiteX6" fmla="*/ 0 w 1229413"/>
              <a:gd name="connsiteY6" fmla="*/ 4215424 h 4215424"/>
              <a:gd name="connsiteX7" fmla="*/ 0 w 1229413"/>
              <a:gd name="connsiteY7" fmla="*/ 204906 h 4215424"/>
              <a:gd name="connsiteX8" fmla="*/ 204906 w 1229413"/>
              <a:gd name="connsiteY8" fmla="*/ 0 h 421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413" h="4215424">
                <a:moveTo>
                  <a:pt x="1229413" y="702585"/>
                </a:moveTo>
                <a:lnTo>
                  <a:pt x="1229413" y="3512839"/>
                </a:lnTo>
                <a:cubicBezTo>
                  <a:pt x="1229413" y="3900863"/>
                  <a:pt x="1202657" y="4215422"/>
                  <a:pt x="1169653" y="4215422"/>
                </a:cubicBezTo>
                <a:lnTo>
                  <a:pt x="0" y="4215422"/>
                </a:lnTo>
                <a:lnTo>
                  <a:pt x="0" y="4215422"/>
                </a:lnTo>
                <a:lnTo>
                  <a:pt x="0" y="2"/>
                </a:lnTo>
                <a:lnTo>
                  <a:pt x="0" y="2"/>
                </a:lnTo>
                <a:lnTo>
                  <a:pt x="1169653" y="2"/>
                </a:lnTo>
                <a:cubicBezTo>
                  <a:pt x="1202657" y="2"/>
                  <a:pt x="1229413" y="314561"/>
                  <a:pt x="1229413" y="702585"/>
                </a:cubicBezTo>
                <a:close/>
              </a:path>
            </a:pathLst>
          </a:custGeom>
          <a:scene3d>
            <a:camera prst="orthographicFront"/>
            <a:lightRig rig="flat" dir="t"/>
          </a:scene3d>
          <a:sp3d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2080" rIns="72080" bIns="72081" numCol="1" spcCol="1270" anchor="ctr" anchorCtr="0">
            <a:noAutofit/>
          </a:bodyPr>
          <a:lstStyle/>
          <a:p>
            <a:pPr marL="0" lvl="1" defTabSz="844550">
              <a:lnSpc>
                <a:spcPct val="90000"/>
              </a:lnSpc>
              <a:spcBef>
                <a:spcPct val="0"/>
              </a:spcBef>
              <a:spcAft>
                <a:spcPct val="15000"/>
              </a:spcAft>
            </a:pPr>
            <a:r>
              <a:rPr lang="en-US" sz="2200" dirty="0"/>
              <a:t>Interpret the results shown in Figure 8.14.</a:t>
            </a:r>
            <a:endParaRPr lang="en-US" sz="2200" kern="12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273" t="1" r="2528" b="24765"/>
          <a:stretch/>
        </p:blipFill>
        <p:spPr>
          <a:xfrm>
            <a:off x="388131" y="2687216"/>
            <a:ext cx="11415738" cy="3620594"/>
          </a:xfrm>
          <a:prstGeom prst="rect">
            <a:avLst/>
          </a:prstGeom>
        </p:spPr>
      </p:pic>
      <p:sp>
        <p:nvSpPr>
          <p:cNvPr id="7" name="TextBox 6"/>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Excel Demonstration</a:t>
            </a:r>
            <a:endParaRPr lang="en-US" sz="1100" b="1" dirty="0">
              <a:solidFill>
                <a:schemeClr val="tx2"/>
              </a:solidFill>
            </a:endParaRPr>
          </a:p>
        </p:txBody>
      </p:sp>
      <p:sp>
        <p:nvSpPr>
          <p:cNvPr id="5" name="Freeform 4"/>
          <p:cNvSpPr/>
          <p:nvPr/>
        </p:nvSpPr>
        <p:spPr>
          <a:xfrm>
            <a:off x="2592932" y="291096"/>
            <a:ext cx="1323985" cy="1891406"/>
          </a:xfrm>
          <a:custGeom>
            <a:avLst/>
            <a:gdLst>
              <a:gd name="connsiteX0" fmla="*/ 0 w 1891405"/>
              <a:gd name="connsiteY0" fmla="*/ 0 h 1323984"/>
              <a:gd name="connsiteX1" fmla="*/ 1229413 w 1891405"/>
              <a:gd name="connsiteY1" fmla="*/ 0 h 1323984"/>
              <a:gd name="connsiteX2" fmla="*/ 1891405 w 1891405"/>
              <a:gd name="connsiteY2" fmla="*/ 661992 h 1323984"/>
              <a:gd name="connsiteX3" fmla="*/ 1229413 w 1891405"/>
              <a:gd name="connsiteY3" fmla="*/ 1323984 h 1323984"/>
              <a:gd name="connsiteX4" fmla="*/ 0 w 1891405"/>
              <a:gd name="connsiteY4" fmla="*/ 1323984 h 1323984"/>
              <a:gd name="connsiteX5" fmla="*/ 661992 w 1891405"/>
              <a:gd name="connsiteY5" fmla="*/ 661992 h 1323984"/>
              <a:gd name="connsiteX6" fmla="*/ 0 w 1891405"/>
              <a:gd name="connsiteY6" fmla="*/ 0 h 132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05" h="1323984">
                <a:moveTo>
                  <a:pt x="1891404" y="0"/>
                </a:moveTo>
                <a:lnTo>
                  <a:pt x="1891404" y="860589"/>
                </a:lnTo>
                <a:lnTo>
                  <a:pt x="945703" y="1323984"/>
                </a:lnTo>
                <a:lnTo>
                  <a:pt x="1" y="860589"/>
                </a:lnTo>
                <a:lnTo>
                  <a:pt x="1" y="0"/>
                </a:lnTo>
                <a:lnTo>
                  <a:pt x="945703" y="463395"/>
                </a:lnTo>
                <a:lnTo>
                  <a:pt x="1891404" y="0"/>
                </a:lnTo>
                <a:close/>
              </a:path>
            </a:pathLst>
          </a:custGeom>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9686" tIns="681677" rIns="19685" bIns="681678"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Step 4</a:t>
            </a:r>
            <a:r>
              <a:rPr lang="en-US" sz="3100" kern="1200" dirty="0" smtClean="0">
                <a:effectLst>
                  <a:outerShdw blurRad="38100" dist="38100" dir="2700000" algn="tl">
                    <a:srgbClr val="000000">
                      <a:alpha val="43137"/>
                    </a:srgbClr>
                  </a:outerShdw>
                </a:effectLst>
              </a:rPr>
              <a:t>: </a:t>
            </a:r>
            <a:endParaRPr lang="en-US" sz="3100" kern="1200" dirty="0">
              <a:effectLst>
                <a:outerShdw blurRad="38100" dist="38100" dir="2700000" algn="tl">
                  <a:srgbClr val="000000">
                    <a:alpha val="43137"/>
                  </a:srgbClr>
                </a:outerShdw>
              </a:effectLst>
            </a:endParaRPr>
          </a:p>
        </p:txBody>
      </p:sp>
      <p:sp>
        <p:nvSpPr>
          <p:cNvPr id="2" name="Rectangle 1"/>
          <p:cNvSpPr/>
          <p:nvPr/>
        </p:nvSpPr>
        <p:spPr>
          <a:xfrm>
            <a:off x="388131" y="2287105"/>
            <a:ext cx="5288627" cy="400110"/>
          </a:xfrm>
          <a:prstGeom prst="rect">
            <a:avLst/>
          </a:prstGeom>
        </p:spPr>
        <p:txBody>
          <a:bodyPr wrap="none">
            <a:spAutoFit/>
          </a:bodyPr>
          <a:lstStyle/>
          <a:p>
            <a:r>
              <a:rPr lang="en-US" sz="2000" b="1" i="1" dirty="0" smtClean="0">
                <a:latin typeface="Book Antiqua" panose="02040602050305030304" pitchFamily="18" charset="0"/>
              </a:rPr>
              <a:t>Figure 8.14 Results of the regression </a:t>
            </a:r>
            <a:r>
              <a:rPr lang="en-US" sz="2000" b="1" i="1" dirty="0">
                <a:latin typeface="Book Antiqua" panose="02040602050305030304" pitchFamily="18" charset="0"/>
              </a:rPr>
              <a:t>a</a:t>
            </a:r>
            <a:r>
              <a:rPr lang="en-US" sz="2000" b="1" i="1" dirty="0" smtClean="0">
                <a:latin typeface="Book Antiqua" panose="02040602050305030304" pitchFamily="18" charset="0"/>
              </a:rPr>
              <a:t>nalysis</a:t>
            </a:r>
            <a:endParaRPr lang="en-US" sz="2000" b="1" i="1" dirty="0">
              <a:latin typeface="Book Antiqua" panose="02040602050305030304" pitchFamily="18" charset="0"/>
            </a:endParaRPr>
          </a:p>
        </p:txBody>
      </p:sp>
    </p:spTree>
    <p:extLst>
      <p:ext uri="{BB962C8B-B14F-4D97-AF65-F5344CB8AC3E}">
        <p14:creationId xmlns:p14="http://schemas.microsoft.com/office/powerpoint/2010/main" val="3061923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3474" y="723989"/>
            <a:ext cx="10721009" cy="2083380"/>
          </a:xfrm>
        </p:spPr>
        <p:txBody>
          <a:bodyPr/>
          <a:lstStyle/>
          <a:p>
            <a:r>
              <a:rPr lang="en-US" sz="2800" i="1" dirty="0" smtClean="0">
                <a:latin typeface="Book Antiqua" panose="02040602050305030304" pitchFamily="18" charset="0"/>
              </a:rPr>
              <a:t>Produce </a:t>
            </a:r>
            <a:r>
              <a:rPr lang="en-US" sz="2800" i="1" dirty="0">
                <a:latin typeface="Book Antiqua" panose="02040602050305030304" pitchFamily="18" charset="0"/>
              </a:rPr>
              <a:t>a line fit plot to demonstrate the trend in shelf space and sales along with the predicted path. </a:t>
            </a:r>
            <a:endParaRPr lang="en-US" sz="2800" i="1" dirty="0" smtClean="0">
              <a:latin typeface="Book Antiqua" panose="02040602050305030304" pitchFamily="18" charset="0"/>
            </a:endParaRPr>
          </a:p>
          <a:p>
            <a:pPr lvl="1"/>
            <a:r>
              <a:rPr lang="en-US" dirty="0" smtClean="0"/>
              <a:t>Figure </a:t>
            </a:r>
            <a:r>
              <a:rPr lang="en-US" dirty="0"/>
              <a:t>8.15 shows the scatter plot with the least-squares regression line. </a:t>
            </a:r>
          </a:p>
          <a:p>
            <a:pPr marL="68580" indent="0">
              <a:buNone/>
            </a:pPr>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Excel Demonstration</a:t>
            </a:r>
            <a:endParaRPr lang="en-US" sz="1100" b="1"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210" y="2509300"/>
            <a:ext cx="7245642" cy="3516890"/>
          </a:xfrm>
          <a:prstGeom prst="rect">
            <a:avLst/>
          </a:prstGeom>
        </p:spPr>
      </p:pic>
    </p:spTree>
    <p:extLst>
      <p:ext uri="{BB962C8B-B14F-4D97-AF65-F5344CB8AC3E}">
        <p14:creationId xmlns:p14="http://schemas.microsoft.com/office/powerpoint/2010/main" val="23741528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Correlation Between Numerical Variables</a:t>
            </a:r>
          </a:p>
        </p:txBody>
      </p:sp>
      <p:sp>
        <p:nvSpPr>
          <p:cNvPr id="2" name="Content Placeholder 1"/>
          <p:cNvSpPr>
            <a:spLocks noGrp="1"/>
          </p:cNvSpPr>
          <p:nvPr>
            <p:ph idx="1"/>
          </p:nvPr>
        </p:nvSpPr>
        <p:spPr>
          <a:xfrm>
            <a:off x="557939" y="418454"/>
            <a:ext cx="5538061" cy="2185262"/>
          </a:xfrm>
        </p:spPr>
        <p:txBody>
          <a:bodyPr>
            <a:noAutofit/>
          </a:bodyPr>
          <a:lstStyle/>
          <a:p>
            <a:pPr>
              <a:buFont typeface="Wingdings" panose="05000000000000000000" pitchFamily="2" charset="2"/>
              <a:buChar char="§"/>
            </a:pPr>
            <a:r>
              <a:rPr lang="en-US" sz="2300" dirty="0" smtClean="0"/>
              <a:t>If </a:t>
            </a:r>
            <a:r>
              <a:rPr lang="en-US" sz="2300" dirty="0"/>
              <a:t>our data is given in (</a:t>
            </a:r>
            <a:r>
              <a:rPr lang="en-US" sz="2300" i="1" dirty="0" err="1"/>
              <a:t>x,y</a:t>
            </a:r>
            <a:r>
              <a:rPr lang="en-US" sz="2300" dirty="0"/>
              <a:t>) </a:t>
            </a:r>
            <a:r>
              <a:rPr lang="en-US" sz="2300" dirty="0" smtClean="0"/>
              <a:t>pairs where </a:t>
            </a:r>
            <a:r>
              <a:rPr lang="en-US" sz="2300" i="1" dirty="0"/>
              <a:t>x </a:t>
            </a:r>
            <a:r>
              <a:rPr lang="en-US" sz="2300" dirty="0"/>
              <a:t>and </a:t>
            </a:r>
            <a:r>
              <a:rPr lang="en-US" sz="2300" i="1" dirty="0"/>
              <a:t>y </a:t>
            </a:r>
            <a:r>
              <a:rPr lang="en-US" sz="2300" dirty="0"/>
              <a:t>are numeric variables with </a:t>
            </a:r>
            <a:r>
              <a:rPr lang="en-US" sz="2300" i="1" dirty="0"/>
              <a:t>x </a:t>
            </a:r>
            <a:r>
              <a:rPr lang="en-US" sz="2300" dirty="0"/>
              <a:t>denoting the independent variable and </a:t>
            </a:r>
            <a:r>
              <a:rPr lang="en-US" sz="2300" i="1" dirty="0"/>
              <a:t>y </a:t>
            </a:r>
            <a:r>
              <a:rPr lang="en-US" sz="2300" dirty="0"/>
              <a:t>the dependent one, then compute the quantities: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098" y="2769872"/>
            <a:ext cx="3409344" cy="3537111"/>
          </a:xfrm>
          <a:prstGeom prst="rect">
            <a:avLst/>
          </a:prstGeom>
          <a:ln>
            <a:noFill/>
          </a:ln>
          <a:effectLst>
            <a:outerShdw blurRad="190500" algn="tl" rotWithShape="0">
              <a:srgbClr val="000000">
                <a:alpha val="70000"/>
              </a:srgbClr>
            </a:outerShdw>
          </a:effectLst>
        </p:spPr>
      </p:pic>
      <p:sp>
        <p:nvSpPr>
          <p:cNvPr id="7" name="Content Placeholder 1"/>
          <p:cNvSpPr txBox="1">
            <a:spLocks/>
          </p:cNvSpPr>
          <p:nvPr/>
        </p:nvSpPr>
        <p:spPr>
          <a:xfrm>
            <a:off x="6096000" y="418454"/>
            <a:ext cx="5450237" cy="2955670"/>
          </a:xfrm>
          <a:prstGeom prst="rect">
            <a:avLst/>
          </a:prstGeom>
        </p:spPr>
        <p:txBody>
          <a:bodyPr vert="horz">
            <a:no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buFont typeface="Wingdings" panose="05000000000000000000" pitchFamily="2" charset="2"/>
              <a:buChar char="§"/>
            </a:pPr>
            <a:r>
              <a:rPr lang="en-US" sz="2300" dirty="0"/>
              <a:t>where the “sigma” symbol indicates summation and </a:t>
            </a:r>
            <a:r>
              <a:rPr lang="en-US" sz="2300" i="1" dirty="0"/>
              <a:t>n </a:t>
            </a:r>
            <a:r>
              <a:rPr lang="en-US" sz="2300" dirty="0"/>
              <a:t>stands for the number of data </a:t>
            </a:r>
            <a:r>
              <a:rPr lang="en-US" sz="2300" dirty="0" smtClean="0"/>
              <a:t>points</a:t>
            </a:r>
          </a:p>
          <a:p>
            <a:pPr>
              <a:buFont typeface="Wingdings" panose="05000000000000000000" pitchFamily="2" charset="2"/>
              <a:buChar char="§"/>
            </a:pPr>
            <a:r>
              <a:rPr lang="en-US" sz="2400" dirty="0" smtClean="0"/>
              <a:t>With </a:t>
            </a:r>
            <a:r>
              <a:rPr lang="en-US" sz="2400" dirty="0"/>
              <a:t>these quantities computed, the </a:t>
            </a:r>
            <a:r>
              <a:rPr lang="en-US" i="1" dirty="0">
                <a:latin typeface="Book Antiqua" panose="02040602050305030304" pitchFamily="18" charset="0"/>
              </a:rPr>
              <a:t>correlation coefficient </a:t>
            </a:r>
            <a:r>
              <a:rPr lang="en-US" i="1" dirty="0">
                <a:latin typeface="Symbol" panose="05050102010706020507" pitchFamily="18" charset="2"/>
              </a:rPr>
              <a:t>r</a:t>
            </a:r>
            <a:r>
              <a:rPr lang="en-US" dirty="0">
                <a:latin typeface="Book Antiqua" panose="02040602050305030304" pitchFamily="18" charset="0"/>
              </a:rPr>
              <a:t> </a:t>
            </a:r>
            <a:r>
              <a:rPr lang="en-US" i="1" dirty="0">
                <a:latin typeface="Book Antiqua" panose="02040602050305030304" pitchFamily="18" charset="0"/>
              </a:rPr>
              <a:t>(rho) </a:t>
            </a:r>
            <a:r>
              <a:rPr lang="en-US" sz="2400" dirty="0"/>
              <a:t>is defined as: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163" y="3924300"/>
            <a:ext cx="2615109" cy="17006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905719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75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095" y="330125"/>
            <a:ext cx="11239937" cy="2316821"/>
          </a:xfrm>
        </p:spPr>
        <p:txBody>
          <a:bodyPr>
            <a:noAutofit/>
          </a:bodyPr>
          <a:lstStyle/>
          <a:p>
            <a:pPr>
              <a:spcBef>
                <a:spcPts val="300"/>
              </a:spcBef>
              <a:spcAft>
                <a:spcPts val="0"/>
              </a:spcAft>
            </a:pPr>
            <a:r>
              <a:rPr lang="en-US" sz="2800" i="1" dirty="0" smtClean="0">
                <a:latin typeface="Book Antiqua" panose="02040602050305030304" pitchFamily="18" charset="0"/>
              </a:rPr>
              <a:t>Is </a:t>
            </a:r>
            <a:r>
              <a:rPr lang="en-US" sz="2800" i="1" dirty="0">
                <a:latin typeface="Book Antiqua" panose="02040602050305030304" pitchFamily="18" charset="0"/>
              </a:rPr>
              <a:t>there a strong relationship between shelf space and sales? </a:t>
            </a:r>
            <a:endParaRPr lang="en-US" sz="2800" i="1" dirty="0" smtClean="0">
              <a:latin typeface="Book Antiqua" panose="02040602050305030304" pitchFamily="18" charset="0"/>
            </a:endParaRPr>
          </a:p>
          <a:p>
            <a:pPr lvl="1">
              <a:spcBef>
                <a:spcPts val="300"/>
              </a:spcBef>
              <a:spcAft>
                <a:spcPts val="0"/>
              </a:spcAft>
            </a:pPr>
            <a:r>
              <a:rPr lang="en-US" sz="2300" i="1" dirty="0" smtClean="0"/>
              <a:t>W</a:t>
            </a:r>
            <a:r>
              <a:rPr lang="en-US" sz="2300" dirty="0" smtClean="0"/>
              <a:t>e </a:t>
            </a:r>
            <a:r>
              <a:rPr lang="en-US" sz="2300" dirty="0"/>
              <a:t>see from </a:t>
            </a:r>
            <a:r>
              <a:rPr lang="en-US" sz="2300" dirty="0">
                <a:hlinkClick r:id="rId3" action="ppaction://hlinksldjump"/>
              </a:rPr>
              <a:t>Figure 8.14 </a:t>
            </a:r>
            <a:r>
              <a:rPr lang="en-US" sz="2300" dirty="0"/>
              <a:t>that “Multiple R” is 0.837252268. </a:t>
            </a:r>
            <a:endParaRPr lang="en-US" sz="2300" dirty="0" smtClean="0"/>
          </a:p>
          <a:p>
            <a:pPr lvl="1">
              <a:spcBef>
                <a:spcPts val="300"/>
              </a:spcBef>
              <a:spcAft>
                <a:spcPts val="0"/>
              </a:spcAft>
            </a:pPr>
            <a:r>
              <a:rPr lang="en-US" sz="2300" dirty="0" smtClean="0"/>
              <a:t>This </a:t>
            </a:r>
            <a:r>
              <a:rPr lang="en-US" sz="2300" dirty="0"/>
              <a:t>is close to 1 so that there is a fairly strong correlation between shelf space and sales. </a:t>
            </a:r>
            <a:endParaRPr lang="en-US" sz="2300" dirty="0" smtClean="0"/>
          </a:p>
          <a:p>
            <a:pPr lvl="1">
              <a:spcBef>
                <a:spcPts val="300"/>
              </a:spcBef>
              <a:spcAft>
                <a:spcPts val="0"/>
              </a:spcAft>
            </a:pPr>
            <a:r>
              <a:rPr lang="en-US" sz="2300" dirty="0" smtClean="0"/>
              <a:t>From </a:t>
            </a:r>
            <a:r>
              <a:rPr lang="en-US" sz="2300" dirty="0"/>
              <a:t>the plot in Figure 8.15 we see that the regression line has a positive slope, so that the correlation is fairly strong and positive. </a:t>
            </a:r>
          </a:p>
          <a:p>
            <a:pPr marL="68580" indent="0">
              <a:spcBef>
                <a:spcPts val="300"/>
              </a:spcBef>
              <a:spcAft>
                <a:spcPts val="0"/>
              </a:spcAft>
              <a:buNone/>
            </a:pPr>
            <a:endParaRPr lang="en-US" sz="23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Excel Demonstration</a:t>
            </a:r>
            <a:endParaRPr lang="en-US" sz="1100" b="1" dirty="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455" y="2893302"/>
            <a:ext cx="7130501" cy="3461003"/>
          </a:xfrm>
          <a:prstGeom prst="rect">
            <a:avLst/>
          </a:prstGeom>
        </p:spPr>
      </p:pic>
    </p:spTree>
    <p:extLst>
      <p:ext uri="{BB962C8B-B14F-4D97-AF65-F5344CB8AC3E}">
        <p14:creationId xmlns:p14="http://schemas.microsoft.com/office/powerpoint/2010/main" val="11419919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263933"/>
            <a:ext cx="10721009" cy="1673355"/>
          </a:xfrm>
        </p:spPr>
        <p:txBody>
          <a:bodyPr>
            <a:noAutofit/>
          </a:bodyPr>
          <a:lstStyle/>
          <a:p>
            <a:pPr algn="just">
              <a:spcAft>
                <a:spcPts val="600"/>
              </a:spcAft>
              <a:buFont typeface="Wingdings" panose="05000000000000000000" pitchFamily="2" charset="2"/>
              <a:buChar char="§"/>
            </a:pPr>
            <a:r>
              <a:rPr lang="en-US" sz="2800" i="1" dirty="0" smtClean="0">
                <a:latin typeface="Book Antiqua" panose="02040602050305030304" pitchFamily="18" charset="0"/>
              </a:rPr>
              <a:t>Is </a:t>
            </a:r>
            <a:r>
              <a:rPr lang="en-US" sz="2800" i="1" dirty="0">
                <a:latin typeface="Book Antiqua" panose="02040602050305030304" pitchFamily="18" charset="0"/>
              </a:rPr>
              <a:t>there a significant relationship between shelf space and sales? </a:t>
            </a:r>
            <a:endParaRPr lang="en-US" sz="2800" i="1" dirty="0" smtClean="0">
              <a:latin typeface="Book Antiqua" panose="02040602050305030304" pitchFamily="18" charset="0"/>
            </a:endParaRPr>
          </a:p>
          <a:p>
            <a:pPr lvl="1" algn="just">
              <a:spcAft>
                <a:spcPts val="600"/>
              </a:spcAft>
              <a:buFont typeface="Wingdings" panose="05000000000000000000" pitchFamily="2" charset="2"/>
              <a:buChar char="§"/>
            </a:pPr>
            <a:r>
              <a:rPr lang="en-US" sz="2200" dirty="0" smtClean="0"/>
              <a:t>From </a:t>
            </a:r>
            <a:r>
              <a:rPr lang="en-US" sz="2200" dirty="0"/>
              <a:t>Figure 8.14 </a:t>
            </a:r>
            <a:r>
              <a:rPr lang="en-US" sz="2200" dirty="0" smtClean="0"/>
              <a:t>we </a:t>
            </a:r>
            <a:r>
              <a:rPr lang="en-US" sz="2200" dirty="0"/>
              <a:t>see that the “Significance F” value is 0.000679576, which is less than our requested alpha level of 0.05, indicating that there is a significant relationship between shelf space and sales. </a:t>
            </a:r>
          </a:p>
          <a:p>
            <a:pPr lvl="1" algn="just">
              <a:spcAft>
                <a:spcPts val="600"/>
              </a:spcAft>
            </a:pPr>
            <a:endParaRPr lang="en-US" sz="2200" dirty="0"/>
          </a:p>
          <a:p>
            <a:pPr marL="68580" indent="0" algn="just">
              <a:spcAft>
                <a:spcPts val="600"/>
              </a:spcAft>
              <a:buNone/>
            </a:pPr>
            <a:endParaRPr lang="en-US" sz="22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Excel Demonstration</a:t>
            </a:r>
            <a:endParaRPr lang="en-US" sz="1100" b="1" dirty="0">
              <a:solidFill>
                <a:schemeClr val="tx2"/>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273" t="1" r="2528" b="24765"/>
          <a:stretch/>
        </p:blipFill>
        <p:spPr>
          <a:xfrm>
            <a:off x="388131" y="2564608"/>
            <a:ext cx="11415738" cy="3640251"/>
          </a:xfrm>
          <a:prstGeom prst="rect">
            <a:avLst/>
          </a:prstGeom>
        </p:spPr>
      </p:pic>
      <p:sp>
        <p:nvSpPr>
          <p:cNvPr id="6" name="Rectangle 5"/>
          <p:cNvSpPr/>
          <p:nvPr/>
        </p:nvSpPr>
        <p:spPr>
          <a:xfrm>
            <a:off x="388131" y="2164498"/>
            <a:ext cx="5288627" cy="400110"/>
          </a:xfrm>
          <a:prstGeom prst="rect">
            <a:avLst/>
          </a:prstGeom>
        </p:spPr>
        <p:txBody>
          <a:bodyPr wrap="none">
            <a:spAutoFit/>
          </a:bodyPr>
          <a:lstStyle/>
          <a:p>
            <a:r>
              <a:rPr lang="en-US" sz="2000" b="1" i="1" dirty="0" smtClean="0">
                <a:latin typeface="Book Antiqua" panose="02040602050305030304" pitchFamily="18" charset="0"/>
              </a:rPr>
              <a:t>Figure 8.14 Results of the regression </a:t>
            </a:r>
            <a:r>
              <a:rPr lang="en-US" sz="2000" b="1" i="1" dirty="0">
                <a:latin typeface="Book Antiqua" panose="02040602050305030304" pitchFamily="18" charset="0"/>
              </a:rPr>
              <a:t>a</a:t>
            </a:r>
            <a:r>
              <a:rPr lang="en-US" sz="2000" b="1" i="1" dirty="0" smtClean="0">
                <a:latin typeface="Book Antiqua" panose="02040602050305030304" pitchFamily="18" charset="0"/>
              </a:rPr>
              <a:t>nalysis</a:t>
            </a:r>
            <a:endParaRPr lang="en-US" sz="2000" b="1" i="1" dirty="0">
              <a:latin typeface="Book Antiqua" panose="02040602050305030304" pitchFamily="18" charset="0"/>
            </a:endParaRPr>
          </a:p>
        </p:txBody>
      </p:sp>
    </p:spTree>
    <p:extLst>
      <p:ext uri="{BB962C8B-B14F-4D97-AF65-F5344CB8AC3E}">
        <p14:creationId xmlns:p14="http://schemas.microsoft.com/office/powerpoint/2010/main" val="6272337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263934"/>
            <a:ext cx="10721009" cy="1843836"/>
          </a:xfrm>
        </p:spPr>
        <p:txBody>
          <a:bodyPr>
            <a:noAutofit/>
          </a:bodyPr>
          <a:lstStyle/>
          <a:p>
            <a:pPr>
              <a:spcAft>
                <a:spcPts val="600"/>
              </a:spcAft>
            </a:pPr>
            <a:r>
              <a:rPr lang="en-US" sz="2800" i="1" dirty="0">
                <a:latin typeface="Book Antiqua" panose="02040602050305030304" pitchFamily="18" charset="0"/>
              </a:rPr>
              <a:t>Develop a linear equation for predicting sales, given shelf space. </a:t>
            </a:r>
          </a:p>
          <a:p>
            <a:pPr lvl="1">
              <a:spcAft>
                <a:spcPts val="600"/>
              </a:spcAft>
            </a:pPr>
            <a:r>
              <a:rPr lang="en-US" sz="2200" dirty="0"/>
              <a:t>We see from Figure 8.14 that the intercept coefficient is 141.3239437 and the shelf space coefficient, or slope, is 7.901408451. </a:t>
            </a:r>
            <a:r>
              <a:rPr lang="en-US" sz="2200" dirty="0" smtClean="0"/>
              <a:t>Thus</a:t>
            </a:r>
            <a:r>
              <a:rPr lang="en-US" sz="2200" dirty="0"/>
              <a:t>, our least-squares regression line is </a:t>
            </a:r>
            <a:r>
              <a:rPr lang="en-US" sz="2200" i="1" dirty="0"/>
              <a:t>y </a:t>
            </a:r>
            <a:r>
              <a:rPr lang="en-US" sz="2200" dirty="0"/>
              <a:t>= 141.324 + 7.901 </a:t>
            </a:r>
            <a:r>
              <a:rPr lang="en-US" sz="2200" i="1" dirty="0"/>
              <a:t>x</a:t>
            </a:r>
            <a:r>
              <a:rPr lang="en-US" sz="2200" dirty="0"/>
              <a:t>. </a:t>
            </a:r>
          </a:p>
          <a:p>
            <a:pPr lvl="1">
              <a:spcAft>
                <a:spcPts val="600"/>
              </a:spcAft>
            </a:pPr>
            <a:endParaRPr lang="en-US" sz="1800" dirty="0"/>
          </a:p>
          <a:p>
            <a:pPr marL="68580" indent="0">
              <a:spcAft>
                <a:spcPts val="600"/>
              </a:spcAft>
              <a:buNone/>
            </a:pPr>
            <a:endParaRPr lang="en-US" sz="18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Excel Demonstration</a:t>
            </a:r>
            <a:endParaRPr lang="en-US" sz="1100" b="1" dirty="0">
              <a:solidFill>
                <a:schemeClr val="tx2"/>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273" t="1" r="2528" b="24765"/>
          <a:stretch/>
        </p:blipFill>
        <p:spPr>
          <a:xfrm>
            <a:off x="388131" y="2507880"/>
            <a:ext cx="11415738" cy="3696979"/>
          </a:xfrm>
          <a:prstGeom prst="rect">
            <a:avLst/>
          </a:prstGeom>
        </p:spPr>
      </p:pic>
      <p:sp>
        <p:nvSpPr>
          <p:cNvPr id="8" name="Rectangle 7"/>
          <p:cNvSpPr/>
          <p:nvPr/>
        </p:nvSpPr>
        <p:spPr>
          <a:xfrm>
            <a:off x="388131" y="2107770"/>
            <a:ext cx="5288627" cy="400110"/>
          </a:xfrm>
          <a:prstGeom prst="rect">
            <a:avLst/>
          </a:prstGeom>
        </p:spPr>
        <p:txBody>
          <a:bodyPr wrap="none">
            <a:spAutoFit/>
          </a:bodyPr>
          <a:lstStyle/>
          <a:p>
            <a:r>
              <a:rPr lang="en-US" sz="2000" b="1" i="1" dirty="0" smtClean="0">
                <a:latin typeface="Book Antiqua" panose="02040602050305030304" pitchFamily="18" charset="0"/>
              </a:rPr>
              <a:t>Figure 8.14 Results of the regression </a:t>
            </a:r>
            <a:r>
              <a:rPr lang="en-US" sz="2000" b="1" i="1" dirty="0">
                <a:latin typeface="Book Antiqua" panose="02040602050305030304" pitchFamily="18" charset="0"/>
              </a:rPr>
              <a:t>a</a:t>
            </a:r>
            <a:r>
              <a:rPr lang="en-US" sz="2000" b="1" i="1" dirty="0" smtClean="0">
                <a:latin typeface="Book Antiqua" panose="02040602050305030304" pitchFamily="18" charset="0"/>
              </a:rPr>
              <a:t>nalysis</a:t>
            </a:r>
            <a:endParaRPr lang="en-US" sz="2000" b="1" i="1" dirty="0">
              <a:latin typeface="Book Antiqua" panose="02040602050305030304" pitchFamily="18" charset="0"/>
            </a:endParaRPr>
          </a:p>
        </p:txBody>
      </p:sp>
    </p:spTree>
    <p:extLst>
      <p:ext uri="{BB962C8B-B14F-4D97-AF65-F5344CB8AC3E}">
        <p14:creationId xmlns:p14="http://schemas.microsoft.com/office/powerpoint/2010/main" val="19880878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8905" y="1010652"/>
            <a:ext cx="10574189" cy="5229726"/>
          </a:xfrm>
        </p:spPr>
        <p:txBody>
          <a:bodyPr>
            <a:noAutofit/>
          </a:bodyPr>
          <a:lstStyle/>
          <a:p>
            <a:pPr algn="just">
              <a:spcBef>
                <a:spcPts val="1200"/>
              </a:spcBef>
            </a:pPr>
            <a:r>
              <a:rPr lang="en-US" sz="3200" i="1" dirty="0">
                <a:latin typeface="Book Antiqua" panose="02040602050305030304" pitchFamily="18" charset="0"/>
              </a:rPr>
              <a:t>Predict the weekly sales of the specialty paper product for stores with 7 ft. of shelf space for the paper product</a:t>
            </a:r>
            <a:r>
              <a:rPr lang="en-US" sz="3200" dirty="0">
                <a:latin typeface="Book Antiqua" panose="02040602050305030304" pitchFamily="18" charset="0"/>
              </a:rPr>
              <a:t>. </a:t>
            </a:r>
          </a:p>
          <a:p>
            <a:pPr lvl="1" algn="just">
              <a:spcBef>
                <a:spcPts val="1200"/>
              </a:spcBef>
            </a:pPr>
            <a:r>
              <a:rPr lang="en-US" sz="2600" dirty="0"/>
              <a:t>We just found the equation of our least-squares regression line to be </a:t>
            </a:r>
            <a:r>
              <a:rPr lang="en-US" sz="2600" i="1" dirty="0"/>
              <a:t>y </a:t>
            </a:r>
            <a:r>
              <a:rPr lang="en-US" sz="2600" dirty="0"/>
              <a:t>= 141.324 + 7.901 </a:t>
            </a:r>
            <a:r>
              <a:rPr lang="en-US" sz="2600" i="1" dirty="0"/>
              <a:t>x</a:t>
            </a:r>
            <a:r>
              <a:rPr lang="en-US" sz="2600" dirty="0"/>
              <a:t>. </a:t>
            </a:r>
          </a:p>
          <a:p>
            <a:pPr lvl="1" algn="just">
              <a:spcBef>
                <a:spcPts val="1200"/>
              </a:spcBef>
            </a:pPr>
            <a:r>
              <a:rPr lang="en-US" sz="2600" dirty="0"/>
              <a:t>Thus, we substitute 7 for </a:t>
            </a:r>
            <a:r>
              <a:rPr lang="en-US" sz="2600" i="1" dirty="0"/>
              <a:t>x </a:t>
            </a:r>
            <a:r>
              <a:rPr lang="en-US" sz="2600" dirty="0"/>
              <a:t>in the equation to get: </a:t>
            </a:r>
            <a:r>
              <a:rPr lang="en-US" sz="2600" i="1" dirty="0"/>
              <a:t>y </a:t>
            </a:r>
            <a:r>
              <a:rPr lang="en-US" sz="2600" dirty="0"/>
              <a:t>= 141.324 + 7.901 · 7 = 196.634. </a:t>
            </a:r>
          </a:p>
          <a:p>
            <a:pPr lvl="1" algn="just">
              <a:spcBef>
                <a:spcPts val="1200"/>
              </a:spcBef>
            </a:pPr>
            <a:r>
              <a:rPr lang="en-US" sz="2600" dirty="0"/>
              <a:t>Thus, if we gave the product 7 ft. of shelf space we can expect sales to be around $196,000. </a:t>
            </a:r>
          </a:p>
          <a:p>
            <a:pPr lvl="1" algn="just">
              <a:spcBef>
                <a:spcPts val="1200"/>
              </a:spcBef>
            </a:pPr>
            <a:endParaRPr lang="en-US" sz="2800" dirty="0"/>
          </a:p>
          <a:p>
            <a:pPr algn="just">
              <a:spcBef>
                <a:spcPts val="1200"/>
              </a:spcBef>
            </a:pPr>
            <a:endParaRPr lang="en-US" sz="28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Excel Demonstration</a:t>
            </a:r>
            <a:endParaRPr lang="en-US" sz="1100" b="1" dirty="0">
              <a:solidFill>
                <a:schemeClr val="tx2"/>
              </a:solidFill>
            </a:endParaRPr>
          </a:p>
        </p:txBody>
      </p:sp>
    </p:spTree>
    <p:extLst>
      <p:ext uri="{BB962C8B-B14F-4D97-AF65-F5344CB8AC3E}">
        <p14:creationId xmlns:p14="http://schemas.microsoft.com/office/powerpoint/2010/main" val="12536913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127406" y="1371283"/>
            <a:ext cx="9937187" cy="189266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endParaRPr lang="en-US" sz="2400" dirty="0"/>
          </a:p>
          <a:p>
            <a:r>
              <a:rPr lang="en-US" sz="2400" dirty="0" smtClean="0"/>
              <a:t>Compute </a:t>
            </a:r>
            <a:r>
              <a:rPr lang="en-US" sz="2400" dirty="0"/>
              <a:t>the correlation coefficient for the data in Table 8.1 of high school (</a:t>
            </a:r>
            <a:r>
              <a:rPr lang="en-US" sz="2400" i="1" dirty="0">
                <a:latin typeface="Book Antiqua" panose="02040602050305030304" pitchFamily="18" charset="0"/>
              </a:rPr>
              <a:t>x</a:t>
            </a:r>
            <a:r>
              <a:rPr lang="en-US" sz="2400" dirty="0"/>
              <a:t>) and college GPA (</a:t>
            </a:r>
            <a:r>
              <a:rPr lang="en-US" sz="2400" i="1" dirty="0">
                <a:latin typeface="Book Antiqua" panose="02040602050305030304" pitchFamily="18" charset="0"/>
              </a:rPr>
              <a:t>y</a:t>
            </a:r>
            <a:r>
              <a:rPr lang="en-US" sz="2400" dirty="0"/>
              <a:t>).</a:t>
            </a:r>
            <a:endParaRPr lang="en-US" sz="2400" kern="1200" dirty="0" smtClean="0"/>
          </a:p>
        </p:txBody>
      </p:sp>
      <p:sp>
        <p:nvSpPr>
          <p:cNvPr id="8" name="Freeform 7"/>
          <p:cNvSpPr/>
          <p:nvPr/>
        </p:nvSpPr>
        <p:spPr>
          <a:xfrm>
            <a:off x="1254124" y="986246"/>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723254" y="3905708"/>
            <a:ext cx="10745492" cy="1952788"/>
          </a:xfrm>
        </p:spPr>
        <p:txBody>
          <a:bodyPr>
            <a:normAutofit/>
          </a:bodyPr>
          <a:lstStyle/>
          <a:p>
            <a:pPr algn="just">
              <a:buFont typeface="Wingdings" panose="05000000000000000000" pitchFamily="2" charset="2"/>
              <a:buChar char="§"/>
            </a:pPr>
            <a:r>
              <a:rPr lang="en-US" sz="2400" dirty="0" smtClean="0"/>
              <a:t>To </a:t>
            </a:r>
            <a:r>
              <a:rPr lang="en-US" sz="2400" dirty="0"/>
              <a:t>compute the correlation coefficient for our preceding GPA example we create a table containing both variables, with additional columns for their squares as well as their product, somewhat similar to computing the variance (see Table 8.2).</a:t>
            </a:r>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Correlation Between Numerical Variables</a:t>
            </a:r>
          </a:p>
        </p:txBody>
      </p:sp>
    </p:spTree>
    <p:extLst>
      <p:ext uri="{BB962C8B-B14F-4D97-AF65-F5344CB8AC3E}">
        <p14:creationId xmlns:p14="http://schemas.microsoft.com/office/powerpoint/2010/main" val="5470253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35495" y="4961469"/>
                <a:ext cx="10721009" cy="1220098"/>
              </a:xfrm>
            </p:spPr>
            <p:txBody>
              <a:bodyPr>
                <a:normAutofit/>
              </a:bodyPr>
              <a:lstStyle/>
              <a:p>
                <a:pPr>
                  <a:buFont typeface="Wingdings" panose="05000000000000000000" pitchFamily="2" charset="2"/>
                  <a:buChar char="§"/>
                </a:pPr>
                <a:r>
                  <a:rPr lang="en-US" sz="2400" dirty="0" smtClean="0"/>
                  <a:t>The </a:t>
                </a:r>
                <a:r>
                  <a:rPr lang="en-US" sz="2400" dirty="0"/>
                  <a:t>last row contains the sum of the </a:t>
                </a:r>
                <a:r>
                  <a:rPr lang="en-US" sz="2400" i="1" dirty="0">
                    <a:latin typeface="Book Antiqua" panose="02040602050305030304" pitchFamily="18" charset="0"/>
                  </a:rPr>
                  <a:t>x</a:t>
                </a:r>
                <a:r>
                  <a:rPr lang="en-US" sz="2400" dirty="0"/>
                  <a:t>’s, </a:t>
                </a:r>
                <a:r>
                  <a:rPr lang="en-US" sz="2400" i="1" dirty="0">
                    <a:latin typeface="Book Antiqua" panose="02040602050305030304" pitchFamily="18" charset="0"/>
                  </a:rPr>
                  <a:t>y</a:t>
                </a:r>
                <a:r>
                  <a:rPr lang="en-US" sz="2400" dirty="0"/>
                  <a:t>’s, </a:t>
                </a:r>
                <a:r>
                  <a:rPr lang="en-US" sz="2400" i="1" dirty="0">
                    <a:latin typeface="Book Antiqua" panose="02040602050305030304" pitchFamily="18" charset="0"/>
                  </a:rPr>
                  <a:t>x</a:t>
                </a:r>
                <a:r>
                  <a:rPr lang="en-US" sz="2400" dirty="0"/>
                  <a:t>-squared, </a:t>
                </a:r>
                <a:r>
                  <a:rPr lang="en-US" sz="2400" i="1" dirty="0">
                    <a:latin typeface="Book Antiqua" panose="02040602050305030304" pitchFamily="18" charset="0"/>
                  </a:rPr>
                  <a:t>y</a:t>
                </a:r>
                <a:r>
                  <a:rPr lang="en-US" sz="2400" dirty="0"/>
                  <a:t>-squared, and </a:t>
                </a:r>
                <a:r>
                  <a:rPr lang="en-US" sz="2400" i="1" dirty="0">
                    <a:latin typeface="Book Antiqua" panose="02040602050305030304" pitchFamily="18" charset="0"/>
                  </a:rPr>
                  <a:t>x</a:t>
                </a:r>
                <a:r>
                  <a:rPr lang="en-US" sz="2400" dirty="0" smtClean="0">
                    <a:latin typeface="Book Antiqua" panose="02040602050305030304" pitchFamily="18" charset="0"/>
                  </a:rPr>
                  <a:t>· </a:t>
                </a:r>
                <a:r>
                  <a:rPr lang="en-US" sz="2400" i="1" dirty="0" smtClean="0">
                    <a:latin typeface="Book Antiqua" panose="02040602050305030304" pitchFamily="18" charset="0"/>
                  </a:rPr>
                  <a:t>y</a:t>
                </a:r>
                <a:r>
                  <a:rPr lang="en-US" sz="2400" dirty="0"/>
                  <a:t>, which are precisely the quantities that we need to compute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𝑥𝑥</m:t>
                        </m:r>
                      </m:sub>
                    </m:sSub>
                  </m:oMath>
                </a14:m>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𝑦𝑦</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𝑥</m:t>
                        </m:r>
                        <m:r>
                          <a:rPr lang="en-US" sz="2400" i="1">
                            <a:latin typeface="Cambria Math" panose="02040503050406030204" pitchFamily="18" charset="0"/>
                          </a:rPr>
                          <m:t>𝑦</m:t>
                        </m:r>
                      </m:sub>
                    </m:sSub>
                  </m:oMath>
                </a14:m>
                <a:r>
                  <a:rPr lang="en-US" sz="2400" dirty="0"/>
                  <a:t>.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35495" y="4961469"/>
                <a:ext cx="10721009" cy="1220098"/>
              </a:xfrm>
              <a:blipFill rotWithShape="0">
                <a:blip r:embed="rId2"/>
                <a:stretch>
                  <a:fillRect l="-57" t="-5000" b="-8500"/>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Correlation Between Numerical Variables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476" y="516422"/>
            <a:ext cx="8998071" cy="4445047"/>
          </a:xfrm>
          <a:prstGeom prst="rect">
            <a:avLst/>
          </a:prstGeom>
        </p:spPr>
      </p:pic>
    </p:spTree>
    <p:extLst>
      <p:ext uri="{BB962C8B-B14F-4D97-AF65-F5344CB8AC3E}">
        <p14:creationId xmlns:p14="http://schemas.microsoft.com/office/powerpoint/2010/main" val="21618507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759417"/>
            <a:ext cx="10721009" cy="5422150"/>
          </a:xfrm>
        </p:spPr>
        <p:txBody>
          <a:bodyPr>
            <a:normAutofit/>
          </a:bodyPr>
          <a:lstStyle/>
          <a:p>
            <a:pPr>
              <a:buFont typeface="Wingdings" panose="05000000000000000000" pitchFamily="2" charset="2"/>
              <a:buChar char="§"/>
            </a:pPr>
            <a:r>
              <a:rPr lang="en-US" sz="2400" dirty="0" smtClean="0"/>
              <a:t>Thus:</a:t>
            </a:r>
          </a:p>
          <a:p>
            <a:pPr marL="68580" indent="0">
              <a:buNone/>
            </a:pPr>
            <a:endParaRPr lang="en-US" sz="2400" dirty="0" smtClean="0"/>
          </a:p>
          <a:p>
            <a:pPr marL="68580" indent="0">
              <a:buNone/>
            </a:pPr>
            <a:endParaRPr lang="en-US" sz="2400" dirty="0"/>
          </a:p>
          <a:p>
            <a:pPr marL="68580" indent="0">
              <a:buNone/>
            </a:pPr>
            <a:endParaRPr lang="en-US" sz="2400" dirty="0" smtClean="0"/>
          </a:p>
          <a:p>
            <a:pPr marL="68580" indent="0">
              <a:buNone/>
            </a:pPr>
            <a:endParaRPr lang="en-US" sz="2400" dirty="0"/>
          </a:p>
          <a:p>
            <a:pPr marL="68580" indent="0">
              <a:buNone/>
            </a:pPr>
            <a:endParaRPr lang="en-US" sz="2400" dirty="0"/>
          </a:p>
          <a:p>
            <a:r>
              <a:rPr lang="en-US" sz="2400" dirty="0"/>
              <a:t>Therefore, the correlation coefficient for this </a:t>
            </a:r>
            <a:r>
              <a:rPr lang="en-US" sz="2400" dirty="0" smtClean="0"/>
              <a:t>data: </a:t>
            </a:r>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8: Linear Regression – </a:t>
            </a:r>
            <a:r>
              <a:rPr lang="en-US" sz="1100" b="1" dirty="0">
                <a:solidFill>
                  <a:schemeClr val="tx2"/>
                </a:solidFill>
              </a:rPr>
              <a:t>Correlation Between Numerical Variables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362" y="622828"/>
            <a:ext cx="6848475" cy="35718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795" y="5000310"/>
            <a:ext cx="4028409" cy="1028530"/>
          </a:xfrm>
          <a:prstGeom prst="rect">
            <a:avLst/>
          </a:prstGeom>
        </p:spPr>
      </p:pic>
    </p:spTree>
    <p:extLst>
      <p:ext uri="{BB962C8B-B14F-4D97-AF65-F5344CB8AC3E}">
        <p14:creationId xmlns:p14="http://schemas.microsoft.com/office/powerpoint/2010/main" val="28548417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75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2">
      <a:majorFont>
        <a:latin typeface="Arial"/>
        <a:ea typeface=""/>
        <a:cs typeface=""/>
      </a:majorFont>
      <a:minorFont>
        <a:latin typeface="Century Gothic"/>
        <a:ea typeface=""/>
        <a:cs typeface=""/>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template" id="{8E782A46-4514-4890-A557-B2C16D284495}" vid="{905231CD-0261-44B0-B7D7-6EDADDAACF34}"/>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32C19C-A75B-4E3F-8B30-1035B9FCA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Nightfall design slides</Template>
  <TotalTime>0</TotalTime>
  <Words>5527</Words>
  <Application>Microsoft Office PowerPoint</Application>
  <PresentationFormat>Widescreen</PresentationFormat>
  <Paragraphs>433</Paragraphs>
  <Slides>63</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Book Antiqua</vt:lpstr>
      <vt:lpstr>Calibri</vt:lpstr>
      <vt:lpstr>Cambria Math</vt:lpstr>
      <vt:lpstr>Century Gothic</vt:lpstr>
      <vt:lpstr>Symbol</vt:lpstr>
      <vt:lpstr>Wingdings</vt:lpstr>
      <vt:lpstr>Wingdings 2</vt:lpstr>
      <vt:lpstr>Wingdings 3</vt:lpstr>
      <vt:lpstr>Nightfall design template</vt:lpstr>
      <vt:lpstr>Using Statistics for Better  Business Decisions</vt:lpstr>
      <vt:lpstr>Chapter 8 Linear Regression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2016-02-18T11:04:26Z</dcterms:created>
  <dcterms:modified xsi:type="dcterms:W3CDTF">2016-03-25T09:34:10Z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TC034605339991</vt:lpwstr>
  </property>
</Properties>
</file>