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112"/>
  </p:notesMasterIdLst>
  <p:handoutMasterIdLst>
    <p:handoutMasterId r:id="rId113"/>
  </p:handoutMasterIdLst>
  <p:sldIdLst>
    <p:sldId id="287" r:id="rId3"/>
    <p:sldId id="289" r:id="rId4"/>
    <p:sldId id="259" r:id="rId5"/>
    <p:sldId id="454" r:id="rId6"/>
    <p:sldId id="343" r:id="rId7"/>
    <p:sldId id="340" r:id="rId8"/>
    <p:sldId id="341" r:id="rId9"/>
    <p:sldId id="345" r:id="rId10"/>
    <p:sldId id="346" r:id="rId11"/>
    <p:sldId id="347" r:id="rId12"/>
    <p:sldId id="349" r:id="rId13"/>
    <p:sldId id="350" r:id="rId14"/>
    <p:sldId id="348" r:id="rId15"/>
    <p:sldId id="344" r:id="rId16"/>
    <p:sldId id="351" r:id="rId17"/>
    <p:sldId id="457" r:id="rId18"/>
    <p:sldId id="353" r:id="rId19"/>
    <p:sldId id="354" r:id="rId20"/>
    <p:sldId id="356" r:id="rId21"/>
    <p:sldId id="357" r:id="rId22"/>
    <p:sldId id="355" r:id="rId23"/>
    <p:sldId id="455" r:id="rId24"/>
    <p:sldId id="378" r:id="rId25"/>
    <p:sldId id="362" r:id="rId26"/>
    <p:sldId id="379" r:id="rId27"/>
    <p:sldId id="380" r:id="rId28"/>
    <p:sldId id="381" r:id="rId29"/>
    <p:sldId id="382" r:id="rId30"/>
    <p:sldId id="383" r:id="rId31"/>
    <p:sldId id="358" r:id="rId32"/>
    <p:sldId id="367" r:id="rId33"/>
    <p:sldId id="359" r:id="rId34"/>
    <p:sldId id="458" r:id="rId35"/>
    <p:sldId id="453" r:id="rId36"/>
    <p:sldId id="387" r:id="rId37"/>
    <p:sldId id="452" r:id="rId38"/>
    <p:sldId id="388" r:id="rId39"/>
    <p:sldId id="389" r:id="rId40"/>
    <p:sldId id="390" r:id="rId41"/>
    <p:sldId id="391" r:id="rId42"/>
    <p:sldId id="360" r:id="rId43"/>
    <p:sldId id="394" r:id="rId44"/>
    <p:sldId id="393" r:id="rId45"/>
    <p:sldId id="395" r:id="rId46"/>
    <p:sldId id="384" r:id="rId47"/>
    <p:sldId id="397" r:id="rId48"/>
    <p:sldId id="398" r:id="rId49"/>
    <p:sldId id="399" r:id="rId50"/>
    <p:sldId id="400" r:id="rId51"/>
    <p:sldId id="401" r:id="rId52"/>
    <p:sldId id="403" r:id="rId53"/>
    <p:sldId id="404" r:id="rId54"/>
    <p:sldId id="405" r:id="rId55"/>
    <p:sldId id="396" r:id="rId56"/>
    <p:sldId id="407" r:id="rId57"/>
    <p:sldId id="456" r:id="rId58"/>
    <p:sldId id="409" r:id="rId59"/>
    <p:sldId id="410" r:id="rId60"/>
    <p:sldId id="411" r:id="rId61"/>
    <p:sldId id="406" r:id="rId62"/>
    <p:sldId id="414" r:id="rId63"/>
    <p:sldId id="413" r:id="rId64"/>
    <p:sldId id="392" r:id="rId65"/>
    <p:sldId id="363" r:id="rId66"/>
    <p:sldId id="364" r:id="rId67"/>
    <p:sldId id="366" r:id="rId68"/>
    <p:sldId id="371" r:id="rId69"/>
    <p:sldId id="368" r:id="rId70"/>
    <p:sldId id="373" r:id="rId71"/>
    <p:sldId id="374" r:id="rId72"/>
    <p:sldId id="376" r:id="rId73"/>
    <p:sldId id="375" r:id="rId74"/>
    <p:sldId id="377" r:id="rId75"/>
    <p:sldId id="365" r:id="rId76"/>
    <p:sldId id="417" r:id="rId77"/>
    <p:sldId id="418" r:id="rId78"/>
    <p:sldId id="419" r:id="rId79"/>
    <p:sldId id="370" r:id="rId80"/>
    <p:sldId id="372" r:id="rId81"/>
    <p:sldId id="422" r:id="rId82"/>
    <p:sldId id="421" r:id="rId83"/>
    <p:sldId id="424" r:id="rId84"/>
    <p:sldId id="425" r:id="rId85"/>
    <p:sldId id="427" r:id="rId86"/>
    <p:sldId id="369" r:id="rId87"/>
    <p:sldId id="459" r:id="rId88"/>
    <p:sldId id="423" r:id="rId89"/>
    <p:sldId id="431" r:id="rId90"/>
    <p:sldId id="432" r:id="rId91"/>
    <p:sldId id="428" r:id="rId92"/>
    <p:sldId id="434" r:id="rId93"/>
    <p:sldId id="435" r:id="rId94"/>
    <p:sldId id="429" r:id="rId95"/>
    <p:sldId id="437" r:id="rId96"/>
    <p:sldId id="438" r:id="rId97"/>
    <p:sldId id="439" r:id="rId98"/>
    <p:sldId id="440" r:id="rId99"/>
    <p:sldId id="441" r:id="rId100"/>
    <p:sldId id="442" r:id="rId101"/>
    <p:sldId id="443" r:id="rId102"/>
    <p:sldId id="444" r:id="rId103"/>
    <p:sldId id="445" r:id="rId104"/>
    <p:sldId id="460" r:id="rId105"/>
    <p:sldId id="446" r:id="rId106"/>
    <p:sldId id="451" r:id="rId107"/>
    <p:sldId id="436" r:id="rId108"/>
    <p:sldId id="448" r:id="rId109"/>
    <p:sldId id="449" r:id="rId110"/>
    <p:sldId id="450"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F0F1"/>
    <a:srgbClr val="F2FFE3"/>
    <a:srgbClr val="225479"/>
    <a:srgbClr val="1696A3"/>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1" autoAdjust="0"/>
    <p:restoredTop sz="88180" autoAdjust="0"/>
  </p:normalViewPr>
  <p:slideViewPr>
    <p:cSldViewPr snapToGrid="0" showGuides="1">
      <p:cViewPr varScale="1">
        <p:scale>
          <a:sx n="72" d="100"/>
          <a:sy n="72" d="100"/>
        </p:scale>
        <p:origin x="708" y="66"/>
      </p:cViewPr>
      <p:guideLst>
        <p:guide orient="horz" pos="2472"/>
        <p:guide pos="3840"/>
      </p:guideLst>
    </p:cSldViewPr>
  </p:slideViewPr>
  <p:notesTextViewPr>
    <p:cViewPr>
      <p:scale>
        <a:sx n="3" d="2"/>
        <a:sy n="3" d="2"/>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The median is usually easy to compute when the data is sorted and there are not too many numbers.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For unsorted numbers, in particular several numbers, the median becomes quite tedious, mainly because you have to sort the data first.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a:t>
            </a:fld>
            <a:endParaRPr lang="en-US"/>
          </a:p>
        </p:txBody>
      </p:sp>
    </p:spTree>
    <p:extLst>
      <p:ext uri="{BB962C8B-B14F-4D97-AF65-F5344CB8AC3E}">
        <p14:creationId xmlns:p14="http://schemas.microsoft.com/office/powerpoint/2010/main" val="22393762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103</a:t>
            </a:fld>
            <a:endParaRPr lang="en-US"/>
          </a:p>
        </p:txBody>
      </p:sp>
    </p:spTree>
    <p:extLst>
      <p:ext uri="{BB962C8B-B14F-4D97-AF65-F5344CB8AC3E}">
        <p14:creationId xmlns:p14="http://schemas.microsoft.com/office/powerpoint/2010/main" val="3499077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104</a:t>
            </a:fld>
            <a:endParaRPr lang="en-US"/>
          </a:p>
        </p:txBody>
      </p:sp>
    </p:spTree>
    <p:extLst>
      <p:ext uri="{BB962C8B-B14F-4D97-AF65-F5344CB8AC3E}">
        <p14:creationId xmlns:p14="http://schemas.microsoft.com/office/powerpoint/2010/main" val="42420983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105</a:t>
            </a:fld>
            <a:endParaRPr lang="en-US"/>
          </a:p>
        </p:txBody>
      </p:sp>
    </p:spTree>
    <p:extLst>
      <p:ext uri="{BB962C8B-B14F-4D97-AF65-F5344CB8AC3E}">
        <p14:creationId xmlns:p14="http://schemas.microsoft.com/office/powerpoint/2010/main" val="16831674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106</a:t>
            </a:fld>
            <a:endParaRPr lang="en-US"/>
          </a:p>
        </p:txBody>
      </p:sp>
    </p:spTree>
    <p:extLst>
      <p:ext uri="{BB962C8B-B14F-4D97-AF65-F5344CB8AC3E}">
        <p14:creationId xmlns:p14="http://schemas.microsoft.com/office/powerpoint/2010/main" val="41502385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107</a:t>
            </a:fld>
            <a:endParaRPr lang="en-US"/>
          </a:p>
        </p:txBody>
      </p:sp>
    </p:spTree>
    <p:extLst>
      <p:ext uri="{BB962C8B-B14F-4D97-AF65-F5344CB8AC3E}">
        <p14:creationId xmlns:p14="http://schemas.microsoft.com/office/powerpoint/2010/main" val="13379766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108</a:t>
            </a:fld>
            <a:endParaRPr lang="en-US"/>
          </a:p>
        </p:txBody>
      </p:sp>
    </p:spTree>
    <p:extLst>
      <p:ext uri="{BB962C8B-B14F-4D97-AF65-F5344CB8AC3E}">
        <p14:creationId xmlns:p14="http://schemas.microsoft.com/office/powerpoint/2010/main" val="42790482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109</a:t>
            </a:fld>
            <a:endParaRPr lang="en-US"/>
          </a:p>
        </p:txBody>
      </p:sp>
    </p:spTree>
    <p:extLst>
      <p:ext uri="{BB962C8B-B14F-4D97-AF65-F5344CB8AC3E}">
        <p14:creationId xmlns:p14="http://schemas.microsoft.com/office/powerpoint/2010/main" val="280890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the median, the mode is easy to find if the data is small and sorted.</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11</a:t>
            </a:fld>
            <a:endParaRPr lang="en-US"/>
          </a:p>
        </p:txBody>
      </p:sp>
    </p:spTree>
    <p:extLst>
      <p:ext uri="{BB962C8B-B14F-4D97-AF65-F5344CB8AC3E}">
        <p14:creationId xmlns:p14="http://schemas.microsoft.com/office/powerpoint/2010/main" val="197855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12</a:t>
            </a:fld>
            <a:endParaRPr lang="en-US"/>
          </a:p>
        </p:txBody>
      </p:sp>
    </p:spTree>
    <p:extLst>
      <p:ext uri="{BB962C8B-B14F-4D97-AF65-F5344CB8AC3E}">
        <p14:creationId xmlns:p14="http://schemas.microsoft.com/office/powerpoint/2010/main" val="423880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Since there are three measures of central tendency (mean, median, and mode), it is natural to ask which of them is most useful (and as usual the answer will be ... “it depends”).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234868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1051584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a:t>
            </a:r>
          </a:p>
          <a:p>
            <a:pPr marL="171450" indent="-171450">
              <a:buFont typeface="Arial" panose="020B0604020202020204" pitchFamily="34" charset="0"/>
              <a:buChar char="•"/>
            </a:pPr>
            <a:r>
              <a:rPr lang="en-US" dirty="0" smtClean="0"/>
              <a:t>The mean is influenced by extreme values, more so than the median.</a:t>
            </a:r>
          </a:p>
          <a:p>
            <a:pPr marL="171450" indent="-171450">
              <a:buFont typeface="Arial" panose="020B0604020202020204" pitchFamily="34" charset="0"/>
              <a:buChar char="•"/>
            </a:pPr>
            <a:r>
              <a:rPr lang="en-US" dirty="0" smtClean="0"/>
              <a:t>The median is more stable and is therefore the better measure of central tendency.</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269090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16</a:t>
            </a:fld>
            <a:endParaRPr lang="en-US"/>
          </a:p>
        </p:txBody>
      </p:sp>
    </p:spTree>
    <p:extLst>
      <p:ext uri="{BB962C8B-B14F-4D97-AF65-F5344CB8AC3E}">
        <p14:creationId xmlns:p14="http://schemas.microsoft.com/office/powerpoint/2010/main" val="169412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213336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Obviously the mode is “great,” since that is the most frequent response. </a:t>
            </a:r>
          </a:p>
        </p:txBody>
      </p:sp>
      <p:sp>
        <p:nvSpPr>
          <p:cNvPr id="4" name="Slide Number Placeholder 3"/>
          <p:cNvSpPr>
            <a:spLocks noGrp="1"/>
          </p:cNvSpPr>
          <p:nvPr>
            <p:ph type="sldNum" sz="quarter" idx="10"/>
          </p:nvPr>
        </p:nvSpPr>
        <p:spPr/>
        <p:txBody>
          <a:bodyPr/>
          <a:lstStyle/>
          <a:p>
            <a:fld id="{923716F0-385D-4F6E-BE54-A09D410D24C2}" type="slidenum">
              <a:rPr lang="en-US" smtClean="0"/>
              <a:t>18</a:t>
            </a:fld>
            <a:endParaRPr lang="en-US"/>
          </a:p>
        </p:txBody>
      </p:sp>
    </p:spTree>
    <p:extLst>
      <p:ext uri="{BB962C8B-B14F-4D97-AF65-F5344CB8AC3E}">
        <p14:creationId xmlns:p14="http://schemas.microsoft.com/office/powerpoint/2010/main" val="29471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Of course the actual values for these central tendencies depend on the numerical code we are using for the original variables.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would need to justify or at least mention the codes we are using in a report so that the answers can be put in proper context. </a:t>
            </a: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19</a:t>
            </a:fld>
            <a:endParaRPr lang="en-US"/>
          </a:p>
        </p:txBody>
      </p:sp>
    </p:spTree>
    <p:extLst>
      <p:ext uri="{BB962C8B-B14F-4D97-AF65-F5344CB8AC3E}">
        <p14:creationId xmlns:p14="http://schemas.microsoft.com/office/powerpoint/2010/main" val="29341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One particular type of response that is frequently used in surveys is a Likert scale.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For a Likert scale like this, it should be clear that we could compute mean and median in addition to mode, even though the two variables are ordinal.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20</a:t>
            </a:fld>
            <a:endParaRPr lang="en-US"/>
          </a:p>
        </p:txBody>
      </p:sp>
    </p:spTree>
    <p:extLst>
      <p:ext uri="{BB962C8B-B14F-4D97-AF65-F5344CB8AC3E}">
        <p14:creationId xmlns:p14="http://schemas.microsoft.com/office/powerpoint/2010/main" val="2345604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21</a:t>
            </a:fld>
            <a:endParaRPr lang="en-US"/>
          </a:p>
        </p:txBody>
      </p:sp>
    </p:spTree>
    <p:extLst>
      <p:ext uri="{BB962C8B-B14F-4D97-AF65-F5344CB8AC3E}">
        <p14:creationId xmlns:p14="http://schemas.microsoft.com/office/powerpoint/2010/main" val="2755714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22</a:t>
            </a:fld>
            <a:endParaRPr lang="en-US"/>
          </a:p>
        </p:txBody>
      </p:sp>
    </p:spTree>
    <p:extLst>
      <p:ext uri="{BB962C8B-B14F-4D97-AF65-F5344CB8AC3E}">
        <p14:creationId xmlns:p14="http://schemas.microsoft.com/office/powerpoint/2010/main" val="992502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Of course if you had the original data, you would not need to do this estimation—you would use that data to compute the mean.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But there are cases where you only have the aggregate data in table form, in which case you could use this technique to find</a:t>
            </a:r>
            <a:r>
              <a:rPr lang="en-US" sz="1000" kern="1200" baseline="0" dirty="0" smtClean="0">
                <a:solidFill>
                  <a:schemeClr val="tx1"/>
                </a:solidFill>
                <a:effectLst/>
                <a:latin typeface="Calibri" panose="020F0502020204030204" pitchFamily="34" charset="0"/>
                <a:ea typeface="+mn-ea"/>
                <a:cs typeface="+mn-cs"/>
              </a:rPr>
              <a:t> </a:t>
            </a:r>
            <a:r>
              <a:rPr lang="en-US" sz="1000" kern="1200" dirty="0" smtClean="0">
                <a:solidFill>
                  <a:schemeClr val="tx1"/>
                </a:solidFill>
                <a:effectLst/>
                <a:latin typeface="Calibri" panose="020F0502020204030204" pitchFamily="34" charset="0"/>
                <a:ea typeface="+mn-ea"/>
                <a:cs typeface="+mn-cs"/>
              </a:rPr>
              <a:t>at least an approximate value for the mean.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28755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318514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There is no way to determine the actual average from this table, since we do not know how the numbers fit into the various intervals.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We would need access to the original raw data to find the true mean.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In a similar way you can compute the mean of an ordinal variable as long as you can assign some numerical value to the categories.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25</a:t>
            </a:fld>
            <a:endParaRPr lang="en-US"/>
          </a:p>
        </p:txBody>
      </p:sp>
    </p:spTree>
    <p:extLst>
      <p:ext uri="{BB962C8B-B14F-4D97-AF65-F5344CB8AC3E}">
        <p14:creationId xmlns:p14="http://schemas.microsoft.com/office/powerpoint/2010/main" val="2639239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26</a:t>
            </a:fld>
            <a:endParaRPr lang="en-US"/>
          </a:p>
        </p:txBody>
      </p:sp>
    </p:spTree>
    <p:extLst>
      <p:ext uri="{BB962C8B-B14F-4D97-AF65-F5344CB8AC3E}">
        <p14:creationId xmlns:p14="http://schemas.microsoft.com/office/powerpoint/2010/main" val="1774803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Note that finding the median depends on the fact that the categories are ordered, of course, which means that the variable must be ordinal (or numerical in the case of a histogram).</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27</a:t>
            </a:fld>
            <a:endParaRPr lang="en-US"/>
          </a:p>
        </p:txBody>
      </p:sp>
    </p:spTree>
    <p:extLst>
      <p:ext uri="{BB962C8B-B14F-4D97-AF65-F5344CB8AC3E}">
        <p14:creationId xmlns:p14="http://schemas.microsoft.com/office/powerpoint/2010/main" val="149868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3837726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29</a:t>
            </a:fld>
            <a:endParaRPr lang="en-US"/>
          </a:p>
        </p:txBody>
      </p:sp>
    </p:spTree>
    <p:extLst>
      <p:ext uri="{BB962C8B-B14F-4D97-AF65-F5344CB8AC3E}">
        <p14:creationId xmlns:p14="http://schemas.microsoft.com/office/powerpoint/2010/main" val="398977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30</a:t>
            </a:fld>
            <a:endParaRPr lang="en-US"/>
          </a:p>
        </p:txBody>
      </p:sp>
    </p:spTree>
    <p:extLst>
      <p:ext uri="{BB962C8B-B14F-4D97-AF65-F5344CB8AC3E}">
        <p14:creationId xmlns:p14="http://schemas.microsoft.com/office/powerpoint/2010/main" val="137179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Hence, we will use the following formulas to compute the data spread, or variance.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32</a:t>
            </a:fld>
            <a:endParaRPr lang="en-US"/>
          </a:p>
        </p:txBody>
      </p:sp>
    </p:spTree>
    <p:extLst>
      <p:ext uri="{BB962C8B-B14F-4D97-AF65-F5344CB8AC3E}">
        <p14:creationId xmlns:p14="http://schemas.microsoft.com/office/powerpoint/2010/main" val="374438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34</a:t>
            </a:fld>
            <a:endParaRPr lang="en-US"/>
          </a:p>
        </p:txBody>
      </p:sp>
    </p:spTree>
    <p:extLst>
      <p:ext uri="{BB962C8B-B14F-4D97-AF65-F5344CB8AC3E}">
        <p14:creationId xmlns:p14="http://schemas.microsoft.com/office/powerpoint/2010/main" val="332724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35</a:t>
            </a:fld>
            <a:endParaRPr lang="en-US"/>
          </a:p>
        </p:txBody>
      </p:sp>
    </p:spTree>
    <p:extLst>
      <p:ext uri="{BB962C8B-B14F-4D97-AF65-F5344CB8AC3E}">
        <p14:creationId xmlns:p14="http://schemas.microsoft.com/office/powerpoint/2010/main" val="4250389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Note: The unit of the variance is the </a:t>
            </a:r>
            <a:r>
              <a:rPr lang="en-US" sz="1000" i="1" kern="1200" dirty="0" smtClean="0">
                <a:solidFill>
                  <a:schemeClr val="tx1"/>
                </a:solidFill>
                <a:effectLst/>
                <a:latin typeface="Calibri" panose="020F0502020204030204" pitchFamily="34" charset="0"/>
                <a:ea typeface="+mn-ea"/>
                <a:cs typeface="+mn-cs"/>
              </a:rPr>
              <a:t>square </a:t>
            </a:r>
            <a:r>
              <a:rPr lang="en-US" sz="1000" kern="1200" dirty="0" smtClean="0">
                <a:solidFill>
                  <a:schemeClr val="tx1"/>
                </a:solidFill>
                <a:effectLst/>
                <a:latin typeface="Calibri" panose="020F0502020204030204" pitchFamily="34" charset="0"/>
                <a:ea typeface="+mn-ea"/>
                <a:cs typeface="+mn-cs"/>
              </a:rPr>
              <a:t>of the original unit, which is unfortunate; we would prefer the same unit as the original data. Therefore, one introduces an additional statistic, called the standard deviation, to fix this unit problem.</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36</a:t>
            </a:fld>
            <a:endParaRPr lang="en-US"/>
          </a:p>
        </p:txBody>
      </p:sp>
    </p:spTree>
    <p:extLst>
      <p:ext uri="{BB962C8B-B14F-4D97-AF65-F5344CB8AC3E}">
        <p14:creationId xmlns:p14="http://schemas.microsoft.com/office/powerpoint/2010/main" val="3055364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4056640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38</a:t>
            </a:fld>
            <a:endParaRPr lang="en-US"/>
          </a:p>
        </p:txBody>
      </p:sp>
    </p:spTree>
    <p:extLst>
      <p:ext uri="{BB962C8B-B14F-4D97-AF65-F5344CB8AC3E}">
        <p14:creationId xmlns:p14="http://schemas.microsoft.com/office/powerpoint/2010/main" val="1032702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It is somewhat inconvenient that we first have to compute the mean before getting to the standard deviation.</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 particular, if we compute the standard deviation of </a:t>
            </a:r>
            <a:r>
              <a:rPr lang="en-US" sz="1000" i="1" kern="1200" dirty="0" smtClean="0">
                <a:solidFill>
                  <a:schemeClr val="tx1"/>
                </a:solidFill>
                <a:effectLst/>
                <a:latin typeface="Calibri" panose="020F0502020204030204" pitchFamily="34" charset="0"/>
                <a:ea typeface="+mn-ea"/>
                <a:cs typeface="+mn-cs"/>
              </a:rPr>
              <a:t>n </a:t>
            </a:r>
            <a:r>
              <a:rPr lang="en-US" sz="1000" kern="1200" dirty="0" smtClean="0">
                <a:solidFill>
                  <a:schemeClr val="tx1"/>
                </a:solidFill>
                <a:effectLst/>
                <a:latin typeface="Calibri" panose="020F0502020204030204" pitchFamily="34" charset="0"/>
                <a:ea typeface="+mn-ea"/>
                <a:cs typeface="+mn-cs"/>
              </a:rPr>
              <a:t>data points and then for some reason add one more data point, we have to redo the entire calculation.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Fortunately there is a nice shortcut to compute the variance (and thus the standard deviation)</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39</a:t>
            </a:fld>
            <a:endParaRPr lang="en-US"/>
          </a:p>
        </p:txBody>
      </p:sp>
    </p:spTree>
    <p:extLst>
      <p:ext uri="{BB962C8B-B14F-4D97-AF65-F5344CB8AC3E}">
        <p14:creationId xmlns:p14="http://schemas.microsoft.com/office/powerpoint/2010/main" val="3955627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If you need to compute the variance manually, you should always use this shortcut formula.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For practice, compute the variance of machine A using this shortcut method.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40</a:t>
            </a:fld>
            <a:endParaRPr lang="en-US"/>
          </a:p>
        </p:txBody>
      </p:sp>
    </p:spTree>
    <p:extLst>
      <p:ext uri="{BB962C8B-B14F-4D97-AF65-F5344CB8AC3E}">
        <p14:creationId xmlns:p14="http://schemas.microsoft.com/office/powerpoint/2010/main" val="1194471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41</a:t>
            </a:fld>
            <a:endParaRPr lang="en-US"/>
          </a:p>
        </p:txBody>
      </p:sp>
    </p:spTree>
    <p:extLst>
      <p:ext uri="{BB962C8B-B14F-4D97-AF65-F5344CB8AC3E}">
        <p14:creationId xmlns:p14="http://schemas.microsoft.com/office/powerpoint/2010/main" val="326315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While charts are commonly very useful to visually represent data, they are inconvenient for the simple reason that they are difficult to display and reproduce. It is frequently useful to reduce data to a couple of numbers that are easy to remember and easy to communicate, yet capture the essence of the data they represent.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 mean, median, and mode are our first examples of such computed representations of data.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3277707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The numbers in this example turned out to be huge, which made the process somewhat confusing.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For smaller numbers, everything seems slightly easier, hopefully.</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3717623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43</a:t>
            </a:fld>
            <a:endParaRPr lang="en-US"/>
          </a:p>
        </p:txBody>
      </p:sp>
    </p:spTree>
    <p:extLst>
      <p:ext uri="{BB962C8B-B14F-4D97-AF65-F5344CB8AC3E}">
        <p14:creationId xmlns:p14="http://schemas.microsoft.com/office/powerpoint/2010/main" val="1929254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44</a:t>
            </a:fld>
            <a:endParaRPr lang="en-US"/>
          </a:p>
        </p:txBody>
      </p:sp>
    </p:spTree>
    <p:extLst>
      <p:ext uri="{BB962C8B-B14F-4D97-AF65-F5344CB8AC3E}">
        <p14:creationId xmlns:p14="http://schemas.microsoft.com/office/powerpoint/2010/main" val="703811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At this point we can describe the results of an experiment using two numbers (or parameters): a measure of central tendency (mean or median) and a measure of dispersion (the standard deviation, computed from the variance). That will tell us the “center” of the distribution of values (mean) and the “spread” around that center (standard deviation).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45</a:t>
            </a:fld>
            <a:endParaRPr lang="en-US"/>
          </a:p>
        </p:txBody>
      </p:sp>
    </p:spTree>
    <p:extLst>
      <p:ext uri="{BB962C8B-B14F-4D97-AF65-F5344CB8AC3E}">
        <p14:creationId xmlns:p14="http://schemas.microsoft.com/office/powerpoint/2010/main" val="3972626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46</a:t>
            </a:fld>
            <a:endParaRPr lang="en-US"/>
          </a:p>
        </p:txBody>
      </p:sp>
    </p:spTree>
    <p:extLst>
      <p:ext uri="{BB962C8B-B14F-4D97-AF65-F5344CB8AC3E}">
        <p14:creationId xmlns:p14="http://schemas.microsoft.com/office/powerpoint/2010/main" val="4068041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47</a:t>
            </a:fld>
            <a:endParaRPr lang="en-US"/>
          </a:p>
        </p:txBody>
      </p:sp>
    </p:spTree>
    <p:extLst>
      <p:ext uri="{BB962C8B-B14F-4D97-AF65-F5344CB8AC3E}">
        <p14:creationId xmlns:p14="http://schemas.microsoft.com/office/powerpoint/2010/main" val="416800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48</a:t>
            </a:fld>
            <a:endParaRPr lang="en-US"/>
          </a:p>
        </p:txBody>
      </p:sp>
    </p:spTree>
    <p:extLst>
      <p:ext uri="{BB962C8B-B14F-4D97-AF65-F5344CB8AC3E}">
        <p14:creationId xmlns:p14="http://schemas.microsoft.com/office/powerpoint/2010/main" val="863594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49</a:t>
            </a:fld>
            <a:endParaRPr lang="en-US"/>
          </a:p>
        </p:txBody>
      </p:sp>
    </p:spTree>
    <p:extLst>
      <p:ext uri="{BB962C8B-B14F-4D97-AF65-F5344CB8AC3E}">
        <p14:creationId xmlns:p14="http://schemas.microsoft.com/office/powerpoint/2010/main" val="1697548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50</a:t>
            </a:fld>
            <a:endParaRPr lang="en-US"/>
          </a:p>
        </p:txBody>
      </p:sp>
    </p:spTree>
    <p:extLst>
      <p:ext uri="{BB962C8B-B14F-4D97-AF65-F5344CB8AC3E}">
        <p14:creationId xmlns:p14="http://schemas.microsoft.com/office/powerpoint/2010/main" val="1969189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51</a:t>
            </a:fld>
            <a:endParaRPr lang="en-US"/>
          </a:p>
        </p:txBody>
      </p:sp>
    </p:spTree>
    <p:extLst>
      <p:ext uri="{BB962C8B-B14F-4D97-AF65-F5344CB8AC3E}">
        <p14:creationId xmlns:p14="http://schemas.microsoft.com/office/powerpoint/2010/main" val="346373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Of course, the idea—ultimately—is to use the sample mean (which is usually easy to compute) as an estimate for the population mean (which is usually unknown). For now, we will just show examples of computing a mean, but later we will discuss in detail how exactly the sample mean can be used to estimate the population mean.</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a:t>
            </a:fld>
            <a:endParaRPr lang="en-US"/>
          </a:p>
        </p:txBody>
      </p:sp>
    </p:spTree>
    <p:extLst>
      <p:ext uri="{BB962C8B-B14F-4D97-AF65-F5344CB8AC3E}">
        <p14:creationId xmlns:p14="http://schemas.microsoft.com/office/powerpoint/2010/main" val="2230200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52</a:t>
            </a:fld>
            <a:endParaRPr lang="en-US"/>
          </a:p>
        </p:txBody>
      </p:sp>
    </p:spTree>
    <p:extLst>
      <p:ext uri="{BB962C8B-B14F-4D97-AF65-F5344CB8AC3E}">
        <p14:creationId xmlns:p14="http://schemas.microsoft.com/office/powerpoint/2010/main" val="3468723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b="0" i="0" u="none" strike="noStrike" kern="1200" baseline="0" dirty="0" smtClean="0">
                <a:solidFill>
                  <a:schemeClr val="tx1"/>
                </a:solidFill>
                <a:latin typeface="Calibri" panose="020F0502020204030204" pitchFamily="34" charset="0"/>
                <a:ea typeface="+mn-ea"/>
                <a:cs typeface="+mn-cs"/>
              </a:rPr>
              <a:t>Note that there are at least a dozen different ways to compute quartiles.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 preceding procedures are the preferred way in this text but depending on the software package used (such as SAS, JMP, MINITAB, or Excel), other numbers are possible.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We will revisit the quartiles to figure out what these numbers can tell us about the distribution of our data. Before we do that, though, we will expand the idea of quartiles to “percentiles.” </a:t>
            </a:r>
          </a:p>
          <a:p>
            <a:r>
              <a:rPr lang="en-US" sz="1000" b="0" i="0" u="none" strike="noStrike" kern="1200" baseline="0" dirty="0" smtClean="0">
                <a:solidFill>
                  <a:schemeClr val="tx1"/>
                </a:solidFill>
                <a:latin typeface="Calibri" panose="020F0502020204030204" pitchFamily="34" charset="0"/>
                <a:ea typeface="+mn-ea"/>
                <a:cs typeface="+mn-cs"/>
              </a:rPr>
              <a:t>Quartiles are useful and they help to describe the distribution of values as we will see later.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However, we often want to know how one particular data value compares to the rest of the data.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For example, when taking standardized test scores such as SAT scores, I want to know not only my own score, but also how my score ranks in relation to all scores.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Percentiles are perfect for this situation.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53</a:t>
            </a:fld>
            <a:endParaRPr lang="en-US"/>
          </a:p>
        </p:txBody>
      </p:sp>
    </p:spTree>
    <p:extLst>
      <p:ext uri="{BB962C8B-B14F-4D97-AF65-F5344CB8AC3E}">
        <p14:creationId xmlns:p14="http://schemas.microsoft.com/office/powerpoint/2010/main" val="3858996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54</a:t>
            </a:fld>
            <a:endParaRPr lang="en-US"/>
          </a:p>
        </p:txBody>
      </p:sp>
    </p:spTree>
    <p:extLst>
      <p:ext uri="{BB962C8B-B14F-4D97-AF65-F5344CB8AC3E}">
        <p14:creationId xmlns:p14="http://schemas.microsoft.com/office/powerpoint/2010/main" val="11446655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55</a:t>
            </a:fld>
            <a:endParaRPr lang="en-US"/>
          </a:p>
        </p:txBody>
      </p:sp>
    </p:spTree>
    <p:extLst>
      <p:ext uri="{BB962C8B-B14F-4D97-AF65-F5344CB8AC3E}">
        <p14:creationId xmlns:p14="http://schemas.microsoft.com/office/powerpoint/2010/main" val="282717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56</a:t>
            </a:fld>
            <a:endParaRPr lang="en-US"/>
          </a:p>
        </p:txBody>
      </p:sp>
    </p:spTree>
    <p:extLst>
      <p:ext uri="{BB962C8B-B14F-4D97-AF65-F5344CB8AC3E}">
        <p14:creationId xmlns:p14="http://schemas.microsoft.com/office/powerpoint/2010/main" val="38901651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57</a:t>
            </a:fld>
            <a:endParaRPr lang="en-US"/>
          </a:p>
        </p:txBody>
      </p:sp>
    </p:spTree>
    <p:extLst>
      <p:ext uri="{BB962C8B-B14F-4D97-AF65-F5344CB8AC3E}">
        <p14:creationId xmlns:p14="http://schemas.microsoft.com/office/powerpoint/2010/main" val="893016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58</a:t>
            </a:fld>
            <a:endParaRPr lang="en-US"/>
          </a:p>
        </p:txBody>
      </p:sp>
    </p:spTree>
    <p:extLst>
      <p:ext uri="{BB962C8B-B14F-4D97-AF65-F5344CB8AC3E}">
        <p14:creationId xmlns:p14="http://schemas.microsoft.com/office/powerpoint/2010/main" val="7944423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However, for percentiles another question is usually asked: given a particular value, find that percentile that corresponds to this value.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other words, determine how many values are lesser and how many values are larger than the particular value.</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59</a:t>
            </a:fld>
            <a:endParaRPr lang="en-US"/>
          </a:p>
        </p:txBody>
      </p:sp>
    </p:spTree>
    <p:extLst>
      <p:ext uri="{BB962C8B-B14F-4D97-AF65-F5344CB8AC3E}">
        <p14:creationId xmlns:p14="http://schemas.microsoft.com/office/powerpoint/2010/main" val="32699707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60</a:t>
            </a:fld>
            <a:endParaRPr lang="en-US"/>
          </a:p>
        </p:txBody>
      </p:sp>
    </p:spTree>
    <p:extLst>
      <p:ext uri="{BB962C8B-B14F-4D97-AF65-F5344CB8AC3E}">
        <p14:creationId xmlns:p14="http://schemas.microsoft.com/office/powerpoint/2010/main" val="3138805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61</a:t>
            </a:fld>
            <a:endParaRPr lang="en-US"/>
          </a:p>
        </p:txBody>
      </p:sp>
    </p:spTree>
    <p:extLst>
      <p:ext uri="{BB962C8B-B14F-4D97-AF65-F5344CB8AC3E}">
        <p14:creationId xmlns:p14="http://schemas.microsoft.com/office/powerpoint/2010/main" val="117221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1174738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62</a:t>
            </a:fld>
            <a:endParaRPr lang="en-US"/>
          </a:p>
        </p:txBody>
      </p:sp>
    </p:spTree>
    <p:extLst>
      <p:ext uri="{BB962C8B-B14F-4D97-AF65-F5344CB8AC3E}">
        <p14:creationId xmlns:p14="http://schemas.microsoft.com/office/powerpoint/2010/main" val="2594144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63</a:t>
            </a:fld>
            <a:endParaRPr lang="en-US"/>
          </a:p>
        </p:txBody>
      </p:sp>
    </p:spTree>
    <p:extLst>
      <p:ext uri="{BB962C8B-B14F-4D97-AF65-F5344CB8AC3E}">
        <p14:creationId xmlns:p14="http://schemas.microsoft.com/office/powerpoint/2010/main" val="1986918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64</a:t>
            </a:fld>
            <a:endParaRPr lang="en-US"/>
          </a:p>
        </p:txBody>
      </p:sp>
    </p:spTree>
    <p:extLst>
      <p:ext uri="{BB962C8B-B14F-4D97-AF65-F5344CB8AC3E}">
        <p14:creationId xmlns:p14="http://schemas.microsoft.com/office/powerpoint/2010/main" val="1075066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65</a:t>
            </a:fld>
            <a:endParaRPr lang="en-US"/>
          </a:p>
        </p:txBody>
      </p:sp>
    </p:spTree>
    <p:extLst>
      <p:ext uri="{BB962C8B-B14F-4D97-AF65-F5344CB8AC3E}">
        <p14:creationId xmlns:p14="http://schemas.microsoft.com/office/powerpoint/2010/main" val="4367439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66</a:t>
            </a:fld>
            <a:endParaRPr lang="en-US"/>
          </a:p>
        </p:txBody>
      </p:sp>
    </p:spTree>
    <p:extLst>
      <p:ext uri="{BB962C8B-B14F-4D97-AF65-F5344CB8AC3E}">
        <p14:creationId xmlns:p14="http://schemas.microsoft.com/office/powerpoint/2010/main" val="650915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 fact, even though the box plot does not directly contain the mean (it only shows the median) it is possible to estimate whether the mean is</a:t>
            </a:r>
            <a:r>
              <a:rPr lang="en-US" sz="1000" kern="1200" baseline="0" dirty="0" smtClean="0">
                <a:solidFill>
                  <a:schemeClr val="tx1"/>
                </a:solidFill>
                <a:effectLst/>
                <a:latin typeface="Calibri" panose="020F0502020204030204" pitchFamily="34" charset="0"/>
                <a:ea typeface="+mn-ea"/>
                <a:cs typeface="+mn-cs"/>
              </a:rPr>
              <a:t> </a:t>
            </a:r>
            <a:r>
              <a:rPr lang="en-US" sz="1000" kern="1200" dirty="0" smtClean="0">
                <a:solidFill>
                  <a:schemeClr val="tx1"/>
                </a:solidFill>
                <a:effectLst/>
                <a:latin typeface="Calibri" panose="020F0502020204030204" pitchFamily="34" charset="0"/>
                <a:ea typeface="+mn-ea"/>
                <a:cs typeface="+mn-cs"/>
              </a:rPr>
              <a:t>less than or greater than the median by looking whether the box plot is skewed to the left or to the right.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67</a:t>
            </a:fld>
            <a:endParaRPr lang="en-US"/>
          </a:p>
        </p:txBody>
      </p:sp>
    </p:spTree>
    <p:extLst>
      <p:ext uri="{BB962C8B-B14F-4D97-AF65-F5344CB8AC3E}">
        <p14:creationId xmlns:p14="http://schemas.microsoft.com/office/powerpoint/2010/main" val="25701070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68</a:t>
            </a:fld>
            <a:endParaRPr lang="en-US"/>
          </a:p>
        </p:txBody>
      </p:sp>
    </p:spTree>
    <p:extLst>
      <p:ext uri="{BB962C8B-B14F-4D97-AF65-F5344CB8AC3E}">
        <p14:creationId xmlns:p14="http://schemas.microsoft.com/office/powerpoint/2010/main" val="3566874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69</a:t>
            </a:fld>
            <a:endParaRPr lang="en-US"/>
          </a:p>
        </p:txBody>
      </p:sp>
    </p:spTree>
    <p:extLst>
      <p:ext uri="{BB962C8B-B14F-4D97-AF65-F5344CB8AC3E}">
        <p14:creationId xmlns:p14="http://schemas.microsoft.com/office/powerpoint/2010/main" val="25632759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70</a:t>
            </a:fld>
            <a:endParaRPr lang="en-US"/>
          </a:p>
        </p:txBody>
      </p:sp>
    </p:spTree>
    <p:extLst>
      <p:ext uri="{BB962C8B-B14F-4D97-AF65-F5344CB8AC3E}">
        <p14:creationId xmlns:p14="http://schemas.microsoft.com/office/powerpoint/2010/main" val="38822845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kern="1200" dirty="0" smtClean="0">
                <a:solidFill>
                  <a:schemeClr val="tx1"/>
                </a:solidFill>
                <a:effectLst/>
                <a:latin typeface="Calibri" panose="020F0502020204030204" pitchFamily="34" charset="0"/>
                <a:ea typeface="+mn-ea"/>
                <a:cs typeface="+mn-cs"/>
              </a:rPr>
              <a:t>You can tell the shape of the histogram (distribution)—in many cases at least—just by looking at the box plot, and you can also estimate whether the mean is less than or greater than the median.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Recall that the mean is impacted by especially large or small values, even if there are just a few of them, while the median is more stable with respect to exceptional values.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71</a:t>
            </a:fld>
            <a:endParaRPr lang="en-US"/>
          </a:p>
        </p:txBody>
      </p:sp>
    </p:spTree>
    <p:extLst>
      <p:ext uri="{BB962C8B-B14F-4D97-AF65-F5344CB8AC3E}">
        <p14:creationId xmlns:p14="http://schemas.microsoft.com/office/powerpoint/2010/main" val="282672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Another, and in some sense better, measure of central tendency is the median, or middle number.</a:t>
            </a:r>
          </a:p>
          <a:p>
            <a:r>
              <a:rPr lang="en-US" sz="1000" kern="1200" dirty="0" smtClean="0">
                <a:solidFill>
                  <a:schemeClr val="tx1"/>
                </a:solidFill>
                <a:effectLst/>
                <a:latin typeface="Calibri" panose="020F0502020204030204" pitchFamily="34" charset="0"/>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6881666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72</a:t>
            </a:fld>
            <a:endParaRPr lang="en-US"/>
          </a:p>
        </p:txBody>
      </p:sp>
    </p:spTree>
    <p:extLst>
      <p:ext uri="{BB962C8B-B14F-4D97-AF65-F5344CB8AC3E}">
        <p14:creationId xmlns:p14="http://schemas.microsoft.com/office/powerpoint/2010/main" val="3994192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73</a:t>
            </a:fld>
            <a:endParaRPr lang="en-US"/>
          </a:p>
        </p:txBody>
      </p:sp>
    </p:spTree>
    <p:extLst>
      <p:ext uri="{BB962C8B-B14F-4D97-AF65-F5344CB8AC3E}">
        <p14:creationId xmlns:p14="http://schemas.microsoft.com/office/powerpoint/2010/main" val="30376007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74</a:t>
            </a:fld>
            <a:endParaRPr lang="en-US"/>
          </a:p>
        </p:txBody>
      </p:sp>
    </p:spTree>
    <p:extLst>
      <p:ext uri="{BB962C8B-B14F-4D97-AF65-F5344CB8AC3E}">
        <p14:creationId xmlns:p14="http://schemas.microsoft.com/office/powerpoint/2010/main" val="2838575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Note that Excel does not include a facility to produce a box plot automatically, but we will introduce a convenient alternative later.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For your convenience, we have created the corresponding box plots in Figures 3.6 to 3.8.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75</a:t>
            </a:fld>
            <a:endParaRPr lang="en-US"/>
          </a:p>
        </p:txBody>
      </p:sp>
    </p:spTree>
    <p:extLst>
      <p:ext uri="{BB962C8B-B14F-4D97-AF65-F5344CB8AC3E}">
        <p14:creationId xmlns:p14="http://schemas.microsoft.com/office/powerpoint/2010/main" val="30928261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76</a:t>
            </a:fld>
            <a:endParaRPr lang="en-US"/>
          </a:p>
        </p:txBody>
      </p:sp>
    </p:spTree>
    <p:extLst>
      <p:ext uri="{BB962C8B-B14F-4D97-AF65-F5344CB8AC3E}">
        <p14:creationId xmlns:p14="http://schemas.microsoft.com/office/powerpoint/2010/main" val="9859771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effectLst/>
                <a:latin typeface="Calibri" panose="020F0502020204030204" pitchFamily="34" charset="0"/>
                <a:ea typeface="+mn-ea"/>
                <a:cs typeface="+mn-cs"/>
              </a:rPr>
              <a:t>Unfortunately, we forgot to write down which of these cases correspond to </a:t>
            </a:r>
            <a:r>
              <a:rPr lang="en-US" sz="1000" i="1" kern="1200" dirty="0" err="1" smtClean="0">
                <a:solidFill>
                  <a:schemeClr val="tx1"/>
                </a:solidFill>
                <a:effectLst/>
                <a:latin typeface="Calibri" panose="020F0502020204030204" pitchFamily="34" charset="0"/>
                <a:ea typeface="+mn-ea"/>
                <a:cs typeface="+mn-cs"/>
              </a:rPr>
              <a:t>varA</a:t>
            </a:r>
            <a:r>
              <a:rPr lang="en-US" sz="1000" kern="1200" dirty="0" smtClean="0">
                <a:solidFill>
                  <a:schemeClr val="tx1"/>
                </a:solidFill>
                <a:effectLst/>
                <a:latin typeface="Calibri" panose="020F0502020204030204" pitchFamily="34" charset="0"/>
                <a:ea typeface="+mn-ea"/>
                <a:cs typeface="+mn-cs"/>
              </a:rPr>
              <a:t>, </a:t>
            </a:r>
            <a:r>
              <a:rPr lang="en-US" sz="1000" i="1" kern="1200" dirty="0" err="1" smtClean="0">
                <a:solidFill>
                  <a:schemeClr val="tx1"/>
                </a:solidFill>
                <a:effectLst/>
                <a:latin typeface="Calibri" panose="020F0502020204030204" pitchFamily="34" charset="0"/>
                <a:ea typeface="+mn-ea"/>
                <a:cs typeface="+mn-cs"/>
              </a:rPr>
              <a:t>varB</a:t>
            </a:r>
            <a:r>
              <a:rPr lang="en-US" sz="1000" kern="1200" dirty="0" smtClean="0">
                <a:solidFill>
                  <a:schemeClr val="tx1"/>
                </a:solidFill>
                <a:effectLst/>
                <a:latin typeface="Calibri" panose="020F0502020204030204" pitchFamily="34" charset="0"/>
                <a:ea typeface="+mn-ea"/>
                <a:cs typeface="+mn-cs"/>
              </a:rPr>
              <a:t>, and </a:t>
            </a:r>
            <a:r>
              <a:rPr lang="en-US" sz="1000" i="1" kern="1200" dirty="0" err="1" smtClean="0">
                <a:solidFill>
                  <a:schemeClr val="tx1"/>
                </a:solidFill>
                <a:effectLst/>
                <a:latin typeface="Calibri" panose="020F0502020204030204" pitchFamily="34" charset="0"/>
                <a:ea typeface="+mn-ea"/>
                <a:cs typeface="+mn-cs"/>
              </a:rPr>
              <a:t>varC</a:t>
            </a:r>
            <a:r>
              <a:rPr lang="en-US" sz="1000" kern="1200" dirty="0" smtClean="0">
                <a:solidFill>
                  <a:schemeClr val="tx1"/>
                </a:solidFill>
                <a:effectLst/>
                <a:latin typeface="Calibri" panose="020F0502020204030204" pitchFamily="34" charset="0"/>
                <a:ea typeface="+mn-ea"/>
                <a:cs typeface="+mn-cs"/>
              </a:rPr>
              <a:t>—can you figure it out?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77</a:t>
            </a:fld>
            <a:endParaRPr lang="en-US"/>
          </a:p>
        </p:txBody>
      </p:sp>
    </p:spTree>
    <p:extLst>
      <p:ext uri="{BB962C8B-B14F-4D97-AF65-F5344CB8AC3E}">
        <p14:creationId xmlns:p14="http://schemas.microsoft.com/office/powerpoint/2010/main" val="31277289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78</a:t>
            </a:fld>
            <a:endParaRPr lang="en-US"/>
          </a:p>
        </p:txBody>
      </p:sp>
    </p:spTree>
    <p:extLst>
      <p:ext uri="{BB962C8B-B14F-4D97-AF65-F5344CB8AC3E}">
        <p14:creationId xmlns:p14="http://schemas.microsoft.com/office/powerpoint/2010/main" val="17061750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79</a:t>
            </a:fld>
            <a:endParaRPr lang="en-US"/>
          </a:p>
        </p:txBody>
      </p:sp>
    </p:spTree>
    <p:extLst>
      <p:ext uri="{BB962C8B-B14F-4D97-AF65-F5344CB8AC3E}">
        <p14:creationId xmlns:p14="http://schemas.microsoft.com/office/powerpoint/2010/main" val="3943131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80</a:t>
            </a:fld>
            <a:endParaRPr lang="en-US"/>
          </a:p>
        </p:txBody>
      </p:sp>
    </p:spTree>
    <p:extLst>
      <p:ext uri="{BB962C8B-B14F-4D97-AF65-F5344CB8AC3E}">
        <p14:creationId xmlns:p14="http://schemas.microsoft.com/office/powerpoint/2010/main" val="4064395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81</a:t>
            </a:fld>
            <a:endParaRPr lang="en-US"/>
          </a:p>
        </p:txBody>
      </p:sp>
    </p:spTree>
    <p:extLst>
      <p:ext uri="{BB962C8B-B14F-4D97-AF65-F5344CB8AC3E}">
        <p14:creationId xmlns:p14="http://schemas.microsoft.com/office/powerpoint/2010/main" val="234675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a:t>
            </a:fld>
            <a:endParaRPr lang="en-US"/>
          </a:p>
        </p:txBody>
      </p:sp>
    </p:spTree>
    <p:extLst>
      <p:ext uri="{BB962C8B-B14F-4D97-AF65-F5344CB8AC3E}">
        <p14:creationId xmlns:p14="http://schemas.microsoft.com/office/powerpoint/2010/main" val="13541434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82</a:t>
            </a:fld>
            <a:endParaRPr lang="en-US"/>
          </a:p>
        </p:txBody>
      </p:sp>
    </p:spTree>
    <p:extLst>
      <p:ext uri="{BB962C8B-B14F-4D97-AF65-F5344CB8AC3E}">
        <p14:creationId xmlns:p14="http://schemas.microsoft.com/office/powerpoint/2010/main" val="13076276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83</a:t>
            </a:fld>
            <a:endParaRPr lang="en-US"/>
          </a:p>
        </p:txBody>
      </p:sp>
    </p:spTree>
    <p:extLst>
      <p:ext uri="{BB962C8B-B14F-4D97-AF65-F5344CB8AC3E}">
        <p14:creationId xmlns:p14="http://schemas.microsoft.com/office/powerpoint/2010/main" val="5863818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Let us use our new formulas on an interesting data set: the salaries of Major League Baseball (MLB) players from 1988 to 2011.</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85</a:t>
            </a:fld>
            <a:endParaRPr lang="en-US"/>
          </a:p>
        </p:txBody>
      </p:sp>
    </p:spTree>
    <p:extLst>
      <p:ext uri="{BB962C8B-B14F-4D97-AF65-F5344CB8AC3E}">
        <p14:creationId xmlns:p14="http://schemas.microsoft.com/office/powerpoint/2010/main" val="25255775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86</a:t>
            </a:fld>
            <a:endParaRPr lang="en-US"/>
          </a:p>
        </p:txBody>
      </p:sp>
    </p:spTree>
    <p:extLst>
      <p:ext uri="{BB962C8B-B14F-4D97-AF65-F5344CB8AC3E}">
        <p14:creationId xmlns:p14="http://schemas.microsoft.com/office/powerpoint/2010/main" val="3371100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87</a:t>
            </a:fld>
            <a:endParaRPr lang="en-US"/>
          </a:p>
        </p:txBody>
      </p:sp>
    </p:spTree>
    <p:extLst>
      <p:ext uri="{BB962C8B-B14F-4D97-AF65-F5344CB8AC3E}">
        <p14:creationId xmlns:p14="http://schemas.microsoft.com/office/powerpoint/2010/main" val="12988128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88</a:t>
            </a:fld>
            <a:endParaRPr lang="en-US"/>
          </a:p>
        </p:txBody>
      </p:sp>
    </p:spTree>
    <p:extLst>
      <p:ext uri="{BB962C8B-B14F-4D97-AF65-F5344CB8AC3E}">
        <p14:creationId xmlns:p14="http://schemas.microsoft.com/office/powerpoint/2010/main" val="18186211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89</a:t>
            </a:fld>
            <a:endParaRPr lang="en-US"/>
          </a:p>
        </p:txBody>
      </p:sp>
    </p:spTree>
    <p:extLst>
      <p:ext uri="{BB962C8B-B14F-4D97-AF65-F5344CB8AC3E}">
        <p14:creationId xmlns:p14="http://schemas.microsoft.com/office/powerpoint/2010/main" val="127854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90</a:t>
            </a:fld>
            <a:endParaRPr lang="en-US"/>
          </a:p>
        </p:txBody>
      </p:sp>
    </p:spTree>
    <p:extLst>
      <p:ext uri="{BB962C8B-B14F-4D97-AF65-F5344CB8AC3E}">
        <p14:creationId xmlns:p14="http://schemas.microsoft.com/office/powerpoint/2010/main" val="38729256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t>There are a number of additional statistical functions that can be used as needed but Excel also provides a convenient tool to compute many of the most commonly used descriptive statistics such as mean, mode, median, variance, standard deviation, and more all at once and for multiple variables simultaneously.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91</a:t>
            </a:fld>
            <a:endParaRPr lang="en-US"/>
          </a:p>
        </p:txBody>
      </p:sp>
    </p:spTree>
    <p:extLst>
      <p:ext uri="{BB962C8B-B14F-4D97-AF65-F5344CB8AC3E}">
        <p14:creationId xmlns:p14="http://schemas.microsoft.com/office/powerpoint/2010/main" val="19136955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92</a:t>
            </a:fld>
            <a:endParaRPr lang="en-US"/>
          </a:p>
        </p:txBody>
      </p:sp>
    </p:spTree>
    <p:extLst>
      <p:ext uri="{BB962C8B-B14F-4D97-AF65-F5344CB8AC3E}">
        <p14:creationId xmlns:p14="http://schemas.microsoft.com/office/powerpoint/2010/main" val="368292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a:t>
            </a:fld>
            <a:endParaRPr lang="en-US"/>
          </a:p>
        </p:txBody>
      </p:sp>
    </p:spTree>
    <p:extLst>
      <p:ext uri="{BB962C8B-B14F-4D97-AF65-F5344CB8AC3E}">
        <p14:creationId xmlns:p14="http://schemas.microsoft.com/office/powerpoint/2010/main" val="3663019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93</a:t>
            </a:fld>
            <a:endParaRPr lang="en-US"/>
          </a:p>
        </p:txBody>
      </p:sp>
    </p:spTree>
    <p:extLst>
      <p:ext uri="{BB962C8B-B14F-4D97-AF65-F5344CB8AC3E}">
        <p14:creationId xmlns:p14="http://schemas.microsoft.com/office/powerpoint/2010/main" val="39581870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94</a:t>
            </a:fld>
            <a:endParaRPr lang="en-US"/>
          </a:p>
        </p:txBody>
      </p:sp>
    </p:spTree>
    <p:extLst>
      <p:ext uri="{BB962C8B-B14F-4D97-AF65-F5344CB8AC3E}">
        <p14:creationId xmlns:p14="http://schemas.microsoft.com/office/powerpoint/2010/main" val="36419603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95</a:t>
            </a:fld>
            <a:endParaRPr lang="en-US"/>
          </a:p>
        </p:txBody>
      </p:sp>
    </p:spTree>
    <p:extLst>
      <p:ext uri="{BB962C8B-B14F-4D97-AF65-F5344CB8AC3E}">
        <p14:creationId xmlns:p14="http://schemas.microsoft.com/office/powerpoint/2010/main" val="37103072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96</a:t>
            </a:fld>
            <a:endParaRPr lang="en-US"/>
          </a:p>
        </p:txBody>
      </p:sp>
    </p:spTree>
    <p:extLst>
      <p:ext uri="{BB962C8B-B14F-4D97-AF65-F5344CB8AC3E}">
        <p14:creationId xmlns:p14="http://schemas.microsoft.com/office/powerpoint/2010/main" val="17060405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97</a:t>
            </a:fld>
            <a:endParaRPr lang="en-US"/>
          </a:p>
        </p:txBody>
      </p:sp>
    </p:spTree>
    <p:extLst>
      <p:ext uri="{BB962C8B-B14F-4D97-AF65-F5344CB8AC3E}">
        <p14:creationId xmlns:p14="http://schemas.microsoft.com/office/powerpoint/2010/main" val="25680863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98</a:t>
            </a:fld>
            <a:endParaRPr lang="en-US"/>
          </a:p>
        </p:txBody>
      </p:sp>
    </p:spTree>
    <p:extLst>
      <p:ext uri="{BB962C8B-B14F-4D97-AF65-F5344CB8AC3E}">
        <p14:creationId xmlns:p14="http://schemas.microsoft.com/office/powerpoint/2010/main" val="25842952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99</a:t>
            </a:fld>
            <a:endParaRPr lang="en-US"/>
          </a:p>
        </p:txBody>
      </p:sp>
    </p:spTree>
    <p:extLst>
      <p:ext uri="{BB962C8B-B14F-4D97-AF65-F5344CB8AC3E}">
        <p14:creationId xmlns:p14="http://schemas.microsoft.com/office/powerpoint/2010/main" val="24587377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Unfortunately Excel does not have a nice built-in facility to quickly create a box plot. You could of course use the formulas introduced earlier to compute the values needed and then draw a box plot manually. However, there is an easy-to-use Excel template that is not quite as convenient as the data analysis tools we have been using, but it is still pretty simple and useful.</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100</a:t>
            </a:fld>
            <a:endParaRPr lang="en-US"/>
          </a:p>
        </p:txBody>
      </p:sp>
    </p:spTree>
    <p:extLst>
      <p:ext uri="{BB962C8B-B14F-4D97-AF65-F5344CB8AC3E}">
        <p14:creationId xmlns:p14="http://schemas.microsoft.com/office/powerpoint/2010/main" val="3989798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101</a:t>
            </a:fld>
            <a:endParaRPr lang="en-US"/>
          </a:p>
        </p:txBody>
      </p:sp>
    </p:spTree>
    <p:extLst>
      <p:ext uri="{BB962C8B-B14F-4D97-AF65-F5344CB8AC3E}">
        <p14:creationId xmlns:p14="http://schemas.microsoft.com/office/powerpoint/2010/main" val="19735799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102</a:t>
            </a:fld>
            <a:endParaRPr lang="en-US"/>
          </a:p>
        </p:txBody>
      </p:sp>
    </p:spTree>
    <p:extLst>
      <p:ext uri="{BB962C8B-B14F-4D97-AF65-F5344CB8AC3E}">
        <p14:creationId xmlns:p14="http://schemas.microsoft.com/office/powerpoint/2010/main" val="341537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8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betterbusinessdecisions.org/data/boxplot.xls"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1.jpg"/></Relationships>
</file>

<file path=ppt/slides/_rels/slide101.xml.rels><?xml version="1.0" encoding="UTF-8" standalone="yes"?>
<Relationships xmlns="http://schemas.openxmlformats.org/package/2006/relationships"><Relationship Id="rId3" Type="http://schemas.openxmlformats.org/officeDocument/2006/relationships/hyperlink" Target="http://www.betterbusinessdecisions.org/data/life.xls"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0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Varianc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hyperlink" Target="http://www.betterbusinessdecisions.org/data/life.xlsx"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betterbusinessdecisions.org/data/distribution-data.xl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7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betterbusinessdecisions.org/data/life.xls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3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betterbusinessdecisions.org/data/MLBPlayerSalaries.xlsx"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8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betterbusinessdecisions.org/data/u-floridagraduationsalaries.xl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9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betterbusinessdecisions.org/data/life_literate.xlsx"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amstat.org/publications/jse/v14n3/langford.html"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betterbusinessdecisions.org/data/life_literate.xls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9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728420" y="1560120"/>
                <a:ext cx="10870022" cy="4648175"/>
              </a:xfrm>
            </p:spPr>
            <p:txBody>
              <a:bodyPr>
                <a:normAutofit fontScale="92500" lnSpcReduction="10000"/>
              </a:bodyPr>
              <a:lstStyle/>
              <a:p>
                <a:pPr>
                  <a:spcBef>
                    <a:spcPts val="600"/>
                  </a:spcBef>
                  <a:spcAft>
                    <a:spcPts val="600"/>
                  </a:spcAft>
                </a:pPr>
                <a:r>
                  <a:rPr lang="en-US" sz="2600" i="1" dirty="0" smtClean="0"/>
                  <a:t>Sort </a:t>
                </a:r>
                <a:r>
                  <a:rPr lang="en-US" sz="2600" dirty="0"/>
                  <a:t>all observations in ascending order.</a:t>
                </a:r>
              </a:p>
              <a:p>
                <a:pPr lvl="1">
                  <a:spcBef>
                    <a:spcPts val="600"/>
                  </a:spcBef>
                  <a:spcAft>
                    <a:spcPts val="600"/>
                  </a:spcAft>
                </a:pPr>
                <a:r>
                  <a:rPr lang="en-US" i="1" dirty="0"/>
                  <a:t>If </a:t>
                </a:r>
                <a14:m>
                  <m:oMath xmlns:m="http://schemas.openxmlformats.org/officeDocument/2006/math">
                    <m:r>
                      <a:rPr lang="en-US" sz="2800" i="1" dirty="0">
                        <a:latin typeface="Cambria Math" panose="02040503050406030204" pitchFamily="18" charset="0"/>
                      </a:rPr>
                      <m:t>𝑛</m:t>
                    </m:r>
                    <m:r>
                      <a:rPr lang="en-US" sz="2800" b="0" i="0" dirty="0" smtClean="0">
                        <a:latin typeface="Cambria Math" panose="02040503050406030204" pitchFamily="18" charset="0"/>
                      </a:rPr>
                      <m:t> </m:t>
                    </m:r>
                  </m:oMath>
                </a14:m>
                <a:r>
                  <a:rPr lang="en-US" i="1" dirty="0" smtClean="0"/>
                  <a:t>is </a:t>
                </a:r>
                <a:r>
                  <a:rPr lang="en-US" i="1" dirty="0"/>
                  <a:t>odd</a:t>
                </a:r>
                <a:r>
                  <a:rPr lang="en-US" dirty="0"/>
                  <a:t>, pick the number in the </a:t>
                </a:r>
                <a14:m>
                  <m:oMath xmlns:m="http://schemas.openxmlformats.org/officeDocument/2006/math">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𝑛</m:t>
                        </m:r>
                        <m:r>
                          <a:rPr lang="en-US" sz="2600" b="0" i="1" dirty="0" smtClean="0">
                            <a:latin typeface="Cambria Math" panose="02040503050406030204" pitchFamily="18" charset="0"/>
                          </a:rPr>
                          <m:t>+1</m:t>
                        </m:r>
                      </m:num>
                      <m:den>
                        <m:r>
                          <a:rPr lang="en-US" sz="2600" b="0" i="1" dirty="0" smtClean="0">
                            <a:latin typeface="Cambria Math" panose="02040503050406030204" pitchFamily="18" charset="0"/>
                          </a:rPr>
                          <m:t>2</m:t>
                        </m:r>
                      </m:den>
                    </m:f>
                  </m:oMath>
                </a14:m>
                <a:r>
                  <a:rPr lang="en-US" dirty="0" smtClean="0"/>
                  <a:t> </a:t>
                </a:r>
                <a:r>
                  <a:rPr lang="en-US" dirty="0"/>
                  <a:t>position of your data</a:t>
                </a:r>
                <a:r>
                  <a:rPr lang="en-US" dirty="0" smtClean="0"/>
                  <a:t>.</a:t>
                </a:r>
              </a:p>
              <a:p>
                <a:pPr lvl="1">
                  <a:spcBef>
                    <a:spcPts val="600"/>
                  </a:spcBef>
                  <a:spcAft>
                    <a:spcPts val="600"/>
                  </a:spcAft>
                </a:pPr>
                <a:r>
                  <a:rPr lang="en-US" i="1" dirty="0"/>
                  <a:t>If </a:t>
                </a:r>
                <a14:m>
                  <m:oMath xmlns:m="http://schemas.openxmlformats.org/officeDocument/2006/math">
                    <m:r>
                      <a:rPr lang="en-US" sz="2800" i="1" dirty="0">
                        <a:latin typeface="Cambria Math" panose="02040503050406030204" pitchFamily="18" charset="0"/>
                      </a:rPr>
                      <m:t>𝑛</m:t>
                    </m:r>
                  </m:oMath>
                </a14:m>
                <a:r>
                  <a:rPr lang="en-US" i="1" dirty="0"/>
                  <a:t> is even</a:t>
                </a:r>
                <a:r>
                  <a:rPr lang="en-US" dirty="0"/>
                  <a:t>, pick the numbers at </a:t>
                </a:r>
                <a:r>
                  <a:rPr lang="en-US" dirty="0" smtClean="0"/>
                  <a:t>positions </a:t>
                </a:r>
                <a14:m>
                  <m:oMath xmlns:m="http://schemas.openxmlformats.org/officeDocument/2006/math">
                    <m:f>
                      <m:fPr>
                        <m:ctrlPr>
                          <a:rPr lang="en-US" sz="2600" i="1" smtClean="0">
                            <a:latin typeface="Cambria Math" panose="02040503050406030204" pitchFamily="18" charset="0"/>
                          </a:rPr>
                        </m:ctrlPr>
                      </m:fPr>
                      <m:num>
                        <m:r>
                          <a:rPr lang="en-US" sz="2600" b="0" i="1" smtClean="0">
                            <a:latin typeface="Cambria Math" panose="02040503050406030204" pitchFamily="18" charset="0"/>
                          </a:rPr>
                          <m:t>𝑛</m:t>
                        </m:r>
                      </m:num>
                      <m:den>
                        <m:r>
                          <a:rPr lang="en-US" sz="2600" b="0" i="1" smtClean="0">
                            <a:latin typeface="Cambria Math" panose="02040503050406030204" pitchFamily="18" charset="0"/>
                          </a:rPr>
                          <m:t>2</m:t>
                        </m:r>
                      </m:den>
                    </m:f>
                  </m:oMath>
                </a14:m>
                <a:r>
                  <a:rPr lang="en-US" dirty="0" smtClean="0"/>
                  <a:t> and </a:t>
                </a:r>
                <a14:m>
                  <m:oMath xmlns:m="http://schemas.openxmlformats.org/officeDocument/2006/math">
                    <m:f>
                      <m:fPr>
                        <m:ctrlPr>
                          <a:rPr lang="en-US" sz="2600" i="1" smtClean="0">
                            <a:latin typeface="Cambria Math" panose="02040503050406030204" pitchFamily="18" charset="0"/>
                          </a:rPr>
                        </m:ctrlPr>
                      </m:fPr>
                      <m:num>
                        <m:r>
                          <a:rPr lang="en-US" sz="2600" b="0" i="1" smtClean="0">
                            <a:latin typeface="Cambria Math" panose="02040503050406030204" pitchFamily="18" charset="0"/>
                          </a:rPr>
                          <m:t>𝑛</m:t>
                        </m:r>
                      </m:num>
                      <m:den>
                        <m:r>
                          <a:rPr lang="en-US" sz="2600" b="0" i="1" smtClean="0">
                            <a:latin typeface="Cambria Math" panose="02040503050406030204" pitchFamily="18" charset="0"/>
                          </a:rPr>
                          <m:t>2</m:t>
                        </m:r>
                      </m:den>
                    </m:f>
                  </m:oMath>
                </a14:m>
                <a:r>
                  <a:rPr lang="en-US" dirty="0" smtClean="0"/>
                  <a:t> + </a:t>
                </a:r>
                <a:r>
                  <a:rPr lang="en-US" dirty="0" smtClean="0">
                    <a:latin typeface="Cambria Math" panose="02040503050406030204" pitchFamily="18" charset="0"/>
                    <a:ea typeface="Cambria Math" panose="02040503050406030204" pitchFamily="18" charset="0"/>
                  </a:rPr>
                  <a:t>1</a:t>
                </a:r>
                <a:r>
                  <a:rPr lang="en-US" dirty="0"/>
                  <a:t/>
                </a:r>
                <a:br>
                  <a:rPr lang="en-US" dirty="0"/>
                </a:br>
                <a:r>
                  <a:rPr lang="en-US" dirty="0" smtClean="0"/>
                  <a:t>and </a:t>
                </a:r>
                <a:r>
                  <a:rPr lang="en-US" dirty="0"/>
                  <a:t>find the middle of those two numbers.</a:t>
                </a:r>
              </a:p>
              <a:p>
                <a:pPr>
                  <a:spcBef>
                    <a:spcPts val="600"/>
                  </a:spcBef>
                  <a:spcAft>
                    <a:spcPts val="600"/>
                  </a:spcAft>
                </a:pPr>
                <a:r>
                  <a:rPr lang="en-US" sz="2600" dirty="0"/>
                  <a:t>This does not imply that the median </a:t>
                </a:r>
                <a:r>
                  <a:rPr lang="en-US" sz="2600" dirty="0" smtClean="0"/>
                  <a:t>is </a:t>
                </a:r>
                <a14:m>
                  <m:oMath xmlns:m="http://schemas.openxmlformats.org/officeDocument/2006/math">
                    <m:f>
                      <m:fPr>
                        <m:ctrlPr>
                          <a:rPr lang="en-US" sz="3000" i="1" dirty="0">
                            <a:latin typeface="Cambria Math" panose="02040503050406030204" pitchFamily="18" charset="0"/>
                          </a:rPr>
                        </m:ctrlPr>
                      </m:fPr>
                      <m:num>
                        <m:r>
                          <a:rPr lang="en-US" sz="3000" i="1" dirty="0">
                            <a:latin typeface="Cambria Math" panose="02040503050406030204" pitchFamily="18" charset="0"/>
                          </a:rPr>
                          <m:t>𝑛</m:t>
                        </m:r>
                        <m:r>
                          <a:rPr lang="en-US" sz="3000" i="1" dirty="0">
                            <a:latin typeface="Cambria Math" panose="02040503050406030204" pitchFamily="18" charset="0"/>
                          </a:rPr>
                          <m:t>+1</m:t>
                        </m:r>
                      </m:num>
                      <m:den>
                        <m:r>
                          <a:rPr lang="en-US" sz="3000" i="1" dirty="0">
                            <a:latin typeface="Cambria Math" panose="02040503050406030204" pitchFamily="18" charset="0"/>
                          </a:rPr>
                          <m:t>2</m:t>
                        </m:r>
                      </m:den>
                    </m:f>
                  </m:oMath>
                </a14:m>
                <a:r>
                  <a:rPr lang="en-US" sz="2600" dirty="0" smtClean="0"/>
                  <a:t> (if </a:t>
                </a:r>
                <a14:m>
                  <m:oMath xmlns:m="http://schemas.openxmlformats.org/officeDocument/2006/math">
                    <m:r>
                      <a:rPr lang="en-US" sz="2600" i="1" dirty="0">
                        <a:latin typeface="Cambria Math" panose="02040503050406030204" pitchFamily="18" charset="0"/>
                      </a:rPr>
                      <m:t>𝑛</m:t>
                    </m:r>
                  </m:oMath>
                </a14:m>
                <a:r>
                  <a:rPr lang="en-US" sz="2600" dirty="0" smtClean="0"/>
                  <a:t> is odd) but rather </a:t>
                </a:r>
                <a:r>
                  <a:rPr lang="en-US" sz="2600" dirty="0"/>
                  <a:t>that the median is </a:t>
                </a:r>
                <a:r>
                  <a:rPr lang="en-US" sz="2600" i="1" dirty="0"/>
                  <a:t>that </a:t>
                </a:r>
                <a:r>
                  <a:rPr lang="en-US" sz="2600" dirty="0"/>
                  <a:t>number which can be </a:t>
                </a:r>
                <a:r>
                  <a:rPr lang="en-US" sz="2600" i="1" dirty="0"/>
                  <a:t>found at position </a:t>
                </a:r>
                <a:r>
                  <a:rPr lang="en-US" sz="2600" dirty="0">
                    <a:latin typeface="Cambria Math" panose="02040503050406030204" pitchFamily="18" charset="0"/>
                    <a:ea typeface="Cambria Math" panose="02040503050406030204" pitchFamily="18" charset="0"/>
                  </a:rPr>
                  <a:t>(</a:t>
                </a:r>
                <a14:m>
                  <m:oMath xmlns:m="http://schemas.openxmlformats.org/officeDocument/2006/math">
                    <m:r>
                      <a:rPr lang="en-US" sz="2600" i="1" dirty="0">
                        <a:latin typeface="Cambria Math" panose="02040503050406030204" pitchFamily="18" charset="0"/>
                        <a:ea typeface="Cambria Math" panose="02040503050406030204" pitchFamily="18" charset="0"/>
                      </a:rPr>
                      <m:t>𝑛</m:t>
                    </m:r>
                  </m:oMath>
                </a14:m>
                <a:r>
                  <a:rPr lang="en-US" sz="2600" i="1" dirty="0">
                    <a:latin typeface="Cambria Math" panose="02040503050406030204" pitchFamily="18" charset="0"/>
                    <a:ea typeface="Cambria Math" panose="02040503050406030204" pitchFamily="18" charset="0"/>
                  </a:rPr>
                  <a:t> </a:t>
                </a:r>
                <a:r>
                  <a:rPr lang="en-US" sz="2600" dirty="0">
                    <a:latin typeface="Cambria Math" panose="02040503050406030204" pitchFamily="18" charset="0"/>
                    <a:ea typeface="Cambria Math" panose="02040503050406030204" pitchFamily="18" charset="0"/>
                  </a:rPr>
                  <a:t>+ 1)/2</a:t>
                </a:r>
                <a:r>
                  <a:rPr lang="en-US" sz="2600" dirty="0" smtClean="0"/>
                  <a:t>.</a:t>
                </a:r>
              </a:p>
              <a:p>
                <a:pPr>
                  <a:spcBef>
                    <a:spcPts val="600"/>
                  </a:spcBef>
                  <a:spcAft>
                    <a:spcPts val="600"/>
                  </a:spcAft>
                </a:pPr>
                <a:r>
                  <a:rPr lang="en-US" sz="2600" dirty="0"/>
                  <a:t>M</a:t>
                </a:r>
                <a:r>
                  <a:rPr lang="en-US" sz="2600" dirty="0" smtClean="0"/>
                  <a:t>edian </a:t>
                </a:r>
                <a:r>
                  <a:rPr lang="en-US" sz="2600" dirty="0"/>
                  <a:t>applies to numerical variables, and in some situations to ordinal variables. </a:t>
                </a:r>
              </a:p>
              <a:p>
                <a:pPr lvl="1">
                  <a:spcBef>
                    <a:spcPts val="600"/>
                  </a:spcBef>
                  <a:spcAft>
                    <a:spcPts val="600"/>
                  </a:spcAft>
                </a:pPr>
                <a:r>
                  <a:rPr lang="en-US" sz="2400" dirty="0"/>
                  <a:t>D</a:t>
                </a:r>
                <a:r>
                  <a:rPr lang="en-US" sz="2400" dirty="0" smtClean="0"/>
                  <a:t>oes </a:t>
                </a:r>
                <a:r>
                  <a:rPr lang="en-US" sz="2400" i="1" dirty="0"/>
                  <a:t>not </a:t>
                </a:r>
                <a:r>
                  <a:rPr lang="en-US" sz="2400" dirty="0"/>
                  <a:t>apply to nominal </a:t>
                </a:r>
                <a:r>
                  <a:rPr lang="en-US" sz="2400" dirty="0" smtClean="0"/>
                  <a:t>variables</a:t>
                </a:r>
                <a:endParaRPr lang="en-US" sz="2400" dirty="0"/>
              </a:p>
              <a:p>
                <a:pPr>
                  <a:spcBef>
                    <a:spcPts val="600"/>
                  </a:spcBef>
                  <a:spcAft>
                    <a:spcPts val="600"/>
                  </a:spcAft>
                </a:pPr>
                <a:endParaRPr lang="en-US" sz="2600" dirty="0"/>
              </a:p>
              <a:p>
                <a:pPr>
                  <a:spcBef>
                    <a:spcPts val="600"/>
                  </a:spcBef>
                  <a:spcAft>
                    <a:spcPts val="600"/>
                  </a:spcAft>
                </a:pPr>
                <a:endParaRPr lang="en-US" sz="26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728420" y="1560120"/>
                <a:ext cx="10870022" cy="4648175"/>
              </a:xfrm>
              <a:blipFill rotWithShape="0">
                <a:blip r:embed="rId3"/>
                <a:stretch>
                  <a:fillRect l="-56" t="-1837"/>
                </a:stretch>
              </a:blipFill>
            </p:spPr>
            <p:txBody>
              <a:bodyPr/>
              <a:lstStyle/>
              <a:p>
                <a:r>
                  <a:rPr lang="en-US">
                    <a:noFill/>
                  </a:rPr>
                  <a:t> </a:t>
                </a:r>
              </a:p>
            </p:txBody>
          </p:sp>
        </mc:Fallback>
      </mc:AlternateContent>
      <p:sp>
        <p:nvSpPr>
          <p:cNvPr id="13" name="Title 12"/>
          <p:cNvSpPr>
            <a:spLocks noGrp="1"/>
          </p:cNvSpPr>
          <p:nvPr>
            <p:ph type="title"/>
          </p:nvPr>
        </p:nvSpPr>
        <p:spPr>
          <a:xfrm>
            <a:off x="843992" y="783389"/>
            <a:ext cx="10940716" cy="897074"/>
          </a:xfrm>
        </p:spPr>
        <p:txBody>
          <a:bodyPr/>
          <a:lstStyle/>
          <a:p>
            <a:r>
              <a:rPr lang="en-US" sz="3200" dirty="0" smtClean="0"/>
              <a:t>For </a:t>
            </a:r>
            <a:r>
              <a:rPr lang="en-US" sz="3200" dirty="0"/>
              <a:t>larger data sets, the median can be selected as follows:</a:t>
            </a:r>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spTree>
    <p:extLst>
      <p:ext uri="{BB962C8B-B14F-4D97-AF65-F5344CB8AC3E}">
        <p14:creationId xmlns:p14="http://schemas.microsoft.com/office/powerpoint/2010/main" val="14623959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750"/>
                                        <p:tgtEl>
                                          <p:spTgt spid="14">
                                            <p:txEl>
                                              <p:pRg st="1" end="1"/>
                                            </p:txEl>
                                          </p:spTgt>
                                        </p:tgtEl>
                                      </p:cBhvr>
                                    </p:animEffect>
                                    <p:anim calcmode="lin" valueType="num">
                                      <p:cBhvr>
                                        <p:cTn id="15"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750"/>
                                        <p:tgtEl>
                                          <p:spTgt spid="14">
                                            <p:txEl>
                                              <p:pRg st="2" end="2"/>
                                            </p:txEl>
                                          </p:spTgt>
                                        </p:tgtEl>
                                      </p:cBhvr>
                                    </p:animEffect>
                                    <p:anim calcmode="lin" valueType="num">
                                      <p:cBhvr>
                                        <p:cTn id="22"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750"/>
                                        <p:tgtEl>
                                          <p:spTgt spid="14">
                                            <p:txEl>
                                              <p:pRg st="3" end="3"/>
                                            </p:txEl>
                                          </p:spTgt>
                                        </p:tgtEl>
                                      </p:cBhvr>
                                    </p:animEffect>
                                    <p:anim calcmode="lin" valueType="num">
                                      <p:cBhvr>
                                        <p:cTn id="29"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750"/>
                                        <p:tgtEl>
                                          <p:spTgt spid="14">
                                            <p:txEl>
                                              <p:pRg st="4" end="4"/>
                                            </p:txEl>
                                          </p:spTgt>
                                        </p:tgtEl>
                                      </p:cBhvr>
                                    </p:animEffect>
                                    <p:anim calcmode="lin" valueType="num">
                                      <p:cBhvr>
                                        <p:cTn id="36"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750"/>
                                        <p:tgtEl>
                                          <p:spTgt spid="14">
                                            <p:txEl>
                                              <p:pRg st="5" end="5"/>
                                            </p:txEl>
                                          </p:spTgt>
                                        </p:tgtEl>
                                      </p:cBhvr>
                                    </p:animEffect>
                                    <p:anim calcmode="lin" valueType="num">
                                      <p:cBhvr>
                                        <p:cTn id="41"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2"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94639" y="998296"/>
            <a:ext cx="10719023" cy="180067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To </a:t>
            </a:r>
            <a:r>
              <a:rPr lang="en-US" sz="2400" dirty="0"/>
              <a:t>use the Excel box plot template, click on the following </a:t>
            </a:r>
            <a:r>
              <a:rPr lang="en-US" sz="2400" dirty="0" smtClean="0"/>
              <a:t>link to </a:t>
            </a:r>
            <a:r>
              <a:rPr lang="en-US" sz="2400" dirty="0"/>
              <a:t>download the file</a:t>
            </a:r>
            <a:r>
              <a:rPr lang="en-US" sz="2400" dirty="0" smtClean="0"/>
              <a:t>:</a:t>
            </a:r>
          </a:p>
          <a:p>
            <a:pPr lvl="2"/>
            <a:r>
              <a:rPr lang="en-US" sz="2400" dirty="0" smtClean="0">
                <a:hlinkClick r:id="rId3"/>
              </a:rPr>
              <a:t>www.betterbusinessdecisions.org/data/boxplot.xls</a:t>
            </a:r>
            <a:endParaRPr lang="en-US" sz="2800" dirty="0"/>
          </a:p>
          <a:p>
            <a:endParaRPr lang="en-US" sz="2600" dirty="0"/>
          </a:p>
        </p:txBody>
      </p:sp>
      <p:sp>
        <p:nvSpPr>
          <p:cNvPr id="8" name="Freeform 7"/>
          <p:cNvSpPr/>
          <p:nvPr/>
        </p:nvSpPr>
        <p:spPr>
          <a:xfrm>
            <a:off x="860126" y="624826"/>
            <a:ext cx="7902350"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22547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dirty="0" smtClean="0">
                <a:effectLst>
                  <a:outerShdw blurRad="38100" dist="38100" dir="2700000" algn="tl">
                    <a:srgbClr val="000000">
                      <a:alpha val="43137"/>
                    </a:srgbClr>
                  </a:outerShdw>
                </a:effectLst>
              </a:rPr>
              <a:t>Drawing a Box Plot with Excel</a:t>
            </a:r>
            <a:endParaRPr lang="en-US" sz="3200" b="1" kern="12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214" y="2181959"/>
            <a:ext cx="523625" cy="523625"/>
          </a:xfrm>
          <a:prstGeom prst="rect">
            <a:avLst/>
          </a:prstGeom>
        </p:spPr>
      </p:pic>
      <p:sp>
        <p:nvSpPr>
          <p:cNvPr id="6" name="TextBox 5"/>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Drawing a Box Plot with Excel</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5746" y="3172436"/>
            <a:ext cx="6193459" cy="2499115"/>
          </a:xfrm>
          <a:prstGeom prst="rect">
            <a:avLst/>
          </a:prstGeom>
        </p:spPr>
      </p:pic>
      <p:sp>
        <p:nvSpPr>
          <p:cNvPr id="10" name="Content Placeholder 1"/>
          <p:cNvSpPr txBox="1">
            <a:spLocks/>
          </p:cNvSpPr>
          <p:nvPr/>
        </p:nvSpPr>
        <p:spPr>
          <a:xfrm>
            <a:off x="6154151" y="2761058"/>
            <a:ext cx="5999747" cy="1321151"/>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1800" dirty="0" smtClean="0"/>
              <a:t/>
            </a:r>
            <a:br>
              <a:rPr lang="en-US" sz="1800" dirty="0" smtClean="0"/>
            </a:br>
            <a:endParaRPr lang="en-US" sz="1800" dirty="0"/>
          </a:p>
        </p:txBody>
      </p:sp>
      <p:sp>
        <p:nvSpPr>
          <p:cNvPr id="9" name="Content Placeholder 1"/>
          <p:cNvSpPr>
            <a:spLocks noGrp="1"/>
          </p:cNvSpPr>
          <p:nvPr>
            <p:ph idx="1"/>
          </p:nvPr>
        </p:nvSpPr>
        <p:spPr>
          <a:xfrm>
            <a:off x="291639" y="2928612"/>
            <a:ext cx="5374107" cy="3478267"/>
          </a:xfrm>
        </p:spPr>
        <p:txBody>
          <a:bodyPr>
            <a:noAutofit/>
          </a:bodyPr>
          <a:lstStyle/>
          <a:p>
            <a:pPr algn="just"/>
            <a:r>
              <a:rPr lang="en-US" sz="2100" dirty="0"/>
              <a:t>When you open the file, Excel will show you a worksheet with a </a:t>
            </a:r>
            <a:r>
              <a:rPr lang="en-US" sz="2100" dirty="0" smtClean="0"/>
              <a:t>finished </a:t>
            </a:r>
            <a:r>
              <a:rPr lang="en-US" sz="2100" dirty="0"/>
              <a:t>box plot already, and a column on the right in green where you can enter or paste your </a:t>
            </a:r>
            <a:r>
              <a:rPr lang="en-US" sz="2100" dirty="0" smtClean="0"/>
              <a:t>data.</a:t>
            </a:r>
          </a:p>
          <a:p>
            <a:pPr algn="just"/>
            <a:r>
              <a:rPr lang="en-US" sz="2100" dirty="0"/>
              <a:t>Simply delete the data currently in column M and replace it with your new data to create a new plot. The box plot will update automatically.</a:t>
            </a:r>
          </a:p>
          <a:p>
            <a:pPr algn="just"/>
            <a:endParaRPr lang="en-US" sz="2100" dirty="0"/>
          </a:p>
          <a:p>
            <a:pPr algn="just"/>
            <a:endParaRPr lang="en-US" sz="2100" dirty="0"/>
          </a:p>
          <a:p>
            <a:pPr marL="68580" indent="0" algn="just">
              <a:buNone/>
            </a:pPr>
            <a:r>
              <a:rPr lang="en-US" sz="2100" dirty="0"/>
              <a:t/>
            </a:r>
            <a:br>
              <a:rPr lang="en-US" sz="2100" dirty="0"/>
            </a:br>
            <a:endParaRPr lang="en-US" sz="2100" dirty="0"/>
          </a:p>
        </p:txBody>
      </p:sp>
    </p:spTree>
    <p:extLst>
      <p:ext uri="{BB962C8B-B14F-4D97-AF65-F5344CB8AC3E}">
        <p14:creationId xmlns:p14="http://schemas.microsoft.com/office/powerpoint/2010/main" val="35459593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anim calcmode="lin" valueType="num">
                                      <p:cBhvr>
                                        <p:cTn id="8"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750"/>
                                        <p:tgtEl>
                                          <p:spTgt spid="9">
                                            <p:txEl>
                                              <p:pRg st="1" end="1"/>
                                            </p:txEl>
                                          </p:spTgt>
                                        </p:tgtEl>
                                      </p:cBhvr>
                                    </p:animEffect>
                                    <p:anim calcmode="lin" valueType="num">
                                      <p:cBhvr>
                                        <p:cTn id="22"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1395" y="1744443"/>
            <a:ext cx="9937187" cy="273130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800" dirty="0"/>
              <a:t>Create a box plot for the life expectancy data by </a:t>
            </a:r>
            <a:r>
              <a:rPr lang="en-US" sz="2800" dirty="0" smtClean="0"/>
              <a:t>country that </a:t>
            </a:r>
            <a:r>
              <a:rPr lang="en-US" sz="2800" dirty="0"/>
              <a:t>we considered before:</a:t>
            </a:r>
          </a:p>
          <a:p>
            <a:endParaRPr lang="en-US" sz="2600" dirty="0" smtClean="0"/>
          </a:p>
          <a:p>
            <a:pPr lvl="2"/>
            <a:r>
              <a:rPr lang="en-US" sz="2400" dirty="0">
                <a:hlinkClick r:id="rId3"/>
              </a:rPr>
              <a:t>www.betterbusinessdecisions.org/data/life.xls</a:t>
            </a:r>
            <a:endParaRPr lang="en-US" sz="2800" dirty="0"/>
          </a:p>
          <a:p>
            <a:endParaRPr lang="en-US" sz="2600" dirty="0"/>
          </a:p>
        </p:txBody>
      </p:sp>
      <p:sp>
        <p:nvSpPr>
          <p:cNvPr id="8" name="Freeform 7"/>
          <p:cNvSpPr/>
          <p:nvPr/>
        </p:nvSpPr>
        <p:spPr>
          <a:xfrm>
            <a:off x="1418113" y="135940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074" y="3364513"/>
            <a:ext cx="523625" cy="523625"/>
          </a:xfrm>
          <a:prstGeom prst="rect">
            <a:avLst/>
          </a:prstGeom>
        </p:spPr>
      </p:pic>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Drawing a Box Plot with Excel</a:t>
            </a:r>
          </a:p>
        </p:txBody>
      </p:sp>
    </p:spTree>
    <p:extLst>
      <p:ext uri="{BB962C8B-B14F-4D97-AF65-F5344CB8AC3E}">
        <p14:creationId xmlns:p14="http://schemas.microsoft.com/office/powerpoint/2010/main" val="34470477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456" y="803564"/>
            <a:ext cx="10760529" cy="5515593"/>
          </a:xfrm>
        </p:spPr>
        <p:txBody>
          <a:bodyPr>
            <a:noAutofit/>
          </a:bodyPr>
          <a:lstStyle/>
          <a:p>
            <a:pPr algn="just">
              <a:spcBef>
                <a:spcPts val="600"/>
              </a:spcBef>
            </a:pPr>
            <a:r>
              <a:rPr lang="en-US" sz="2400" dirty="0"/>
              <a:t>When the spreadsheet opens up, mark all numerical data in column B (the life expectancy column) but not including the </a:t>
            </a:r>
            <a:r>
              <a:rPr lang="en-US" sz="2400" dirty="0" smtClean="0"/>
              <a:t>column </a:t>
            </a:r>
            <a:r>
              <a:rPr lang="en-US" sz="2400" dirty="0"/>
              <a:t>header and copy it to the clipboard (e.g., press CTRL-c). </a:t>
            </a:r>
            <a:endParaRPr lang="en-US" sz="2400" dirty="0" smtClean="0"/>
          </a:p>
          <a:p>
            <a:pPr algn="just">
              <a:spcBef>
                <a:spcPts val="600"/>
              </a:spcBef>
            </a:pPr>
            <a:r>
              <a:rPr lang="en-US" sz="2400" dirty="0" smtClean="0"/>
              <a:t>Then </a:t>
            </a:r>
            <a:r>
              <a:rPr lang="en-US" sz="2400" dirty="0"/>
              <a:t>open the boxplot.xls spreadsheet and position your cursor to the first data value in column M. </a:t>
            </a:r>
            <a:endParaRPr lang="en-US" sz="2400" dirty="0" smtClean="0"/>
          </a:p>
          <a:p>
            <a:pPr algn="just">
              <a:spcBef>
                <a:spcPts val="600"/>
              </a:spcBef>
            </a:pPr>
            <a:r>
              <a:rPr lang="en-US" sz="2400" dirty="0" smtClean="0"/>
              <a:t>Paste </a:t>
            </a:r>
            <a:r>
              <a:rPr lang="en-US" sz="2400" dirty="0"/>
              <a:t>the copied data values (e.g., press CTRL-v) into that column and the box plot will automatically update itself as shown in Figure 3.14</a:t>
            </a:r>
            <a:r>
              <a:rPr lang="en-US" sz="2400" dirty="0" smtClean="0"/>
              <a:t>.</a:t>
            </a:r>
          </a:p>
          <a:p>
            <a:pPr algn="just">
              <a:spcBef>
                <a:spcPts val="600"/>
              </a:spcBef>
            </a:pPr>
            <a:endParaRPr lang="en-US" sz="2400" dirty="0"/>
          </a:p>
          <a:p>
            <a:pPr algn="just">
              <a:spcBef>
                <a:spcPts val="600"/>
              </a:spcBef>
            </a:pPr>
            <a:endParaRPr lang="en-US" sz="2400" dirty="0" smtClean="0"/>
          </a:p>
          <a:p>
            <a:pPr algn="just">
              <a:spcBef>
                <a:spcPts val="600"/>
              </a:spcBef>
            </a:pPr>
            <a:endParaRPr lang="en-US" sz="2400" dirty="0"/>
          </a:p>
          <a:p>
            <a:pPr algn="just">
              <a:spcBef>
                <a:spcPts val="600"/>
              </a:spcBef>
            </a:pPr>
            <a:endParaRPr lang="en-US" sz="2400" dirty="0" smtClean="0"/>
          </a:p>
          <a:p>
            <a:pPr algn="just">
              <a:spcBef>
                <a:spcPts val="600"/>
              </a:spcBef>
            </a:pPr>
            <a:endParaRPr lang="en-US" sz="2400" dirty="0"/>
          </a:p>
          <a:p>
            <a:pPr algn="just">
              <a:spcBef>
                <a:spcPts val="600"/>
              </a:spcBef>
            </a:pPr>
            <a:endParaRPr lang="en-US" sz="2400" dirty="0" smtClean="0"/>
          </a:p>
          <a:p>
            <a:pPr marL="68580" indent="0" algn="just">
              <a:spcBef>
                <a:spcPts val="600"/>
              </a:spcBef>
              <a:buNone/>
            </a:pPr>
            <a:endParaRPr lang="en-US" sz="2400" dirty="0"/>
          </a:p>
          <a:p>
            <a:pPr marL="68580" indent="0" algn="just">
              <a:spcBef>
                <a:spcPts val="600"/>
              </a:spcBef>
              <a:buNone/>
            </a:pPr>
            <a:endParaRPr lang="en-US" sz="24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Drawing a Box Plot with Excel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163" y="3727020"/>
            <a:ext cx="6598724" cy="2381788"/>
          </a:xfrm>
          <a:prstGeom prst="rect">
            <a:avLst/>
          </a:prstGeom>
        </p:spPr>
      </p:pic>
    </p:spTree>
    <p:extLst>
      <p:ext uri="{BB962C8B-B14F-4D97-AF65-F5344CB8AC3E}">
        <p14:creationId xmlns:p14="http://schemas.microsoft.com/office/powerpoint/2010/main" val="13172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003" y="436008"/>
            <a:ext cx="10501993" cy="5427438"/>
          </a:xfrm>
        </p:spPr>
        <p:txBody>
          <a:bodyPr>
            <a:noAutofit/>
          </a:bodyPr>
          <a:lstStyle/>
          <a:p>
            <a:pPr algn="just">
              <a:spcBef>
                <a:spcPts val="600"/>
              </a:spcBef>
              <a:spcAft>
                <a:spcPts val="600"/>
              </a:spcAft>
            </a:pPr>
            <a:endParaRPr lang="en-US" sz="2400" dirty="0"/>
          </a:p>
          <a:p>
            <a:pPr algn="just">
              <a:spcBef>
                <a:spcPts val="600"/>
              </a:spcBef>
              <a:spcAft>
                <a:spcPts val="600"/>
              </a:spcAft>
            </a:pPr>
            <a:endParaRPr lang="en-US" sz="2400" dirty="0" smtClean="0"/>
          </a:p>
          <a:p>
            <a:pPr algn="just">
              <a:spcBef>
                <a:spcPts val="600"/>
              </a:spcBef>
              <a:spcAft>
                <a:spcPts val="600"/>
              </a:spcAft>
            </a:pPr>
            <a:endParaRPr lang="en-US" sz="2400" dirty="0"/>
          </a:p>
          <a:p>
            <a:pPr algn="just">
              <a:spcBef>
                <a:spcPts val="600"/>
              </a:spcBef>
              <a:spcAft>
                <a:spcPts val="600"/>
              </a:spcAft>
            </a:pPr>
            <a:endParaRPr lang="en-US" sz="2400" dirty="0" smtClean="0"/>
          </a:p>
          <a:p>
            <a:pPr marL="68580" indent="0" algn="just">
              <a:spcBef>
                <a:spcPts val="600"/>
              </a:spcBef>
              <a:spcAft>
                <a:spcPts val="600"/>
              </a:spcAft>
              <a:buNone/>
            </a:pPr>
            <a:endParaRPr lang="en-US" sz="2400" dirty="0"/>
          </a:p>
          <a:p>
            <a:pPr algn="just">
              <a:spcBef>
                <a:spcPts val="600"/>
              </a:spcBef>
              <a:spcAft>
                <a:spcPts val="600"/>
              </a:spcAft>
            </a:pPr>
            <a:r>
              <a:rPr lang="en-US" sz="2400" dirty="0"/>
              <a:t>If your picture looks slightly different, you can double-click the </a:t>
            </a:r>
            <a:r>
              <a:rPr lang="en-US" sz="2400" dirty="0" smtClean="0"/>
              <a:t>horizontal </a:t>
            </a:r>
            <a:r>
              <a:rPr lang="en-US" sz="2400" dirty="0"/>
              <a:t>axis to adjust the scale (minimum and maximum) so that the </a:t>
            </a:r>
            <a:r>
              <a:rPr lang="en-US" sz="2400" dirty="0" smtClean="0"/>
              <a:t>picture </a:t>
            </a:r>
            <a:r>
              <a:rPr lang="en-US" sz="2400" dirty="0"/>
              <a:t>looks like that in Figure 3.14. </a:t>
            </a:r>
            <a:endParaRPr lang="en-US" sz="2400" dirty="0" smtClean="0"/>
          </a:p>
          <a:p>
            <a:pPr algn="just">
              <a:spcBef>
                <a:spcPts val="600"/>
              </a:spcBef>
              <a:spcAft>
                <a:spcPts val="600"/>
              </a:spcAft>
            </a:pPr>
            <a:r>
              <a:rPr lang="en-US" sz="2400" dirty="0" smtClean="0"/>
              <a:t>We </a:t>
            </a:r>
            <a:r>
              <a:rPr lang="en-US" sz="2400" dirty="0"/>
              <a:t>can see one outlier value on the left (check if there really are extreme values according to our definition) and it seems that the distribution is skewed to the left. </a:t>
            </a:r>
            <a:endParaRPr lang="en-US" sz="2400" dirty="0" smtClean="0"/>
          </a:p>
          <a:p>
            <a:pPr algn="just">
              <a:spcBef>
                <a:spcPts val="600"/>
              </a:spcBef>
              <a:spcAft>
                <a:spcPts val="600"/>
              </a:spcAft>
            </a:pPr>
            <a:r>
              <a:rPr lang="en-US" sz="2400" dirty="0" smtClean="0"/>
              <a:t>Thus</a:t>
            </a:r>
            <a:r>
              <a:rPr lang="en-US" sz="2400" dirty="0"/>
              <a:t>, we would expect the mean to be less than the median (verify that).</a:t>
            </a:r>
          </a:p>
          <a:p>
            <a:pPr algn="just">
              <a:spcBef>
                <a:spcPts val="600"/>
              </a:spcBef>
              <a:spcAft>
                <a:spcPts val="600"/>
              </a:spcAft>
            </a:pPr>
            <a:endParaRPr lang="en-US" sz="24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Drawing a Box Plot with Excel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679" y="827894"/>
            <a:ext cx="6035633" cy="2178542"/>
          </a:xfrm>
          <a:prstGeom prst="rect">
            <a:avLst/>
          </a:prstGeom>
        </p:spPr>
      </p:pic>
    </p:spTree>
    <p:extLst>
      <p:ext uri="{BB962C8B-B14F-4D97-AF65-F5344CB8AC3E}">
        <p14:creationId xmlns:p14="http://schemas.microsoft.com/office/powerpoint/2010/main" val="39090852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750"/>
                                        <p:tgtEl>
                                          <p:spTgt spid="2">
                                            <p:txEl>
                                              <p:pRg st="6" end="6"/>
                                            </p:txEl>
                                          </p:spTgt>
                                        </p:tgtEl>
                                      </p:cBhvr>
                                    </p:animEffect>
                                    <p:anim calcmode="lin" valueType="num">
                                      <p:cBhvr>
                                        <p:cTn id="8"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750"/>
                                        <p:tgtEl>
                                          <p:spTgt spid="2">
                                            <p:txEl>
                                              <p:pRg st="7" end="7"/>
                                            </p:txEl>
                                          </p:spTgt>
                                        </p:tgtEl>
                                      </p:cBhvr>
                                    </p:animEffect>
                                    <p:anim calcmode="lin" valueType="num">
                                      <p:cBhvr>
                                        <p:cTn id="15"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95970" y="1096223"/>
            <a:ext cx="4963146" cy="512811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Company S would like to better describe the processing times of tax returns for small businesses to future clients. To do so, Company S collected the processing time in days for the last 27 tax returns (see Table 3.10). </a:t>
            </a:r>
            <a:endParaRPr lang="en-US" sz="2400" dirty="0" smtClean="0"/>
          </a:p>
          <a:p>
            <a:pPr marL="342900" indent="-342900">
              <a:buFont typeface="Wingdings" panose="05000000000000000000" pitchFamily="2" charset="2"/>
              <a:buChar char="§"/>
            </a:pPr>
            <a:r>
              <a:rPr lang="en-US" sz="2400" dirty="0" smtClean="0"/>
              <a:t>What </a:t>
            </a:r>
            <a:r>
              <a:rPr lang="en-US" sz="2400" dirty="0"/>
              <a:t>would we tell a potential client about the expected processing times for tax returns?</a:t>
            </a:r>
          </a:p>
          <a:p>
            <a:r>
              <a:rPr lang="en-US" sz="2400" dirty="0"/>
              <a:t/>
            </a:r>
            <a:br>
              <a:rPr lang="en-US" sz="2400" dirty="0"/>
            </a:br>
            <a:endParaRPr lang="en-US" sz="2600" dirty="0"/>
          </a:p>
        </p:txBody>
      </p:sp>
      <p:sp>
        <p:nvSpPr>
          <p:cNvPr id="8" name="Freeform 7"/>
          <p:cNvSpPr/>
          <p:nvPr/>
        </p:nvSpPr>
        <p:spPr>
          <a:xfrm>
            <a:off x="861457" y="722754"/>
            <a:ext cx="4763302"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22547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dirty="0" smtClean="0">
                <a:effectLst>
                  <a:outerShdw blurRad="38100" dist="38100" dir="2700000" algn="tl">
                    <a:srgbClr val="000000">
                      <a:alpha val="43137"/>
                    </a:srgbClr>
                  </a:outerShdw>
                </a:effectLst>
              </a:rPr>
              <a:t>Excel Demonstration</a:t>
            </a:r>
            <a:endParaRPr lang="en-US" sz="3200" b="1" kern="1200" dirty="0">
              <a:effectLst>
                <a:outerShdw blurRad="38100" dist="38100" dir="2700000" algn="tl">
                  <a:srgbClr val="000000">
                    <a:alpha val="43137"/>
                  </a:srgbClr>
                </a:outerShdw>
              </a:effectLst>
            </a:endParaRPr>
          </a:p>
        </p:txBody>
      </p:sp>
      <p:sp>
        <p:nvSpPr>
          <p:cNvPr id="6" name="TextBox 5"/>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Excel Demonstration</a:t>
            </a:r>
          </a:p>
        </p:txBody>
      </p:sp>
      <p:sp>
        <p:nvSpPr>
          <p:cNvPr id="10" name="Content Placeholder 1"/>
          <p:cNvSpPr txBox="1">
            <a:spLocks/>
          </p:cNvSpPr>
          <p:nvPr/>
        </p:nvSpPr>
        <p:spPr>
          <a:xfrm>
            <a:off x="6154151" y="2761058"/>
            <a:ext cx="5999747" cy="1321151"/>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1800" dirty="0" smtClean="0"/>
              <a:t/>
            </a:r>
            <a:br>
              <a:rPr lang="en-US" sz="1800" dirty="0" smtClean="0"/>
            </a:b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607" y="1159287"/>
            <a:ext cx="5634187" cy="4737839"/>
          </a:xfrm>
          <a:prstGeom prst="rect">
            <a:avLst/>
          </a:prstGeom>
        </p:spPr>
      </p:pic>
    </p:spTree>
    <p:extLst>
      <p:ext uri="{BB962C8B-B14F-4D97-AF65-F5344CB8AC3E}">
        <p14:creationId xmlns:p14="http://schemas.microsoft.com/office/powerpoint/2010/main" val="21793059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Excel Demonstration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679" y="3273187"/>
            <a:ext cx="5690890" cy="2965546"/>
          </a:xfrm>
          <a:prstGeom prst="rect">
            <a:avLst/>
          </a:prstGeom>
        </p:spPr>
      </p:pic>
      <p:sp>
        <p:nvSpPr>
          <p:cNvPr id="6" name="Freeform 5"/>
          <p:cNvSpPr/>
          <p:nvPr/>
        </p:nvSpPr>
        <p:spPr>
          <a:xfrm>
            <a:off x="3600004" y="1141250"/>
            <a:ext cx="8235831" cy="2244232"/>
          </a:xfrm>
          <a:custGeom>
            <a:avLst/>
            <a:gdLst>
              <a:gd name="connsiteX0" fmla="*/ 0 w 2097273"/>
              <a:gd name="connsiteY0" fmla="*/ 0 h 4327673"/>
              <a:gd name="connsiteX1" fmla="*/ 349546 w 2097273"/>
              <a:gd name="connsiteY1" fmla="*/ 0 h 4327673"/>
              <a:gd name="connsiteX2" fmla="*/ 349546 w 2097273"/>
              <a:gd name="connsiteY2" fmla="*/ 0 h 4327673"/>
              <a:gd name="connsiteX3" fmla="*/ 873864 w 2097273"/>
              <a:gd name="connsiteY3" fmla="*/ 0 h 4327673"/>
              <a:gd name="connsiteX4" fmla="*/ 2097273 w 2097273"/>
              <a:gd name="connsiteY4" fmla="*/ 0 h 4327673"/>
              <a:gd name="connsiteX5" fmla="*/ 2097273 w 2097273"/>
              <a:gd name="connsiteY5" fmla="*/ 721279 h 4327673"/>
              <a:gd name="connsiteX6" fmla="*/ 2097273 w 2097273"/>
              <a:gd name="connsiteY6" fmla="*/ 721279 h 4327673"/>
              <a:gd name="connsiteX7" fmla="*/ 2097273 w 2097273"/>
              <a:gd name="connsiteY7" fmla="*/ 1803197 h 4327673"/>
              <a:gd name="connsiteX8" fmla="*/ 2097273 w 2097273"/>
              <a:gd name="connsiteY8" fmla="*/ 4327673 h 4327673"/>
              <a:gd name="connsiteX9" fmla="*/ 873864 w 2097273"/>
              <a:gd name="connsiteY9" fmla="*/ 4327673 h 4327673"/>
              <a:gd name="connsiteX10" fmla="*/ 349546 w 2097273"/>
              <a:gd name="connsiteY10" fmla="*/ 4327673 h 4327673"/>
              <a:gd name="connsiteX11" fmla="*/ 349546 w 2097273"/>
              <a:gd name="connsiteY11" fmla="*/ 4327673 h 4327673"/>
              <a:gd name="connsiteX12" fmla="*/ 0 w 2097273"/>
              <a:gd name="connsiteY12" fmla="*/ 4327673 h 4327673"/>
              <a:gd name="connsiteX13" fmla="*/ 0 w 2097273"/>
              <a:gd name="connsiteY13" fmla="*/ 1803197 h 4327673"/>
              <a:gd name="connsiteX14" fmla="*/ 0 w 2097273"/>
              <a:gd name="connsiteY14" fmla="*/ 2163837 h 4327673"/>
              <a:gd name="connsiteX15" fmla="*/ 0 w 2097273"/>
              <a:gd name="connsiteY15" fmla="*/ 721279 h 4327673"/>
              <a:gd name="connsiteX16" fmla="*/ 0 w 2097273"/>
              <a:gd name="connsiteY16" fmla="*/ 0 h 432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7273" h="4327673">
                <a:moveTo>
                  <a:pt x="0" y="0"/>
                </a:moveTo>
                <a:lnTo>
                  <a:pt x="349546" y="0"/>
                </a:lnTo>
                <a:lnTo>
                  <a:pt x="349546" y="0"/>
                </a:lnTo>
                <a:lnTo>
                  <a:pt x="873864" y="0"/>
                </a:lnTo>
                <a:lnTo>
                  <a:pt x="2097273" y="0"/>
                </a:lnTo>
                <a:lnTo>
                  <a:pt x="2097273" y="721279"/>
                </a:lnTo>
                <a:lnTo>
                  <a:pt x="2097273" y="721279"/>
                </a:lnTo>
                <a:lnTo>
                  <a:pt x="2097273" y="1803197"/>
                </a:lnTo>
                <a:lnTo>
                  <a:pt x="2097273" y="4327673"/>
                </a:lnTo>
                <a:lnTo>
                  <a:pt x="873864" y="4327673"/>
                </a:lnTo>
                <a:lnTo>
                  <a:pt x="349546" y="4327673"/>
                </a:lnTo>
                <a:lnTo>
                  <a:pt x="349546" y="4327673"/>
                </a:lnTo>
                <a:lnTo>
                  <a:pt x="0" y="4327673"/>
                </a:lnTo>
                <a:lnTo>
                  <a:pt x="0" y="1803197"/>
                </a:lnTo>
                <a:lnTo>
                  <a:pt x="0" y="2163837"/>
                </a:lnTo>
                <a:lnTo>
                  <a:pt x="0" y="721279"/>
                </a:lnTo>
                <a:lnTo>
                  <a:pt x="0" y="0"/>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shade val="80000"/>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lt1">
              <a:hueOff val="0"/>
              <a:satOff val="0"/>
              <a:lumOff val="0"/>
              <a:alphaOff val="0"/>
            </a:schemeClr>
          </a:fontRef>
        </p:style>
        <p:txBody>
          <a:bodyPr spcFirstLastPara="0" vert="horz" wrap="square" lIns="310803" tIns="44450" rIns="44451" bIns="44450" numCol="1" spcCol="1270" anchor="t" anchorCtr="0">
            <a:noAutofit/>
          </a:bodyPr>
          <a:lstStyle/>
          <a:p>
            <a:pPr marL="285750" lvl="0" indent="-285750" algn="l" defTabSz="622300" rtl="0">
              <a:lnSpc>
                <a:spcPct val="90000"/>
              </a:lnSpc>
              <a:spcBef>
                <a:spcPct val="0"/>
              </a:spcBef>
              <a:spcAft>
                <a:spcPct val="35000"/>
              </a:spcAft>
              <a:buFont typeface="Arial" panose="020B0604020202020204" pitchFamily="34" charset="0"/>
              <a:buChar char="•"/>
            </a:pPr>
            <a:r>
              <a:rPr lang="en-US" sz="2000" kern="1200" dirty="0" smtClean="0">
                <a:solidFill>
                  <a:schemeClr val="tx1"/>
                </a:solidFill>
              </a:rPr>
              <a:t>Let us describe the data by finding out the mean, median, first quartile, third quartile, range, interquartile range, and standard deviation. </a:t>
            </a:r>
            <a:endParaRPr lang="en-US" sz="2000" kern="1200" dirty="0">
              <a:solidFill>
                <a:schemeClr val="tx1"/>
              </a:solidFill>
            </a:endParaRPr>
          </a:p>
          <a:p>
            <a:pPr marL="285750" lvl="0" indent="-285750" algn="l" defTabSz="622300" rtl="0">
              <a:lnSpc>
                <a:spcPct val="90000"/>
              </a:lnSpc>
              <a:spcBef>
                <a:spcPct val="0"/>
              </a:spcBef>
              <a:spcAft>
                <a:spcPct val="35000"/>
              </a:spcAft>
              <a:buFont typeface="Arial" panose="020B0604020202020204" pitchFamily="34" charset="0"/>
              <a:buChar char="•"/>
            </a:pPr>
            <a:r>
              <a:rPr lang="en-US" sz="2000" kern="1200" dirty="0" smtClean="0">
                <a:solidFill>
                  <a:schemeClr val="tx1"/>
                </a:solidFill>
              </a:rPr>
              <a:t>We can find many of these using the Analysis Tool- Pak “descriptive statistics” function, or we can use Excel formulas. </a:t>
            </a:r>
            <a:endParaRPr lang="en-US" sz="2000" kern="1200" dirty="0">
              <a:solidFill>
                <a:schemeClr val="tx1"/>
              </a:solidFill>
            </a:endParaRPr>
          </a:p>
          <a:p>
            <a:pPr marL="285750" lvl="0" indent="-285750" algn="l" defTabSz="622300" rtl="0">
              <a:lnSpc>
                <a:spcPct val="90000"/>
              </a:lnSpc>
              <a:spcBef>
                <a:spcPct val="0"/>
              </a:spcBef>
              <a:spcAft>
                <a:spcPct val="35000"/>
              </a:spcAft>
              <a:buFont typeface="Arial" panose="020B0604020202020204" pitchFamily="34" charset="0"/>
              <a:buChar char="•"/>
            </a:pPr>
            <a:r>
              <a:rPr lang="en-US" sz="2000" kern="1200" dirty="0" smtClean="0">
                <a:solidFill>
                  <a:schemeClr val="tx1"/>
                </a:solidFill>
              </a:rPr>
              <a:t>In the Analysis </a:t>
            </a:r>
            <a:r>
              <a:rPr lang="en-US" sz="2000" kern="1200" dirty="0" err="1" smtClean="0">
                <a:solidFill>
                  <a:schemeClr val="tx1"/>
                </a:solidFill>
              </a:rPr>
              <a:t>ToolPak</a:t>
            </a:r>
            <a:r>
              <a:rPr lang="en-US" sz="2000" kern="1200" dirty="0" smtClean="0">
                <a:solidFill>
                  <a:schemeClr val="tx1"/>
                </a:solidFill>
              </a:rPr>
              <a:t>, click on </a:t>
            </a:r>
            <a:r>
              <a:rPr lang="en-US" sz="2000" i="1" kern="1200" dirty="0" smtClean="0">
                <a:solidFill>
                  <a:schemeClr val="tx1"/>
                </a:solidFill>
              </a:rPr>
              <a:t>Descriptive Statistics </a:t>
            </a:r>
            <a:r>
              <a:rPr lang="en-US" sz="2000" kern="1200" dirty="0" smtClean="0">
                <a:solidFill>
                  <a:schemeClr val="tx1"/>
                </a:solidFill>
              </a:rPr>
              <a:t>as shown in Figure 3.15.</a:t>
            </a:r>
            <a:endParaRPr lang="en-US" sz="2000" kern="1200" dirty="0">
              <a:solidFill>
                <a:schemeClr val="tx1"/>
              </a:solidFill>
            </a:endParaRPr>
          </a:p>
        </p:txBody>
      </p:sp>
      <p:sp>
        <p:nvSpPr>
          <p:cNvPr id="7" name="Freeform 6"/>
          <p:cNvSpPr/>
          <p:nvPr/>
        </p:nvSpPr>
        <p:spPr>
          <a:xfrm>
            <a:off x="3600004" y="434273"/>
            <a:ext cx="8235831" cy="670579"/>
          </a:xfrm>
          <a:custGeom>
            <a:avLst/>
            <a:gdLst>
              <a:gd name="connsiteX0" fmla="*/ 0 w 2097273"/>
              <a:gd name="connsiteY0" fmla="*/ 0 h 832304"/>
              <a:gd name="connsiteX1" fmla="*/ 2097273 w 2097273"/>
              <a:gd name="connsiteY1" fmla="*/ 0 h 832304"/>
              <a:gd name="connsiteX2" fmla="*/ 2097273 w 2097273"/>
              <a:gd name="connsiteY2" fmla="*/ 832304 h 832304"/>
              <a:gd name="connsiteX3" fmla="*/ 0 w 2097273"/>
              <a:gd name="connsiteY3" fmla="*/ 832304 h 832304"/>
              <a:gd name="connsiteX4" fmla="*/ 0 w 2097273"/>
              <a:gd name="connsiteY4" fmla="*/ 0 h 83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73" h="832304">
                <a:moveTo>
                  <a:pt x="0" y="0"/>
                </a:moveTo>
                <a:lnTo>
                  <a:pt x="2097273" y="0"/>
                </a:lnTo>
                <a:lnTo>
                  <a:pt x="2097273" y="832304"/>
                </a:lnTo>
                <a:lnTo>
                  <a:pt x="0" y="832304"/>
                </a:lnTo>
                <a:lnTo>
                  <a:pt x="0" y="0"/>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01600" tIns="101600" rIns="101600" bIns="10160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effectLst>
                  <a:outerShdw blurRad="38100" dist="38100" dir="2700000" algn="tl">
                    <a:srgbClr val="000000">
                      <a:alpha val="43137"/>
                    </a:srgbClr>
                  </a:outerShdw>
                </a:effectLst>
              </a:rPr>
              <a:t>Step 2</a:t>
            </a:r>
            <a:endParaRPr lang="en-US" sz="3200" kern="1200" dirty="0">
              <a:solidFill>
                <a:schemeClr val="tx1"/>
              </a:solidFill>
              <a:effectLst>
                <a:outerShdw blurRad="38100" dist="38100" dir="2700000" algn="tl">
                  <a:srgbClr val="000000">
                    <a:alpha val="43137"/>
                  </a:srgbClr>
                </a:outerShdw>
              </a:effectLst>
            </a:endParaRPr>
          </a:p>
        </p:txBody>
      </p:sp>
      <p:sp>
        <p:nvSpPr>
          <p:cNvPr id="8" name="Freeform 7"/>
          <p:cNvSpPr/>
          <p:nvPr/>
        </p:nvSpPr>
        <p:spPr>
          <a:xfrm>
            <a:off x="462473" y="1104852"/>
            <a:ext cx="3137531" cy="2280631"/>
          </a:xfrm>
          <a:custGeom>
            <a:avLst/>
            <a:gdLst>
              <a:gd name="connsiteX0" fmla="*/ 0 w 2097273"/>
              <a:gd name="connsiteY0" fmla="*/ 0 h 3994854"/>
              <a:gd name="connsiteX1" fmla="*/ 1223409 w 2097273"/>
              <a:gd name="connsiteY1" fmla="*/ 0 h 3994854"/>
              <a:gd name="connsiteX2" fmla="*/ 1223409 w 2097273"/>
              <a:gd name="connsiteY2" fmla="*/ 0 h 3994854"/>
              <a:gd name="connsiteX3" fmla="*/ 1747728 w 2097273"/>
              <a:gd name="connsiteY3" fmla="*/ 0 h 3994854"/>
              <a:gd name="connsiteX4" fmla="*/ 2097273 w 2097273"/>
              <a:gd name="connsiteY4" fmla="*/ 0 h 3994854"/>
              <a:gd name="connsiteX5" fmla="*/ 2097273 w 2097273"/>
              <a:gd name="connsiteY5" fmla="*/ 2330332 h 3994854"/>
              <a:gd name="connsiteX6" fmla="*/ 2359432 w 2097273"/>
              <a:gd name="connsiteY6" fmla="*/ 2829555 h 3994854"/>
              <a:gd name="connsiteX7" fmla="*/ 2097273 w 2097273"/>
              <a:gd name="connsiteY7" fmla="*/ 3329045 h 3994854"/>
              <a:gd name="connsiteX8" fmla="*/ 2097273 w 2097273"/>
              <a:gd name="connsiteY8" fmla="*/ 3994854 h 3994854"/>
              <a:gd name="connsiteX9" fmla="*/ 1747728 w 2097273"/>
              <a:gd name="connsiteY9" fmla="*/ 3994854 h 3994854"/>
              <a:gd name="connsiteX10" fmla="*/ 1223409 w 2097273"/>
              <a:gd name="connsiteY10" fmla="*/ 3994854 h 3994854"/>
              <a:gd name="connsiteX11" fmla="*/ 1223409 w 2097273"/>
              <a:gd name="connsiteY11" fmla="*/ 3994854 h 3994854"/>
              <a:gd name="connsiteX12" fmla="*/ 0 w 2097273"/>
              <a:gd name="connsiteY12" fmla="*/ 3994854 h 3994854"/>
              <a:gd name="connsiteX13" fmla="*/ 0 w 2097273"/>
              <a:gd name="connsiteY13" fmla="*/ 3329045 h 3994854"/>
              <a:gd name="connsiteX14" fmla="*/ 0 w 2097273"/>
              <a:gd name="connsiteY14" fmla="*/ 2330332 h 3994854"/>
              <a:gd name="connsiteX15" fmla="*/ 0 w 2097273"/>
              <a:gd name="connsiteY15" fmla="*/ 2330332 h 3994854"/>
              <a:gd name="connsiteX16" fmla="*/ 0 w 2097273"/>
              <a:gd name="connsiteY16" fmla="*/ 0 h 39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7273" h="3994854">
                <a:moveTo>
                  <a:pt x="0" y="0"/>
                </a:moveTo>
                <a:lnTo>
                  <a:pt x="1223409" y="0"/>
                </a:lnTo>
                <a:lnTo>
                  <a:pt x="1223409" y="0"/>
                </a:lnTo>
                <a:lnTo>
                  <a:pt x="1747728" y="0"/>
                </a:lnTo>
                <a:lnTo>
                  <a:pt x="2097273" y="0"/>
                </a:lnTo>
                <a:lnTo>
                  <a:pt x="2097273" y="2330332"/>
                </a:lnTo>
                <a:lnTo>
                  <a:pt x="2359432" y="2829555"/>
                </a:lnTo>
                <a:lnTo>
                  <a:pt x="2097273" y="3329045"/>
                </a:lnTo>
                <a:lnTo>
                  <a:pt x="2097273" y="3994854"/>
                </a:lnTo>
                <a:lnTo>
                  <a:pt x="1747728" y="3994854"/>
                </a:lnTo>
                <a:lnTo>
                  <a:pt x="1223409" y="3994854"/>
                </a:lnTo>
                <a:lnTo>
                  <a:pt x="1223409" y="3994854"/>
                </a:lnTo>
                <a:lnTo>
                  <a:pt x="0" y="3994854"/>
                </a:lnTo>
                <a:lnTo>
                  <a:pt x="0" y="3329045"/>
                </a:lnTo>
                <a:lnTo>
                  <a:pt x="0" y="2330332"/>
                </a:lnTo>
                <a:lnTo>
                  <a:pt x="0" y="2330332"/>
                </a:lnTo>
                <a:lnTo>
                  <a:pt x="0" y="0"/>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shade val="80000"/>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lt1">
              <a:hueOff val="0"/>
              <a:satOff val="0"/>
              <a:lumOff val="0"/>
              <a:alphaOff val="0"/>
            </a:schemeClr>
          </a:fontRef>
        </p:style>
        <p:txBody>
          <a:bodyPr spcFirstLastPara="0" vert="horz" wrap="square" lIns="310804" tIns="44450" rIns="44450" bIns="44450" numCol="1" spcCol="1270" anchor="t" anchorCtr="0">
            <a:noAutofit/>
          </a:bodyPr>
          <a:lstStyle/>
          <a:p>
            <a:pPr lvl="0" algn="l" defTabSz="622300" rtl="0">
              <a:lnSpc>
                <a:spcPct val="90000"/>
              </a:lnSpc>
              <a:spcBef>
                <a:spcPct val="0"/>
              </a:spcBef>
              <a:spcAft>
                <a:spcPct val="35000"/>
              </a:spcAft>
            </a:pPr>
            <a:r>
              <a:rPr lang="en-US" sz="2200" kern="1200" dirty="0" smtClean="0">
                <a:solidFill>
                  <a:schemeClr val="tx1"/>
                </a:solidFill>
              </a:rPr>
              <a:t>Enter the data in </a:t>
            </a:r>
            <a:r>
              <a:rPr lang="en-US" sz="2200" i="1" kern="1200" dirty="0" smtClean="0">
                <a:solidFill>
                  <a:schemeClr val="tx1"/>
                </a:solidFill>
              </a:rPr>
              <a:t>two </a:t>
            </a:r>
            <a:r>
              <a:rPr lang="en-US" sz="2200" kern="1200" dirty="0" smtClean="0">
                <a:solidFill>
                  <a:schemeClr val="tx1"/>
                </a:solidFill>
              </a:rPr>
              <a:t>columns, labeled “Return ID” and “Processing Time” into </a:t>
            </a:r>
            <a:r>
              <a:rPr lang="en-US" sz="2200" i="1" kern="1200" dirty="0" smtClean="0">
                <a:solidFill>
                  <a:schemeClr val="tx1"/>
                </a:solidFill>
              </a:rPr>
              <a:t>Excel.</a:t>
            </a:r>
            <a:endParaRPr lang="en-US" sz="2200" kern="1200" dirty="0">
              <a:solidFill>
                <a:schemeClr val="tx1"/>
              </a:solidFill>
            </a:endParaRPr>
          </a:p>
        </p:txBody>
      </p:sp>
      <p:sp>
        <p:nvSpPr>
          <p:cNvPr id="9" name="Freeform 8"/>
          <p:cNvSpPr/>
          <p:nvPr/>
        </p:nvSpPr>
        <p:spPr>
          <a:xfrm>
            <a:off x="462473" y="434273"/>
            <a:ext cx="3137531" cy="670579"/>
          </a:xfrm>
          <a:custGeom>
            <a:avLst/>
            <a:gdLst>
              <a:gd name="connsiteX0" fmla="*/ 0 w 2097273"/>
              <a:gd name="connsiteY0" fmla="*/ 0 h 665637"/>
              <a:gd name="connsiteX1" fmla="*/ 2097273 w 2097273"/>
              <a:gd name="connsiteY1" fmla="*/ 0 h 665637"/>
              <a:gd name="connsiteX2" fmla="*/ 2097273 w 2097273"/>
              <a:gd name="connsiteY2" fmla="*/ 665637 h 665637"/>
              <a:gd name="connsiteX3" fmla="*/ 0 w 2097273"/>
              <a:gd name="connsiteY3" fmla="*/ 665637 h 665637"/>
              <a:gd name="connsiteX4" fmla="*/ 0 w 2097273"/>
              <a:gd name="connsiteY4" fmla="*/ 0 h 66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73" h="665637">
                <a:moveTo>
                  <a:pt x="0" y="0"/>
                </a:moveTo>
                <a:lnTo>
                  <a:pt x="2097273" y="0"/>
                </a:lnTo>
                <a:lnTo>
                  <a:pt x="2097273" y="665637"/>
                </a:lnTo>
                <a:lnTo>
                  <a:pt x="0" y="665637"/>
                </a:lnTo>
                <a:lnTo>
                  <a:pt x="0" y="0"/>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01600" tIns="101600" rIns="101600" bIns="101600" numCol="1" spcCol="1270" anchor="ctr" anchorCtr="0">
            <a:noAutofit/>
          </a:bodyPr>
          <a:lstStyle/>
          <a:p>
            <a:pPr lvl="0" algn="ctr" defTabSz="1422400" rtl="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Step 1</a:t>
            </a:r>
            <a:endParaRPr lang="en-US" sz="32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42232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545433" y="768809"/>
            <a:ext cx="4604083" cy="1295400"/>
          </a:xfrm>
          <a:custGeom>
            <a:avLst/>
            <a:gdLst>
              <a:gd name="connsiteX0" fmla="*/ 0 w 3488531"/>
              <a:gd name="connsiteY0" fmla="*/ 117508 h 1175084"/>
              <a:gd name="connsiteX1" fmla="*/ 117508 w 3488531"/>
              <a:gd name="connsiteY1" fmla="*/ 0 h 1175084"/>
              <a:gd name="connsiteX2" fmla="*/ 3371023 w 3488531"/>
              <a:gd name="connsiteY2" fmla="*/ 0 h 1175084"/>
              <a:gd name="connsiteX3" fmla="*/ 3488531 w 3488531"/>
              <a:gd name="connsiteY3" fmla="*/ 117508 h 1175084"/>
              <a:gd name="connsiteX4" fmla="*/ 3488531 w 3488531"/>
              <a:gd name="connsiteY4" fmla="*/ 1057576 h 1175084"/>
              <a:gd name="connsiteX5" fmla="*/ 3371023 w 3488531"/>
              <a:gd name="connsiteY5" fmla="*/ 1175084 h 1175084"/>
              <a:gd name="connsiteX6" fmla="*/ 117508 w 3488531"/>
              <a:gd name="connsiteY6" fmla="*/ 1175084 h 1175084"/>
              <a:gd name="connsiteX7" fmla="*/ 0 w 3488531"/>
              <a:gd name="connsiteY7" fmla="*/ 1057576 h 1175084"/>
              <a:gd name="connsiteX8" fmla="*/ 0 w 3488531"/>
              <a:gd name="connsiteY8" fmla="*/ 117508 h 117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531" h="1175084">
                <a:moveTo>
                  <a:pt x="0" y="117508"/>
                </a:moveTo>
                <a:cubicBezTo>
                  <a:pt x="0" y="52610"/>
                  <a:pt x="52610" y="0"/>
                  <a:pt x="117508" y="0"/>
                </a:cubicBezTo>
                <a:lnTo>
                  <a:pt x="3371023" y="0"/>
                </a:lnTo>
                <a:cubicBezTo>
                  <a:pt x="3435921" y="0"/>
                  <a:pt x="3488531" y="52610"/>
                  <a:pt x="3488531" y="117508"/>
                </a:cubicBezTo>
                <a:lnTo>
                  <a:pt x="3488531" y="1057576"/>
                </a:lnTo>
                <a:cubicBezTo>
                  <a:pt x="3488531" y="1122474"/>
                  <a:pt x="3435921" y="1175084"/>
                  <a:pt x="3371023" y="1175084"/>
                </a:cubicBezTo>
                <a:lnTo>
                  <a:pt x="117508" y="1175084"/>
                </a:lnTo>
                <a:cubicBezTo>
                  <a:pt x="52610" y="1175084"/>
                  <a:pt x="0" y="1122474"/>
                  <a:pt x="0" y="1057576"/>
                </a:cubicBezTo>
                <a:lnTo>
                  <a:pt x="0" y="117508"/>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997" tIns="102997" rIns="102997" bIns="102997" numCol="1" spcCol="1270" anchor="ctr" anchorCtr="0">
            <a:noAutofit/>
          </a:bodyPr>
          <a:lstStyle/>
          <a:p>
            <a:pPr lvl="0" algn="ctr" defTabSz="800100" rtl="0">
              <a:lnSpc>
                <a:spcPct val="90000"/>
              </a:lnSpc>
              <a:spcBef>
                <a:spcPct val="0"/>
              </a:spcBef>
              <a:spcAft>
                <a:spcPct val="35000"/>
              </a:spcAft>
            </a:pPr>
            <a:r>
              <a:rPr lang="en-US" sz="2400" kern="1200" dirty="0" smtClean="0"/>
              <a:t>For the input range select the data, check </a:t>
            </a:r>
            <a:r>
              <a:rPr lang="en-US" sz="2400" i="1" kern="1200" dirty="0" smtClean="0"/>
              <a:t>Labels in first row </a:t>
            </a:r>
            <a:r>
              <a:rPr lang="en-US" sz="2400" kern="1200" dirty="0" smtClean="0"/>
              <a:t>since we included the labels</a:t>
            </a:r>
            <a:endParaRPr lang="en-US" sz="2400" kern="1200" dirty="0"/>
          </a:p>
        </p:txBody>
      </p:sp>
      <p:sp>
        <p:nvSpPr>
          <p:cNvPr id="8" name="Freeform 7"/>
          <p:cNvSpPr/>
          <p:nvPr/>
        </p:nvSpPr>
        <p:spPr>
          <a:xfrm>
            <a:off x="2498534" y="2145170"/>
            <a:ext cx="697882" cy="485775"/>
          </a:xfrm>
          <a:custGeom>
            <a:avLst/>
            <a:gdLst>
              <a:gd name="connsiteX0" fmla="*/ 0 w 440656"/>
              <a:gd name="connsiteY0" fmla="*/ 105757 h 528787"/>
              <a:gd name="connsiteX1" fmla="*/ 220328 w 440656"/>
              <a:gd name="connsiteY1" fmla="*/ 105757 h 528787"/>
              <a:gd name="connsiteX2" fmla="*/ 220328 w 440656"/>
              <a:gd name="connsiteY2" fmla="*/ 0 h 528787"/>
              <a:gd name="connsiteX3" fmla="*/ 440656 w 440656"/>
              <a:gd name="connsiteY3" fmla="*/ 264394 h 528787"/>
              <a:gd name="connsiteX4" fmla="*/ 220328 w 440656"/>
              <a:gd name="connsiteY4" fmla="*/ 528787 h 528787"/>
              <a:gd name="connsiteX5" fmla="*/ 220328 w 440656"/>
              <a:gd name="connsiteY5" fmla="*/ 423030 h 528787"/>
              <a:gd name="connsiteX6" fmla="*/ 0 w 440656"/>
              <a:gd name="connsiteY6" fmla="*/ 423030 h 528787"/>
              <a:gd name="connsiteX7" fmla="*/ 0 w 440656"/>
              <a:gd name="connsiteY7" fmla="*/ 105757 h 52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656" h="528787">
                <a:moveTo>
                  <a:pt x="352525" y="1"/>
                </a:moveTo>
                <a:lnTo>
                  <a:pt x="352525" y="264394"/>
                </a:lnTo>
                <a:lnTo>
                  <a:pt x="440656" y="264394"/>
                </a:lnTo>
                <a:lnTo>
                  <a:pt x="220328" y="528786"/>
                </a:lnTo>
                <a:lnTo>
                  <a:pt x="0" y="264394"/>
                </a:lnTo>
                <a:lnTo>
                  <a:pt x="88131" y="264394"/>
                </a:lnTo>
                <a:lnTo>
                  <a:pt x="88131" y="1"/>
                </a:lnTo>
                <a:lnTo>
                  <a:pt x="352525" y="1"/>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05758" tIns="1" rIns="105757" bIns="132197" numCol="1" spcCol="1270" anchor="ctr" anchorCtr="0">
            <a:noAutofit/>
          </a:bodyPr>
          <a:lstStyle/>
          <a:p>
            <a:pPr lvl="0" algn="ctr" defTabSz="622300">
              <a:lnSpc>
                <a:spcPct val="90000"/>
              </a:lnSpc>
              <a:spcBef>
                <a:spcPct val="0"/>
              </a:spcBef>
              <a:spcAft>
                <a:spcPct val="35000"/>
              </a:spcAft>
            </a:pPr>
            <a:endParaRPr lang="en-US" sz="2400" kern="1200"/>
          </a:p>
        </p:txBody>
      </p:sp>
      <p:sp>
        <p:nvSpPr>
          <p:cNvPr id="9" name="Freeform 8"/>
          <p:cNvSpPr/>
          <p:nvPr/>
        </p:nvSpPr>
        <p:spPr>
          <a:xfrm>
            <a:off x="545433" y="2711909"/>
            <a:ext cx="4604083" cy="1295400"/>
          </a:xfrm>
          <a:custGeom>
            <a:avLst/>
            <a:gdLst>
              <a:gd name="connsiteX0" fmla="*/ 0 w 3488531"/>
              <a:gd name="connsiteY0" fmla="*/ 117508 h 1175084"/>
              <a:gd name="connsiteX1" fmla="*/ 117508 w 3488531"/>
              <a:gd name="connsiteY1" fmla="*/ 0 h 1175084"/>
              <a:gd name="connsiteX2" fmla="*/ 3371023 w 3488531"/>
              <a:gd name="connsiteY2" fmla="*/ 0 h 1175084"/>
              <a:gd name="connsiteX3" fmla="*/ 3488531 w 3488531"/>
              <a:gd name="connsiteY3" fmla="*/ 117508 h 1175084"/>
              <a:gd name="connsiteX4" fmla="*/ 3488531 w 3488531"/>
              <a:gd name="connsiteY4" fmla="*/ 1057576 h 1175084"/>
              <a:gd name="connsiteX5" fmla="*/ 3371023 w 3488531"/>
              <a:gd name="connsiteY5" fmla="*/ 1175084 h 1175084"/>
              <a:gd name="connsiteX6" fmla="*/ 117508 w 3488531"/>
              <a:gd name="connsiteY6" fmla="*/ 1175084 h 1175084"/>
              <a:gd name="connsiteX7" fmla="*/ 0 w 3488531"/>
              <a:gd name="connsiteY7" fmla="*/ 1057576 h 1175084"/>
              <a:gd name="connsiteX8" fmla="*/ 0 w 3488531"/>
              <a:gd name="connsiteY8" fmla="*/ 117508 h 117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531" h="1175084">
                <a:moveTo>
                  <a:pt x="0" y="117508"/>
                </a:moveTo>
                <a:cubicBezTo>
                  <a:pt x="0" y="52610"/>
                  <a:pt x="52610" y="0"/>
                  <a:pt x="117508" y="0"/>
                </a:cubicBezTo>
                <a:lnTo>
                  <a:pt x="3371023" y="0"/>
                </a:lnTo>
                <a:cubicBezTo>
                  <a:pt x="3435921" y="0"/>
                  <a:pt x="3488531" y="52610"/>
                  <a:pt x="3488531" y="117508"/>
                </a:cubicBezTo>
                <a:lnTo>
                  <a:pt x="3488531" y="1057576"/>
                </a:lnTo>
                <a:cubicBezTo>
                  <a:pt x="3488531" y="1122474"/>
                  <a:pt x="3435921" y="1175084"/>
                  <a:pt x="3371023" y="1175084"/>
                </a:cubicBezTo>
                <a:lnTo>
                  <a:pt x="117508" y="1175084"/>
                </a:lnTo>
                <a:cubicBezTo>
                  <a:pt x="52610" y="1175084"/>
                  <a:pt x="0" y="1122474"/>
                  <a:pt x="0" y="1057576"/>
                </a:cubicBezTo>
                <a:lnTo>
                  <a:pt x="0" y="117508"/>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997" tIns="102997" rIns="102997" bIns="102997" numCol="1" spcCol="1270" anchor="ctr" anchorCtr="0">
            <a:noAutofit/>
          </a:bodyPr>
          <a:lstStyle/>
          <a:p>
            <a:pPr lvl="0" algn="ctr" defTabSz="800100" rtl="0">
              <a:lnSpc>
                <a:spcPct val="90000"/>
              </a:lnSpc>
              <a:spcBef>
                <a:spcPct val="0"/>
              </a:spcBef>
              <a:spcAft>
                <a:spcPct val="35000"/>
              </a:spcAft>
            </a:pPr>
            <a:r>
              <a:rPr lang="en-US" sz="2400" kern="1200" smtClean="0"/>
              <a:t>Click </a:t>
            </a:r>
            <a:r>
              <a:rPr lang="en-US" sz="2400" i="1" kern="1200" smtClean="0"/>
              <a:t>Summary statistics </a:t>
            </a:r>
            <a:r>
              <a:rPr lang="en-US" sz="2400" kern="1200" smtClean="0"/>
              <a:t>as shown in Figure 3.16</a:t>
            </a:r>
            <a:endParaRPr lang="en-US" sz="2400" kern="1200"/>
          </a:p>
        </p:txBody>
      </p:sp>
      <p:sp>
        <p:nvSpPr>
          <p:cNvPr id="10" name="Freeform 9"/>
          <p:cNvSpPr/>
          <p:nvPr/>
        </p:nvSpPr>
        <p:spPr>
          <a:xfrm>
            <a:off x="2498534" y="4088270"/>
            <a:ext cx="697882" cy="485775"/>
          </a:xfrm>
          <a:custGeom>
            <a:avLst/>
            <a:gdLst>
              <a:gd name="connsiteX0" fmla="*/ 0 w 440656"/>
              <a:gd name="connsiteY0" fmla="*/ 105757 h 528787"/>
              <a:gd name="connsiteX1" fmla="*/ 220328 w 440656"/>
              <a:gd name="connsiteY1" fmla="*/ 105757 h 528787"/>
              <a:gd name="connsiteX2" fmla="*/ 220328 w 440656"/>
              <a:gd name="connsiteY2" fmla="*/ 0 h 528787"/>
              <a:gd name="connsiteX3" fmla="*/ 440656 w 440656"/>
              <a:gd name="connsiteY3" fmla="*/ 264394 h 528787"/>
              <a:gd name="connsiteX4" fmla="*/ 220328 w 440656"/>
              <a:gd name="connsiteY4" fmla="*/ 528787 h 528787"/>
              <a:gd name="connsiteX5" fmla="*/ 220328 w 440656"/>
              <a:gd name="connsiteY5" fmla="*/ 423030 h 528787"/>
              <a:gd name="connsiteX6" fmla="*/ 0 w 440656"/>
              <a:gd name="connsiteY6" fmla="*/ 423030 h 528787"/>
              <a:gd name="connsiteX7" fmla="*/ 0 w 440656"/>
              <a:gd name="connsiteY7" fmla="*/ 105757 h 52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656" h="528787">
                <a:moveTo>
                  <a:pt x="352525" y="1"/>
                </a:moveTo>
                <a:lnTo>
                  <a:pt x="352525" y="264394"/>
                </a:lnTo>
                <a:lnTo>
                  <a:pt x="440656" y="264394"/>
                </a:lnTo>
                <a:lnTo>
                  <a:pt x="220328" y="528786"/>
                </a:lnTo>
                <a:lnTo>
                  <a:pt x="0" y="264394"/>
                </a:lnTo>
                <a:lnTo>
                  <a:pt x="88131" y="264394"/>
                </a:lnTo>
                <a:lnTo>
                  <a:pt x="88131" y="1"/>
                </a:lnTo>
                <a:lnTo>
                  <a:pt x="352525" y="1"/>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05758" tIns="1" rIns="105757" bIns="132197" numCol="1" spcCol="1270" anchor="ctr" anchorCtr="0">
            <a:noAutofit/>
          </a:bodyPr>
          <a:lstStyle/>
          <a:p>
            <a:pPr lvl="0" algn="ctr" defTabSz="622300">
              <a:lnSpc>
                <a:spcPct val="90000"/>
              </a:lnSpc>
              <a:spcBef>
                <a:spcPct val="0"/>
              </a:spcBef>
              <a:spcAft>
                <a:spcPct val="35000"/>
              </a:spcAft>
            </a:pPr>
            <a:endParaRPr lang="en-US" sz="2400" kern="1200"/>
          </a:p>
        </p:txBody>
      </p:sp>
      <p:sp>
        <p:nvSpPr>
          <p:cNvPr id="11" name="Freeform 10"/>
          <p:cNvSpPr/>
          <p:nvPr/>
        </p:nvSpPr>
        <p:spPr>
          <a:xfrm>
            <a:off x="545433" y="4655008"/>
            <a:ext cx="4604083" cy="1295400"/>
          </a:xfrm>
          <a:custGeom>
            <a:avLst/>
            <a:gdLst>
              <a:gd name="connsiteX0" fmla="*/ 0 w 3488531"/>
              <a:gd name="connsiteY0" fmla="*/ 117508 h 1175084"/>
              <a:gd name="connsiteX1" fmla="*/ 117508 w 3488531"/>
              <a:gd name="connsiteY1" fmla="*/ 0 h 1175084"/>
              <a:gd name="connsiteX2" fmla="*/ 3371023 w 3488531"/>
              <a:gd name="connsiteY2" fmla="*/ 0 h 1175084"/>
              <a:gd name="connsiteX3" fmla="*/ 3488531 w 3488531"/>
              <a:gd name="connsiteY3" fmla="*/ 117508 h 1175084"/>
              <a:gd name="connsiteX4" fmla="*/ 3488531 w 3488531"/>
              <a:gd name="connsiteY4" fmla="*/ 1057576 h 1175084"/>
              <a:gd name="connsiteX5" fmla="*/ 3371023 w 3488531"/>
              <a:gd name="connsiteY5" fmla="*/ 1175084 h 1175084"/>
              <a:gd name="connsiteX6" fmla="*/ 117508 w 3488531"/>
              <a:gd name="connsiteY6" fmla="*/ 1175084 h 1175084"/>
              <a:gd name="connsiteX7" fmla="*/ 0 w 3488531"/>
              <a:gd name="connsiteY7" fmla="*/ 1057576 h 1175084"/>
              <a:gd name="connsiteX8" fmla="*/ 0 w 3488531"/>
              <a:gd name="connsiteY8" fmla="*/ 117508 h 117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531" h="1175084">
                <a:moveTo>
                  <a:pt x="0" y="117508"/>
                </a:moveTo>
                <a:cubicBezTo>
                  <a:pt x="0" y="52610"/>
                  <a:pt x="52610" y="0"/>
                  <a:pt x="117508" y="0"/>
                </a:cubicBezTo>
                <a:lnTo>
                  <a:pt x="3371023" y="0"/>
                </a:lnTo>
                <a:cubicBezTo>
                  <a:pt x="3435921" y="0"/>
                  <a:pt x="3488531" y="52610"/>
                  <a:pt x="3488531" y="117508"/>
                </a:cubicBezTo>
                <a:lnTo>
                  <a:pt x="3488531" y="1057576"/>
                </a:lnTo>
                <a:cubicBezTo>
                  <a:pt x="3488531" y="1122474"/>
                  <a:pt x="3435921" y="1175084"/>
                  <a:pt x="3371023" y="1175084"/>
                </a:cubicBezTo>
                <a:lnTo>
                  <a:pt x="117508" y="1175084"/>
                </a:lnTo>
                <a:cubicBezTo>
                  <a:pt x="52610" y="1175084"/>
                  <a:pt x="0" y="1122474"/>
                  <a:pt x="0" y="1057576"/>
                </a:cubicBezTo>
                <a:lnTo>
                  <a:pt x="0" y="117508"/>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997" tIns="102997" rIns="102997" bIns="102997" numCol="1" spcCol="1270" anchor="ctr" anchorCtr="0">
            <a:noAutofit/>
          </a:bodyPr>
          <a:lstStyle/>
          <a:p>
            <a:pPr lvl="0" algn="ctr" defTabSz="800100" rtl="0">
              <a:lnSpc>
                <a:spcPct val="90000"/>
              </a:lnSpc>
              <a:spcBef>
                <a:spcPct val="0"/>
              </a:spcBef>
              <a:spcAft>
                <a:spcPct val="35000"/>
              </a:spcAft>
            </a:pPr>
            <a:endParaRPr lang="en-US" sz="2400" kern="1200" dirty="0" smtClean="0"/>
          </a:p>
          <a:p>
            <a:pPr lvl="0" algn="ctr" defTabSz="800100" rtl="0">
              <a:lnSpc>
                <a:spcPct val="90000"/>
              </a:lnSpc>
              <a:spcBef>
                <a:spcPct val="0"/>
              </a:spcBef>
              <a:spcAft>
                <a:spcPct val="35000"/>
              </a:spcAft>
            </a:pPr>
            <a:r>
              <a:rPr lang="en-US" sz="2400" kern="1200" dirty="0" smtClean="0"/>
              <a:t>Click OK.</a:t>
            </a:r>
            <a:br>
              <a:rPr lang="en-US" sz="2400" kern="1200" dirty="0" smtClean="0"/>
            </a:br>
            <a:endParaRPr lang="en-US" sz="2400" kern="12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Excel Demonstration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895" y="1416509"/>
            <a:ext cx="6558345" cy="4021765"/>
          </a:xfrm>
          <a:prstGeom prst="rect">
            <a:avLst/>
          </a:prstGeom>
        </p:spPr>
      </p:pic>
    </p:spTree>
    <p:extLst>
      <p:ext uri="{BB962C8B-B14F-4D97-AF65-F5344CB8AC3E}">
        <p14:creationId xmlns:p14="http://schemas.microsoft.com/office/powerpoint/2010/main" val="24552469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Excel Demonstration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604"/>
          <a:stretch/>
        </p:blipFill>
        <p:spPr>
          <a:xfrm>
            <a:off x="5508719" y="1412105"/>
            <a:ext cx="6272711" cy="4058654"/>
          </a:xfrm>
          <a:prstGeom prst="rect">
            <a:avLst/>
          </a:prstGeom>
        </p:spPr>
      </p:pic>
      <p:sp>
        <p:nvSpPr>
          <p:cNvPr id="2" name="Content Placeholder 1"/>
          <p:cNvSpPr>
            <a:spLocks noGrp="1"/>
          </p:cNvSpPr>
          <p:nvPr>
            <p:ph idx="1"/>
          </p:nvPr>
        </p:nvSpPr>
        <p:spPr>
          <a:xfrm>
            <a:off x="760255" y="1067202"/>
            <a:ext cx="4748464" cy="5037221"/>
          </a:xfrm>
        </p:spPr>
        <p:txBody>
          <a:bodyPr>
            <a:normAutofit/>
          </a:bodyPr>
          <a:lstStyle/>
          <a:p>
            <a:pPr>
              <a:spcBef>
                <a:spcPts val="600"/>
              </a:spcBef>
              <a:spcAft>
                <a:spcPts val="1200"/>
              </a:spcAft>
            </a:pPr>
            <a:r>
              <a:rPr lang="en-US" sz="2600" dirty="0"/>
              <a:t>We are provided with the descriptive statistics for processing time and return ID. </a:t>
            </a:r>
            <a:endParaRPr lang="en-US" sz="2600" dirty="0" smtClean="0"/>
          </a:p>
          <a:p>
            <a:pPr>
              <a:spcBef>
                <a:spcPts val="600"/>
              </a:spcBef>
              <a:spcAft>
                <a:spcPts val="1200"/>
              </a:spcAft>
            </a:pPr>
            <a:r>
              <a:rPr lang="en-US" sz="2600" dirty="0" smtClean="0"/>
              <a:t>Note </a:t>
            </a:r>
            <a:r>
              <a:rPr lang="en-US" sz="2600" dirty="0"/>
              <a:t>we will not need data for Return ID for our analysis. </a:t>
            </a:r>
            <a:endParaRPr lang="en-US" sz="2600" dirty="0" smtClean="0"/>
          </a:p>
          <a:p>
            <a:pPr>
              <a:spcBef>
                <a:spcPts val="600"/>
              </a:spcBef>
              <a:spcAft>
                <a:spcPts val="1200"/>
              </a:spcAft>
            </a:pPr>
            <a:r>
              <a:rPr lang="en-US" sz="2600" dirty="0" smtClean="0"/>
              <a:t>Figure </a:t>
            </a:r>
            <a:r>
              <a:rPr lang="en-US" sz="2600" dirty="0"/>
              <a:t>3.17 shows the output of the procedure</a:t>
            </a:r>
            <a:r>
              <a:rPr lang="en-US" sz="2600" dirty="0" smtClean="0"/>
              <a:t>.</a:t>
            </a:r>
          </a:p>
          <a:p>
            <a:pPr marL="68580" indent="0">
              <a:spcBef>
                <a:spcPts val="600"/>
              </a:spcBef>
              <a:spcAft>
                <a:spcPts val="1200"/>
              </a:spcAft>
              <a:buNone/>
            </a:pPr>
            <a:endParaRPr lang="en-US" sz="2600" dirty="0"/>
          </a:p>
        </p:txBody>
      </p:sp>
    </p:spTree>
    <p:extLst>
      <p:ext uri="{BB962C8B-B14F-4D97-AF65-F5344CB8AC3E}">
        <p14:creationId xmlns:p14="http://schemas.microsoft.com/office/powerpoint/2010/main" val="4230989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389" y="555959"/>
            <a:ext cx="11036969" cy="1577641"/>
          </a:xfrm>
        </p:spPr>
        <p:txBody>
          <a:bodyPr>
            <a:noAutofit/>
          </a:bodyPr>
          <a:lstStyle/>
          <a:p>
            <a:pPr>
              <a:spcBef>
                <a:spcPts val="0"/>
              </a:spcBef>
            </a:pPr>
            <a:r>
              <a:rPr lang="en-US" sz="2200" dirty="0"/>
              <a:t>From this table we can now see the average processing time, median processing time, range, and standard deviation. </a:t>
            </a:r>
            <a:endParaRPr lang="en-US" sz="2200" dirty="0" smtClean="0"/>
          </a:p>
          <a:p>
            <a:pPr>
              <a:spcBef>
                <a:spcPts val="0"/>
              </a:spcBef>
            </a:pPr>
            <a:r>
              <a:rPr lang="en-US" sz="2200" dirty="0" smtClean="0"/>
              <a:t>We </a:t>
            </a:r>
            <a:r>
              <a:rPr lang="en-US" sz="2200" dirty="0"/>
              <a:t>can find the </a:t>
            </a:r>
            <a:r>
              <a:rPr lang="en-US" sz="2200" dirty="0" smtClean="0"/>
              <a:t>remaining </a:t>
            </a:r>
            <a:r>
              <a:rPr lang="en-US" sz="2200" dirty="0"/>
              <a:t>required statistics using the formulas shown in Figure 3.18.</a:t>
            </a:r>
          </a:p>
          <a:p>
            <a:pPr marL="68580" indent="0">
              <a:spcBef>
                <a:spcPts val="0"/>
              </a:spcBef>
              <a:buNone/>
            </a:pPr>
            <a:endParaRPr lang="en-US" sz="22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Excel Demonstration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134" y="1708496"/>
            <a:ext cx="7394265" cy="4661972"/>
          </a:xfrm>
          <a:prstGeom prst="rect">
            <a:avLst/>
          </a:prstGeom>
        </p:spPr>
      </p:pic>
    </p:spTree>
    <p:extLst>
      <p:ext uri="{BB962C8B-B14F-4D97-AF65-F5344CB8AC3E}">
        <p14:creationId xmlns:p14="http://schemas.microsoft.com/office/powerpoint/2010/main" val="172273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0729" y="1251284"/>
            <a:ext cx="10401300" cy="4871220"/>
          </a:xfrm>
        </p:spPr>
        <p:txBody>
          <a:bodyPr>
            <a:normAutofit/>
          </a:bodyPr>
          <a:lstStyle/>
          <a:p>
            <a:pPr marL="68580" indent="0" algn="just">
              <a:spcBef>
                <a:spcPts val="600"/>
              </a:spcBef>
              <a:spcAft>
                <a:spcPts val="1200"/>
              </a:spcAft>
              <a:buNone/>
            </a:pPr>
            <a:r>
              <a:rPr lang="en-US" sz="3200" dirty="0">
                <a:effectLst>
                  <a:outerShdw blurRad="38100" dist="38100" dir="2700000" algn="tl">
                    <a:srgbClr val="000000">
                      <a:alpha val="43137"/>
                    </a:srgbClr>
                  </a:outerShdw>
                </a:effectLst>
              </a:rPr>
              <a:t>In </a:t>
            </a:r>
            <a:r>
              <a:rPr lang="en-US" sz="3200" dirty="0" smtClean="0">
                <a:effectLst>
                  <a:outerShdw blurRad="38100" dist="38100" dir="2700000" algn="tl">
                    <a:srgbClr val="000000">
                      <a:alpha val="43137"/>
                    </a:srgbClr>
                  </a:outerShdw>
                </a:effectLst>
              </a:rPr>
              <a:t>conclusion:</a:t>
            </a:r>
          </a:p>
          <a:p>
            <a:pPr algn="just">
              <a:spcBef>
                <a:spcPts val="600"/>
              </a:spcBef>
              <a:spcAft>
                <a:spcPts val="1200"/>
              </a:spcAft>
            </a:pPr>
            <a:r>
              <a:rPr lang="en-US" sz="2600" dirty="0"/>
              <a:t>W</a:t>
            </a:r>
            <a:r>
              <a:rPr lang="en-US" sz="2600" dirty="0" smtClean="0"/>
              <a:t>e </a:t>
            </a:r>
            <a:r>
              <a:rPr lang="en-US" sz="2600" dirty="0"/>
              <a:t>can tell our potential client that the average </a:t>
            </a:r>
            <a:r>
              <a:rPr lang="en-US" sz="2600" dirty="0" smtClean="0"/>
              <a:t>processing </a:t>
            </a:r>
            <a:r>
              <a:rPr lang="en-US" sz="2600" dirty="0"/>
              <a:t>time is around 44 </a:t>
            </a:r>
            <a:r>
              <a:rPr lang="en-US" sz="2600" dirty="0" smtClean="0"/>
              <a:t>days.</a:t>
            </a:r>
          </a:p>
          <a:p>
            <a:pPr algn="just">
              <a:spcBef>
                <a:spcPts val="600"/>
              </a:spcBef>
              <a:spcAft>
                <a:spcPts val="1200"/>
              </a:spcAft>
            </a:pPr>
            <a:r>
              <a:rPr lang="en-US" sz="2600" dirty="0"/>
              <a:t>B</a:t>
            </a:r>
            <a:r>
              <a:rPr lang="en-US" sz="2600" dirty="0" smtClean="0"/>
              <a:t>ased </a:t>
            </a:r>
            <a:r>
              <a:rPr lang="en-US" sz="2600" dirty="0"/>
              <a:t>on the positively right skewed statistic, we expect most of the processing times to fall toward the lower portion of the distribution, so that there is hope that the actual processing time might be shorter.</a:t>
            </a:r>
          </a:p>
          <a:p>
            <a:pPr marL="68580" indent="0" algn="just">
              <a:spcBef>
                <a:spcPts val="600"/>
              </a:spcBef>
              <a:spcAft>
                <a:spcPts val="1200"/>
              </a:spcAft>
              <a:buNone/>
            </a:pPr>
            <a:endParaRPr lang="en-US" sz="26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Excel Demonstration</a:t>
            </a:r>
          </a:p>
        </p:txBody>
      </p:sp>
    </p:spTree>
    <p:extLst>
      <p:ext uri="{BB962C8B-B14F-4D97-AF65-F5344CB8AC3E}">
        <p14:creationId xmlns:p14="http://schemas.microsoft.com/office/powerpoint/2010/main" val="3357501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890209"/>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Mode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667810"/>
            <a:ext cx="10940716" cy="163095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600"/>
              </a:spcBef>
              <a:spcAft>
                <a:spcPts val="600"/>
              </a:spcAft>
              <a:buFont typeface="Wingdings" panose="05000000000000000000" pitchFamily="2" charset="2"/>
              <a:buChar char="§"/>
            </a:pPr>
            <a:r>
              <a:rPr lang="en-US" sz="2600" dirty="0"/>
              <a:t>T</a:t>
            </a:r>
            <a:r>
              <a:rPr lang="en-US" sz="2600" dirty="0" smtClean="0"/>
              <a:t>hat </a:t>
            </a:r>
            <a:r>
              <a:rPr lang="en-US" sz="2600" dirty="0"/>
              <a:t>observation that occurs most </a:t>
            </a:r>
            <a:r>
              <a:rPr lang="en-US" sz="2600" dirty="0" smtClean="0"/>
              <a:t>often</a:t>
            </a:r>
          </a:p>
          <a:p>
            <a:pPr lvl="1" indent="-457200" defTabSz="1200150">
              <a:lnSpc>
                <a:spcPct val="90000"/>
              </a:lnSpc>
              <a:spcBef>
                <a:spcPts val="600"/>
              </a:spcBef>
              <a:spcAft>
                <a:spcPts val="600"/>
              </a:spcAft>
              <a:buFont typeface="Wingdings" panose="05000000000000000000" pitchFamily="2" charset="2"/>
              <a:buChar char="§"/>
            </a:pPr>
            <a:r>
              <a:rPr lang="en-US" sz="2600" dirty="0" smtClean="0"/>
              <a:t>Easiest, most applicable, but least useful of the measures of central tendency</a:t>
            </a:r>
            <a:endParaRPr lang="en-US" sz="2600" dirty="0"/>
          </a:p>
          <a:p>
            <a:pPr lvl="1" indent="-457200" defTabSz="1200150">
              <a:lnSpc>
                <a:spcPct val="90000"/>
              </a:lnSpc>
              <a:spcBef>
                <a:spcPts val="600"/>
              </a:spcBef>
              <a:spcAft>
                <a:spcPts val="600"/>
              </a:spcAft>
              <a:buFont typeface="Wingdings" panose="05000000000000000000" pitchFamily="2" charset="2"/>
              <a:buChar char="§"/>
            </a:pPr>
            <a:endParaRPr lang="en-US" sz="2600" dirty="0" smtClean="0"/>
          </a:p>
          <a:p>
            <a:pPr marL="0" lvl="1" defTabSz="1200150">
              <a:lnSpc>
                <a:spcPct val="90000"/>
              </a:lnSpc>
              <a:spcBef>
                <a:spcPts val="600"/>
              </a:spcBef>
              <a:spcAft>
                <a:spcPts val="600"/>
              </a:spcAft>
            </a:pPr>
            <a:endParaRPr lang="en-US" sz="2600" dirty="0" smtClean="0"/>
          </a:p>
          <a:p>
            <a:pPr lvl="1" indent="-457200" defTabSz="1200150" rtl="0">
              <a:lnSpc>
                <a:spcPct val="90000"/>
              </a:lnSpc>
              <a:spcBef>
                <a:spcPts val="600"/>
              </a:spcBef>
              <a:spcAft>
                <a:spcPts val="600"/>
              </a:spcAft>
              <a:buFont typeface="Wingdings" panose="05000000000000000000" pitchFamily="2" charset="2"/>
              <a:buChar char="§"/>
            </a:pPr>
            <a:endParaRPr lang="en-US" sz="2600" kern="1200" dirty="0" smtClean="0"/>
          </a:p>
          <a:p>
            <a:pPr marL="0" lvl="1" defTabSz="1200150" rtl="0">
              <a:lnSpc>
                <a:spcPct val="90000"/>
              </a:lnSpc>
              <a:spcBef>
                <a:spcPts val="600"/>
              </a:spcBef>
              <a:spcAft>
                <a:spcPts val="600"/>
              </a:spcAft>
            </a:pPr>
            <a:endParaRPr lang="en-US" sz="2600" kern="12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sp>
        <p:nvSpPr>
          <p:cNvPr id="6" name="Freeform 5"/>
          <p:cNvSpPr/>
          <p:nvPr/>
        </p:nvSpPr>
        <p:spPr>
          <a:xfrm>
            <a:off x="1089665" y="3816577"/>
            <a:ext cx="10263681" cy="102607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Scores from a test were: 1, 2, 2, 4, 7, 7, 7, 8, 9. </a:t>
            </a:r>
            <a:r>
              <a:rPr lang="en-US" sz="2400" dirty="0" smtClean="0"/>
              <a:t>What </a:t>
            </a:r>
            <a:r>
              <a:rPr lang="en-US" sz="2400" dirty="0"/>
              <a:t>is the mode?</a:t>
            </a:r>
          </a:p>
        </p:txBody>
      </p:sp>
      <p:sp>
        <p:nvSpPr>
          <p:cNvPr id="7" name="Freeform 6"/>
          <p:cNvSpPr/>
          <p:nvPr/>
        </p:nvSpPr>
        <p:spPr>
          <a:xfrm>
            <a:off x="1216383" y="3431540"/>
            <a:ext cx="2950229"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8" name="Content Placeholder 13"/>
          <p:cNvSpPr>
            <a:spLocks noGrp="1"/>
          </p:cNvSpPr>
          <p:nvPr>
            <p:ph idx="1"/>
          </p:nvPr>
        </p:nvSpPr>
        <p:spPr>
          <a:xfrm>
            <a:off x="930442" y="4975419"/>
            <a:ext cx="10665605" cy="1047933"/>
          </a:xfrm>
        </p:spPr>
        <p:txBody>
          <a:bodyPr>
            <a:noAutofit/>
          </a:bodyPr>
          <a:lstStyle/>
          <a:p>
            <a:r>
              <a:rPr lang="en-US" sz="2400" dirty="0"/>
              <a:t>The mode is 7, because that number occurs more often than any other number</a:t>
            </a:r>
            <a:r>
              <a:rPr lang="en-US" sz="2400" dirty="0" smtClean="0"/>
              <a:t>.</a:t>
            </a:r>
            <a:endParaRPr lang="en-US" sz="2400" dirty="0"/>
          </a:p>
          <a:p>
            <a:pPr marL="68580" indent="0">
              <a:lnSpc>
                <a:spcPct val="120000"/>
              </a:lnSpc>
              <a:spcBef>
                <a:spcPts val="0"/>
              </a:spcBef>
              <a:buNone/>
            </a:pPr>
            <a:endParaRPr lang="en-US" sz="2400" dirty="0"/>
          </a:p>
          <a:p>
            <a:pPr marL="68580" indent="0">
              <a:lnSpc>
                <a:spcPct val="120000"/>
              </a:lnSpc>
              <a:spcBef>
                <a:spcPts val="0"/>
              </a:spcBef>
              <a:buNone/>
            </a:pPr>
            <a:r>
              <a:rPr lang="en-US" sz="2400" dirty="0"/>
              <a:t/>
            </a:r>
            <a:br>
              <a:rPr lang="en-US" sz="2400" dirty="0"/>
            </a:br>
            <a:endParaRPr lang="en-US" sz="2400" dirty="0"/>
          </a:p>
        </p:txBody>
      </p:sp>
    </p:spTree>
    <p:extLst>
      <p:ext uri="{BB962C8B-B14F-4D97-AF65-F5344CB8AC3E}">
        <p14:creationId xmlns:p14="http://schemas.microsoft.com/office/powerpoint/2010/main" val="16052024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75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ppt_x</p:attrName>
                                        </p:attrNameLst>
                                      </p:cBhvr>
                                      <p:tavLst>
                                        <p:tav tm="0">
                                          <p:val>
                                            <p:strVal val="#ppt_x"/>
                                          </p:val>
                                        </p:tav>
                                        <p:tav tm="100000">
                                          <p:val>
                                            <p:strVal val="#ppt_x"/>
                                          </p:val>
                                        </p:tav>
                                      </p:tavLst>
                                    </p:anim>
                                    <p:anim calcmode="lin" valueType="num">
                                      <p:cBhvr>
                                        <p:cTn id="3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750"/>
                                        <p:tgtEl>
                                          <p:spTgt spid="8">
                                            <p:txEl>
                                              <p:pRg st="0" end="0"/>
                                            </p:txEl>
                                          </p:spTgt>
                                        </p:tgtEl>
                                      </p:cBhvr>
                                    </p:animEffect>
                                    <p:anim calcmode="lin" valueType="num">
                                      <p:cBhvr>
                                        <p:cTn id="4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6" grpId="0" animBg="1"/>
      <p:bldP spid="7" grpId="0" animBg="1"/>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0682" y="1216300"/>
            <a:ext cx="9937187" cy="1681883"/>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800" dirty="0" smtClean="0"/>
              <a:t>Scores </a:t>
            </a:r>
            <a:r>
              <a:rPr lang="en-US" sz="2800" dirty="0"/>
              <a:t>from a test were: 1, 2, 2, 2, 3, 7, 7, 7, 8, 9. </a:t>
            </a:r>
            <a:r>
              <a:rPr lang="en-US" sz="2800" dirty="0" smtClean="0"/>
              <a:t>What </a:t>
            </a:r>
            <a:r>
              <a:rPr lang="en-US" sz="2800" dirty="0"/>
              <a:t>is the mode?</a:t>
            </a:r>
          </a:p>
          <a:p>
            <a:pPr defTabSz="1244600">
              <a:spcBef>
                <a:spcPts val="600"/>
              </a:spcBef>
              <a:spcAft>
                <a:spcPts val="1200"/>
              </a:spcAft>
            </a:pPr>
            <a:endParaRPr lang="en-US" sz="2800" kern="1200" dirty="0" smtClean="0"/>
          </a:p>
        </p:txBody>
      </p:sp>
      <p:sp>
        <p:nvSpPr>
          <p:cNvPr id="8" name="Freeform 7"/>
          <p:cNvSpPr/>
          <p:nvPr/>
        </p:nvSpPr>
        <p:spPr>
          <a:xfrm>
            <a:off x="1417400" y="83126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sp>
        <p:nvSpPr>
          <p:cNvPr id="10" name="Content Placeholder 13"/>
          <p:cNvSpPr>
            <a:spLocks noGrp="1"/>
          </p:cNvSpPr>
          <p:nvPr>
            <p:ph idx="1"/>
          </p:nvPr>
        </p:nvSpPr>
        <p:spPr>
          <a:xfrm>
            <a:off x="1058333" y="3368458"/>
            <a:ext cx="10607842" cy="2226430"/>
          </a:xfrm>
        </p:spPr>
        <p:txBody>
          <a:bodyPr>
            <a:noAutofit/>
          </a:bodyPr>
          <a:lstStyle/>
          <a:p>
            <a:pPr>
              <a:spcBef>
                <a:spcPts val="600"/>
              </a:spcBef>
              <a:spcAft>
                <a:spcPts val="600"/>
              </a:spcAft>
            </a:pPr>
            <a:r>
              <a:rPr lang="en-US" sz="2600" dirty="0"/>
              <a:t>This time the mode is 2 and 7, because both numbers occur thrice, more than the other numbers. </a:t>
            </a:r>
            <a:endParaRPr lang="en-US" sz="2600" dirty="0" smtClean="0"/>
          </a:p>
          <a:p>
            <a:pPr>
              <a:spcBef>
                <a:spcPts val="600"/>
              </a:spcBef>
              <a:spcAft>
                <a:spcPts val="600"/>
              </a:spcAft>
            </a:pPr>
            <a:r>
              <a:rPr lang="en-US" sz="2600" dirty="0" smtClean="0"/>
              <a:t>Sometimes </a:t>
            </a:r>
            <a:r>
              <a:rPr lang="en-US" sz="2600" dirty="0"/>
              <a:t>variables that are distributed this way are called </a:t>
            </a:r>
            <a:r>
              <a:rPr lang="en-US" sz="2600" dirty="0">
                <a:effectLst>
                  <a:outerShdw blurRad="38100" dist="38100" dir="2700000" algn="tl">
                    <a:srgbClr val="000000">
                      <a:alpha val="43137"/>
                    </a:srgbClr>
                  </a:outerShdw>
                </a:effectLst>
              </a:rPr>
              <a:t>bimodal variables</a:t>
            </a:r>
            <a:r>
              <a:rPr lang="en-US" sz="2600" i="1" dirty="0"/>
              <a:t>.</a:t>
            </a:r>
          </a:p>
          <a:p>
            <a:pPr marL="68580" indent="0">
              <a:lnSpc>
                <a:spcPct val="120000"/>
              </a:lnSpc>
              <a:spcBef>
                <a:spcPts val="600"/>
              </a:spcBef>
              <a:spcAft>
                <a:spcPts val="600"/>
              </a:spcAft>
              <a:buNone/>
            </a:pPr>
            <a:endParaRPr lang="en-US" sz="2600" dirty="0"/>
          </a:p>
          <a:p>
            <a:pPr marL="68580" indent="0">
              <a:lnSpc>
                <a:spcPct val="120000"/>
              </a:lnSpc>
              <a:spcBef>
                <a:spcPts val="600"/>
              </a:spcBef>
              <a:spcAft>
                <a:spcPts val="600"/>
              </a:spcAft>
              <a:buNone/>
            </a:pPr>
            <a:r>
              <a:rPr lang="en-US" sz="2600" dirty="0"/>
              <a:t/>
            </a:r>
            <a:br>
              <a:rPr lang="en-US" sz="2600" dirty="0"/>
            </a:br>
            <a:endParaRPr lang="en-US" sz="2600" dirty="0"/>
          </a:p>
        </p:txBody>
      </p:sp>
    </p:spTree>
    <p:extLst>
      <p:ext uri="{BB962C8B-B14F-4D97-AF65-F5344CB8AC3E}">
        <p14:creationId xmlns:p14="http://schemas.microsoft.com/office/powerpoint/2010/main" val="17856971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750"/>
                                        <p:tgtEl>
                                          <p:spTgt spid="10">
                                            <p:txEl>
                                              <p:pRg st="1" end="1"/>
                                            </p:txEl>
                                          </p:spTgt>
                                        </p:tgtEl>
                                      </p:cBhvr>
                                    </p:animEffect>
                                    <p:anim calcmode="lin" valueType="num">
                                      <p:cBhvr>
                                        <p:cTn id="15"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680463"/>
            <a:ext cx="10963888" cy="4264946"/>
          </a:xfrm>
        </p:spPr>
        <p:txBody>
          <a:bodyPr>
            <a:noAutofit/>
          </a:bodyPr>
          <a:lstStyle/>
          <a:p>
            <a:pPr>
              <a:spcBef>
                <a:spcPts val="600"/>
              </a:spcBef>
              <a:spcAft>
                <a:spcPts val="1200"/>
              </a:spcAft>
            </a:pPr>
            <a:r>
              <a:rPr lang="en-US" sz="2600" dirty="0"/>
              <a:t>U</a:t>
            </a:r>
            <a:r>
              <a:rPr lang="en-US" sz="2600" dirty="0" smtClean="0"/>
              <a:t>sefulness – it applies </a:t>
            </a:r>
            <a:r>
              <a:rPr lang="en-US" sz="2600" dirty="0"/>
              <a:t>to any </a:t>
            </a:r>
            <a:r>
              <a:rPr lang="en-US" sz="2600" dirty="0" smtClean="0"/>
              <a:t>variable</a:t>
            </a:r>
          </a:p>
          <a:p>
            <a:pPr lvl="1">
              <a:spcBef>
                <a:spcPts val="600"/>
              </a:spcBef>
              <a:spcAft>
                <a:spcPts val="1200"/>
              </a:spcAft>
            </a:pPr>
            <a:r>
              <a:rPr lang="en-US" sz="2400" dirty="0" smtClean="0"/>
              <a:t>For </a:t>
            </a:r>
            <a:r>
              <a:rPr lang="en-US" sz="2400" dirty="0"/>
              <a:t>example, if your experiment contains nominal variables then the mode is the only meaningful measure of central tendency</a:t>
            </a:r>
            <a:r>
              <a:rPr lang="en-US" dirty="0"/>
              <a:t>. </a:t>
            </a:r>
            <a:endParaRPr lang="en-US" dirty="0" smtClean="0"/>
          </a:p>
          <a:p>
            <a:pPr>
              <a:spcBef>
                <a:spcPts val="600"/>
              </a:spcBef>
              <a:spcAft>
                <a:spcPts val="1200"/>
              </a:spcAft>
            </a:pPr>
            <a:r>
              <a:rPr lang="en-US" sz="2600" dirty="0" smtClean="0"/>
              <a:t>Problem – it is not </a:t>
            </a:r>
            <a:r>
              <a:rPr lang="en-US" sz="2600" dirty="0"/>
              <a:t>necessarily unique, and mathematicians do not like it when there are more than one correct </a:t>
            </a:r>
            <a:r>
              <a:rPr lang="en-US" sz="2600" dirty="0" smtClean="0"/>
              <a:t>answers</a:t>
            </a:r>
            <a:endParaRPr lang="en-US" sz="2600" dirty="0"/>
          </a:p>
          <a:p>
            <a:pPr>
              <a:spcBef>
                <a:spcPts val="600"/>
              </a:spcBef>
              <a:spcAft>
                <a:spcPts val="1200"/>
              </a:spcAft>
            </a:pPr>
            <a:r>
              <a:rPr lang="en-US" sz="2600" i="1" dirty="0"/>
              <a:t>Mean </a:t>
            </a:r>
            <a:r>
              <a:rPr lang="en-US" sz="2600" dirty="0"/>
              <a:t>and </a:t>
            </a:r>
            <a:r>
              <a:rPr lang="en-US" sz="2600" i="1" dirty="0"/>
              <a:t>median </a:t>
            </a:r>
            <a:r>
              <a:rPr lang="en-US" sz="2600" dirty="0"/>
              <a:t>usually apply in the same situations, so it is more difficult to determine which one is more useful. </a:t>
            </a:r>
            <a:br>
              <a:rPr lang="en-US" sz="2600" dirty="0"/>
            </a:br>
            <a:endParaRPr lang="en-US" sz="2600" dirty="0"/>
          </a:p>
          <a:p>
            <a:pPr marL="68580" indent="0">
              <a:spcBef>
                <a:spcPts val="600"/>
              </a:spcBef>
              <a:spcAft>
                <a:spcPts val="1200"/>
              </a:spcAft>
              <a:buNone/>
            </a:pPr>
            <a:r>
              <a:rPr lang="en-US" sz="2600" dirty="0"/>
              <a:t/>
            </a:r>
            <a:br>
              <a:rPr lang="en-US" sz="2600" dirty="0"/>
            </a:br>
            <a:endParaRPr lang="en-US" sz="2600" dirty="0"/>
          </a:p>
        </p:txBody>
      </p:sp>
      <p:sp>
        <p:nvSpPr>
          <p:cNvPr id="13" name="Title 12"/>
          <p:cNvSpPr>
            <a:spLocks noGrp="1"/>
          </p:cNvSpPr>
          <p:nvPr>
            <p:ph type="title"/>
          </p:nvPr>
        </p:nvSpPr>
        <p:spPr>
          <a:xfrm>
            <a:off x="843992" y="783389"/>
            <a:ext cx="10940716" cy="897074"/>
          </a:xfrm>
        </p:spPr>
        <p:txBody>
          <a:bodyPr/>
          <a:lstStyle/>
          <a:p>
            <a:r>
              <a:rPr lang="en-US" sz="4400" dirty="0" smtClean="0"/>
              <a:t>Pros and Cons of the Mode</a:t>
            </a:r>
            <a:endParaRPr lang="en-US" sz="44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Pros and Cons</a:t>
            </a:r>
          </a:p>
        </p:txBody>
      </p:sp>
    </p:spTree>
    <p:extLst>
      <p:ext uri="{BB962C8B-B14F-4D97-AF65-F5344CB8AC3E}">
        <p14:creationId xmlns:p14="http://schemas.microsoft.com/office/powerpoint/2010/main" val="36304115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750"/>
                                        <p:tgtEl>
                                          <p:spTgt spid="14">
                                            <p:txEl>
                                              <p:pRg st="1" end="1"/>
                                            </p:txEl>
                                          </p:spTgt>
                                        </p:tgtEl>
                                      </p:cBhvr>
                                    </p:animEffect>
                                    <p:anim calcmode="lin" valueType="num">
                                      <p:cBhvr>
                                        <p:cTn id="15"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750"/>
                                        <p:tgtEl>
                                          <p:spTgt spid="14">
                                            <p:txEl>
                                              <p:pRg st="2" end="2"/>
                                            </p:txEl>
                                          </p:spTgt>
                                        </p:tgtEl>
                                      </p:cBhvr>
                                    </p:animEffect>
                                    <p:anim calcmode="lin" valueType="num">
                                      <p:cBhvr>
                                        <p:cTn id="22"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750"/>
                                        <p:tgtEl>
                                          <p:spTgt spid="14">
                                            <p:txEl>
                                              <p:pRg st="3" end="3"/>
                                            </p:txEl>
                                          </p:spTgt>
                                        </p:tgtEl>
                                      </p:cBhvr>
                                    </p:animEffect>
                                    <p:anim calcmode="lin" valueType="num">
                                      <p:cBhvr>
                                        <p:cTn id="29"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9" y="1070672"/>
            <a:ext cx="9937187" cy="505254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Aft>
                <a:spcPts val="600"/>
              </a:spcAft>
            </a:pPr>
            <a:r>
              <a:rPr lang="en-US" sz="2400" dirty="0"/>
              <a:t>Suppose we want to know the average income of parents of students in this class. To simplify the calculations and to obtain the answer quickly, we randomly select three students to form a random sample. </a:t>
            </a:r>
            <a:endParaRPr lang="en-US" sz="2400" dirty="0" smtClean="0"/>
          </a:p>
          <a:p>
            <a:pPr algn="just">
              <a:spcAft>
                <a:spcPts val="600"/>
              </a:spcAft>
            </a:pPr>
            <a:r>
              <a:rPr lang="en-US" sz="2400" dirty="0"/>
              <a:t>T</a:t>
            </a:r>
            <a:r>
              <a:rPr lang="en-US" sz="2400" dirty="0" smtClean="0"/>
              <a:t>wo </a:t>
            </a:r>
            <a:r>
              <a:rPr lang="en-US" sz="2400" dirty="0"/>
              <a:t>possible scenarios</a:t>
            </a:r>
            <a:r>
              <a:rPr lang="en-US" sz="2400" dirty="0" smtClean="0"/>
              <a:t>:</a:t>
            </a:r>
            <a:endParaRPr lang="en-US" sz="2400" dirty="0"/>
          </a:p>
          <a:p>
            <a:pPr marL="914400" lvl="1" indent="-457200">
              <a:spcAft>
                <a:spcPts val="600"/>
              </a:spcAft>
              <a:buFont typeface="Wingdings" panose="05000000000000000000" pitchFamily="2" charset="2"/>
              <a:buChar char="§"/>
            </a:pPr>
            <a:r>
              <a:rPr lang="en-US" sz="2400" dirty="0"/>
              <a:t>Case 1: The three incomes were, say, $25,000, $30,000, and $35,000.</a:t>
            </a:r>
          </a:p>
          <a:p>
            <a:pPr marL="914400" lvl="1" indent="-457200">
              <a:spcAft>
                <a:spcPts val="600"/>
              </a:spcAft>
              <a:buFont typeface="Wingdings" panose="05000000000000000000" pitchFamily="2" charset="2"/>
              <a:buChar char="§"/>
            </a:pPr>
            <a:r>
              <a:rPr lang="en-US" sz="2400" dirty="0"/>
              <a:t>Case 2: The three incomes were, say, $25,000, $30,000, and $1,000,000</a:t>
            </a:r>
            <a:r>
              <a:rPr lang="en-US" sz="2400" dirty="0" smtClean="0"/>
              <a:t>.</a:t>
            </a:r>
            <a:endParaRPr lang="en-US" sz="2400" dirty="0"/>
          </a:p>
          <a:p>
            <a:pPr marL="457200" indent="-457200" algn="just">
              <a:spcAft>
                <a:spcPts val="600"/>
              </a:spcAft>
              <a:buFont typeface="Wingdings" panose="05000000000000000000" pitchFamily="2" charset="2"/>
              <a:buChar char="§"/>
            </a:pPr>
            <a:r>
              <a:rPr lang="en-US" sz="2400" dirty="0"/>
              <a:t>Compute mean and median in each case and discuss which one is more appropriate.</a:t>
            </a:r>
          </a:p>
        </p:txBody>
      </p:sp>
      <p:sp>
        <p:nvSpPr>
          <p:cNvPr id="8" name="Freeform 7"/>
          <p:cNvSpPr/>
          <p:nvPr/>
        </p:nvSpPr>
        <p:spPr>
          <a:xfrm>
            <a:off x="1369987" y="68563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Pros and Cons</a:t>
            </a:r>
          </a:p>
        </p:txBody>
      </p:sp>
    </p:spTree>
    <p:extLst>
      <p:ext uri="{BB962C8B-B14F-4D97-AF65-F5344CB8AC3E}">
        <p14:creationId xmlns:p14="http://schemas.microsoft.com/office/powerpoint/2010/main" val="19917732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750"/>
                                        <p:tgtEl>
                                          <p:spTgt spid="7">
                                            <p:txEl>
                                              <p:pRg st="2" end="2"/>
                                            </p:txEl>
                                          </p:spTgt>
                                        </p:tgtEl>
                                      </p:cBhvr>
                                    </p:animEffect>
                                    <p:anim calcmode="lin" valueType="num">
                                      <p:cBhvr>
                                        <p:cTn id="13"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750"/>
                                        <p:tgtEl>
                                          <p:spTgt spid="7">
                                            <p:txEl>
                                              <p:pRg st="3" end="3"/>
                                            </p:txEl>
                                          </p:spTgt>
                                        </p:tgtEl>
                                      </p:cBhvr>
                                    </p:animEffect>
                                    <p:anim calcmode="lin" valueType="num">
                                      <p:cBhvr>
                                        <p:cTn id="18"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750"/>
                                        <p:tgtEl>
                                          <p:spTgt spid="7">
                                            <p:txEl>
                                              <p:pRg st="4" end="4"/>
                                            </p:txEl>
                                          </p:spTgt>
                                        </p:tgtEl>
                                      </p:cBhvr>
                                    </p:animEffect>
                                    <p:anim calcmode="lin" valueType="num">
                                      <p:cBhvr>
                                        <p:cTn id="25"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829733"/>
            <a:ext cx="10963888" cy="5181600"/>
          </a:xfrm>
        </p:spPr>
        <p:txBody>
          <a:bodyPr>
            <a:noAutofit/>
          </a:bodyPr>
          <a:lstStyle/>
          <a:p>
            <a:r>
              <a:rPr lang="en-US" dirty="0"/>
              <a:t>A</a:t>
            </a:r>
            <a:r>
              <a:rPr lang="en-US" sz="2800" dirty="0" smtClean="0"/>
              <a:t>ctual </a:t>
            </a:r>
            <a:r>
              <a:rPr lang="en-US" sz="2800" dirty="0"/>
              <a:t>computations are pretty simple</a:t>
            </a:r>
            <a:r>
              <a:rPr lang="en-US" sz="2800" dirty="0" smtClean="0"/>
              <a:t>:</a:t>
            </a:r>
            <a:endParaRPr lang="en-US" sz="2800" dirty="0"/>
          </a:p>
          <a:p>
            <a:pPr lvl="1"/>
            <a:r>
              <a:rPr lang="en-US" sz="2500" dirty="0"/>
              <a:t>In Case 1 the mean is $30,000 and the median is </a:t>
            </a:r>
            <a:r>
              <a:rPr lang="en-US" sz="2500" dirty="0" smtClean="0"/>
              <a:t>also $30,000</a:t>
            </a:r>
            <a:r>
              <a:rPr lang="en-US" sz="2500" dirty="0"/>
              <a:t>.</a:t>
            </a:r>
          </a:p>
          <a:p>
            <a:pPr lvl="1"/>
            <a:r>
              <a:rPr lang="en-US" sz="2500" dirty="0"/>
              <a:t>In Case 2 the mean is $351,666 whereas the median is </a:t>
            </a:r>
            <a:r>
              <a:rPr lang="en-US" sz="2500" dirty="0" smtClean="0"/>
              <a:t>still $30,000</a:t>
            </a:r>
            <a:r>
              <a:rPr lang="en-US" sz="2500" dirty="0"/>
              <a:t>.</a:t>
            </a:r>
          </a:p>
          <a:p>
            <a:r>
              <a:rPr lang="en-US" sz="2500" dirty="0"/>
              <a:t>Clearly we were unlucky in Case 2: one set of parents in this sample is very wealthy, but that is—probably—not representative for the students of the class. </a:t>
            </a:r>
            <a:endParaRPr lang="en-US" sz="2500" dirty="0" smtClean="0"/>
          </a:p>
          <a:p>
            <a:pPr lvl="1"/>
            <a:r>
              <a:rPr lang="en-US" sz="2500" dirty="0" smtClean="0"/>
              <a:t>However</a:t>
            </a:r>
            <a:r>
              <a:rPr lang="en-US" sz="2500" dirty="0"/>
              <a:t>, we selected a random sample, so scenario 1 is equally likely as scenario 2. </a:t>
            </a:r>
            <a:endParaRPr lang="en-US" sz="2500" dirty="0" smtClean="0"/>
          </a:p>
          <a:p>
            <a:pPr lvl="1"/>
            <a:r>
              <a:rPr lang="en-US" sz="2500" dirty="0" smtClean="0"/>
              <a:t>Therefore</a:t>
            </a:r>
            <a:r>
              <a:rPr lang="en-US" sz="2500" dirty="0"/>
              <a:t>, it seems that the median is actually a better measure of central tendency than the mean, especially for small numbers of observations. </a:t>
            </a:r>
            <a:br>
              <a:rPr lang="en-US" sz="2500" dirty="0"/>
            </a:br>
            <a:endParaRPr lang="en-US" sz="2500" dirty="0"/>
          </a:p>
          <a:p>
            <a:pPr marL="68580" indent="0">
              <a:buNone/>
            </a:pPr>
            <a:r>
              <a:rPr lang="en-US" sz="2600" dirty="0"/>
              <a:t/>
            </a:r>
            <a:br>
              <a:rPr lang="en-US" sz="2600" dirty="0"/>
            </a:br>
            <a:endParaRPr lang="en-US" sz="26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Pros and Cons</a:t>
            </a:r>
          </a:p>
        </p:txBody>
      </p:sp>
    </p:spTree>
    <p:extLst>
      <p:ext uri="{BB962C8B-B14F-4D97-AF65-F5344CB8AC3E}">
        <p14:creationId xmlns:p14="http://schemas.microsoft.com/office/powerpoint/2010/main" val="10508375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750"/>
                                        <p:tgtEl>
                                          <p:spTgt spid="14">
                                            <p:txEl>
                                              <p:pRg st="5" end="5"/>
                                            </p:txEl>
                                          </p:spTgt>
                                        </p:tgtEl>
                                      </p:cBhvr>
                                    </p:animEffect>
                                    <p:anim calcmode="lin" valueType="num">
                                      <p:cBhvr>
                                        <p:cTn id="36"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400" y="1379621"/>
            <a:ext cx="10299032" cy="3625516"/>
          </a:xfrm>
        </p:spPr>
        <p:txBody>
          <a:bodyPr>
            <a:noAutofit/>
          </a:bodyPr>
          <a:lstStyle/>
          <a:p>
            <a:pPr marL="68580" indent="0">
              <a:spcBef>
                <a:spcPts val="1200"/>
              </a:spcBef>
              <a:spcAft>
                <a:spcPts val="1200"/>
              </a:spcAft>
              <a:buNone/>
            </a:pPr>
            <a:r>
              <a:rPr lang="en-US" sz="3200" dirty="0"/>
              <a:t>In other words:</a:t>
            </a:r>
          </a:p>
          <a:p>
            <a:pPr marL="457200" indent="-457200">
              <a:spcBef>
                <a:spcPts val="1200"/>
              </a:spcBef>
              <a:spcAft>
                <a:spcPts val="1200"/>
              </a:spcAft>
              <a:buFont typeface="Wingdings" panose="05000000000000000000" pitchFamily="2" charset="2"/>
              <a:buChar char="§"/>
            </a:pPr>
            <a:r>
              <a:rPr lang="en-US" dirty="0"/>
              <a:t>The mean is influenced by extreme values, more so than the median.</a:t>
            </a:r>
          </a:p>
          <a:p>
            <a:pPr marL="457200" indent="-457200">
              <a:spcBef>
                <a:spcPts val="1200"/>
              </a:spcBef>
              <a:spcAft>
                <a:spcPts val="1200"/>
              </a:spcAft>
              <a:buFont typeface="Wingdings" panose="05000000000000000000" pitchFamily="2" charset="2"/>
              <a:buChar char="§"/>
            </a:pPr>
            <a:r>
              <a:rPr lang="en-US" dirty="0"/>
              <a:t>The median is more stable and is therefore the better measure of central tendency.</a:t>
            </a:r>
          </a:p>
          <a:p>
            <a:pPr marL="454914" lvl="1" indent="0">
              <a:spcBef>
                <a:spcPts val="1200"/>
              </a:spcBef>
              <a:spcAft>
                <a:spcPts val="1200"/>
              </a:spcAft>
              <a:buNone/>
            </a:pPr>
            <a:r>
              <a:rPr lang="en-US" sz="2800" dirty="0"/>
              <a:t/>
            </a:r>
            <a:br>
              <a:rPr lang="en-US" sz="2800" dirty="0"/>
            </a:br>
            <a:endParaRPr lang="en-US" sz="2800" dirty="0"/>
          </a:p>
          <a:p>
            <a:pPr marL="68580" indent="0">
              <a:spcBef>
                <a:spcPts val="1200"/>
              </a:spcBef>
              <a:spcAft>
                <a:spcPts val="1200"/>
              </a:spcAft>
              <a:buNone/>
            </a:pPr>
            <a:r>
              <a:rPr lang="en-US" dirty="0"/>
              <a:t/>
            </a:r>
            <a:br>
              <a:rPr lang="en-US" dirty="0"/>
            </a:br>
            <a:endParaRPr lang="en-US"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Pros and Cons</a:t>
            </a:r>
          </a:p>
        </p:txBody>
      </p:sp>
    </p:spTree>
    <p:extLst>
      <p:ext uri="{BB962C8B-B14F-4D97-AF65-F5344CB8AC3E}">
        <p14:creationId xmlns:p14="http://schemas.microsoft.com/office/powerpoint/2010/main" val="549122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066799"/>
            <a:ext cx="10771383" cy="4944533"/>
          </a:xfrm>
        </p:spPr>
        <p:txBody>
          <a:bodyPr>
            <a:noAutofit/>
          </a:bodyPr>
          <a:lstStyle/>
          <a:p>
            <a:pPr algn="just">
              <a:spcBef>
                <a:spcPts val="600"/>
              </a:spcBef>
              <a:spcAft>
                <a:spcPts val="1200"/>
              </a:spcAft>
            </a:pPr>
            <a:r>
              <a:rPr lang="en-US" sz="2700" dirty="0" smtClean="0"/>
              <a:t>However</a:t>
            </a:r>
            <a:r>
              <a:rPr lang="en-US" sz="2700" dirty="0"/>
              <a:t>, for large sample sizes the mean and the median tend to be close to each other anyway, and the mean does have two other advantages:</a:t>
            </a:r>
          </a:p>
          <a:p>
            <a:pPr lvl="1" algn="just">
              <a:spcBef>
                <a:spcPts val="600"/>
              </a:spcBef>
              <a:spcAft>
                <a:spcPts val="1200"/>
              </a:spcAft>
            </a:pPr>
            <a:r>
              <a:rPr lang="en-US" sz="2600" dirty="0"/>
              <a:t>The mean is easier to compute than the median since it does not require sorted observations </a:t>
            </a:r>
            <a:endParaRPr lang="en-US" sz="2600" dirty="0" smtClean="0"/>
          </a:p>
          <a:p>
            <a:pPr lvl="2" algn="just">
              <a:spcBef>
                <a:spcPts val="600"/>
              </a:spcBef>
              <a:spcAft>
                <a:spcPts val="1200"/>
              </a:spcAft>
            </a:pPr>
            <a:r>
              <a:rPr lang="en-US" sz="2600" dirty="0" smtClean="0"/>
              <a:t>This </a:t>
            </a:r>
            <a:r>
              <a:rPr lang="en-US" sz="2600" dirty="0"/>
              <a:t>is true even if you use Excel: sorting numbers is time-consuming even for </a:t>
            </a:r>
            <a:r>
              <a:rPr lang="en-US" sz="2600" dirty="0" smtClean="0"/>
              <a:t>a computer</a:t>
            </a:r>
            <a:r>
              <a:rPr lang="en-US" sz="2600" dirty="0"/>
              <a:t>, but in most cases the sample size is so small that we do not notice </a:t>
            </a:r>
            <a:r>
              <a:rPr lang="en-US" sz="2600" dirty="0" smtClean="0"/>
              <a:t>this.</a:t>
            </a:r>
            <a:endParaRPr lang="en-US" sz="2600" dirty="0"/>
          </a:p>
          <a:p>
            <a:pPr lvl="1" algn="just">
              <a:spcBef>
                <a:spcPts val="600"/>
              </a:spcBef>
              <a:spcAft>
                <a:spcPts val="1200"/>
              </a:spcAft>
            </a:pPr>
            <a:r>
              <a:rPr lang="en-US" sz="2600" dirty="0"/>
              <a:t>The mean has nice theoretical properties that make it more useful than the median.</a:t>
            </a:r>
          </a:p>
          <a:p>
            <a:pPr marL="68580" indent="0" algn="just">
              <a:spcBef>
                <a:spcPts val="600"/>
              </a:spcBef>
              <a:spcAft>
                <a:spcPts val="1200"/>
              </a:spcAft>
              <a:buNone/>
            </a:pPr>
            <a:r>
              <a:rPr lang="en-US" sz="2700" dirty="0"/>
              <a:t/>
            </a:r>
            <a:br>
              <a:rPr lang="en-US" sz="2700" dirty="0"/>
            </a:br>
            <a:r>
              <a:rPr lang="en-US" sz="2700" dirty="0"/>
              <a:t/>
            </a:r>
            <a:br>
              <a:rPr lang="en-US" sz="2700" dirty="0"/>
            </a:br>
            <a:endParaRPr lang="en-US" sz="27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Pros and Cons</a:t>
            </a:r>
          </a:p>
        </p:txBody>
      </p:sp>
    </p:spTree>
    <p:extLst>
      <p:ext uri="{BB962C8B-B14F-4D97-AF65-F5344CB8AC3E}">
        <p14:creationId xmlns:p14="http://schemas.microsoft.com/office/powerpoint/2010/main" val="1562466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8" y="2100400"/>
            <a:ext cx="9937187" cy="377788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smtClean="0"/>
              <a:t>Suppose </a:t>
            </a:r>
            <a:r>
              <a:rPr lang="en-US" sz="2400" dirty="0"/>
              <a:t>you want to find out how students like a particular statistics lecture, so you ask them to fill out a survey, rating the lecture “great,” “average,” or “poor.” The 14 students in the class rank the lecture as:</a:t>
            </a:r>
          </a:p>
          <a:p>
            <a:pPr lvl="1">
              <a:spcBef>
                <a:spcPts val="600"/>
              </a:spcBef>
              <a:spcAft>
                <a:spcPts val="600"/>
              </a:spcAft>
            </a:pPr>
            <a:r>
              <a:rPr lang="en-US" sz="2400" dirty="0"/>
              <a:t>great, great, average, poor, great, great, average, great, great, great, average, poor, great, </a:t>
            </a:r>
            <a:r>
              <a:rPr lang="en-US" sz="2400" dirty="0" smtClean="0"/>
              <a:t>average</a:t>
            </a:r>
            <a:endParaRPr lang="en-US" sz="2400" dirty="0"/>
          </a:p>
          <a:p>
            <a:pPr marL="342900" indent="-342900" algn="just">
              <a:spcBef>
                <a:spcPts val="600"/>
              </a:spcBef>
              <a:spcAft>
                <a:spcPts val="600"/>
              </a:spcAft>
              <a:buFont typeface="Wingdings" panose="05000000000000000000" pitchFamily="2" charset="2"/>
              <a:buChar char="§"/>
            </a:pPr>
            <a:r>
              <a:rPr lang="en-US" sz="2400" dirty="0"/>
              <a:t>Compute the mean, the mode, and the median.</a:t>
            </a:r>
          </a:p>
          <a:p>
            <a:pPr algn="just">
              <a:spcBef>
                <a:spcPts val="600"/>
              </a:spcBef>
              <a:spcAft>
                <a:spcPts val="600"/>
              </a:spcAft>
            </a:pPr>
            <a:endParaRPr lang="en-US" sz="2400" dirty="0"/>
          </a:p>
        </p:txBody>
      </p:sp>
      <p:sp>
        <p:nvSpPr>
          <p:cNvPr id="8" name="Freeform 7"/>
          <p:cNvSpPr/>
          <p:nvPr/>
        </p:nvSpPr>
        <p:spPr>
          <a:xfrm>
            <a:off x="1369986" y="171536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Ordinal Variables</a:t>
            </a:r>
          </a:p>
        </p:txBody>
      </p:sp>
      <p:sp>
        <p:nvSpPr>
          <p:cNvPr id="5" name="Title 12"/>
          <p:cNvSpPr>
            <a:spLocks noGrp="1"/>
          </p:cNvSpPr>
          <p:nvPr>
            <p:ph type="title"/>
          </p:nvPr>
        </p:nvSpPr>
        <p:spPr>
          <a:xfrm>
            <a:off x="827949" y="818289"/>
            <a:ext cx="10940716" cy="897074"/>
          </a:xfrm>
        </p:spPr>
        <p:txBody>
          <a:bodyPr/>
          <a:lstStyle/>
          <a:p>
            <a:r>
              <a:rPr lang="en-US" sz="3200" dirty="0" smtClean="0"/>
              <a:t>Mean, Median, and Mode for Ordinal Variables</a:t>
            </a:r>
            <a:endParaRPr lang="en-US" sz="3200" dirty="0"/>
          </a:p>
        </p:txBody>
      </p:sp>
    </p:spTree>
    <p:extLst>
      <p:ext uri="{BB962C8B-B14F-4D97-AF65-F5344CB8AC3E}">
        <p14:creationId xmlns:p14="http://schemas.microsoft.com/office/powerpoint/2010/main" val="17945268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66638" y="553451"/>
            <a:ext cx="10963888" cy="5785356"/>
          </a:xfrm>
        </p:spPr>
        <p:txBody>
          <a:bodyPr>
            <a:noAutofit/>
          </a:bodyPr>
          <a:lstStyle/>
          <a:p>
            <a:r>
              <a:rPr lang="en-US" sz="2600" dirty="0"/>
              <a:t>For the other measures of central </a:t>
            </a:r>
            <a:r>
              <a:rPr lang="en-US" sz="2600" dirty="0" smtClean="0"/>
              <a:t>tendency, </a:t>
            </a:r>
            <a:r>
              <a:rPr lang="en-US" sz="2600" dirty="0"/>
              <a:t>introduce numerical codes for the responses. </a:t>
            </a:r>
            <a:endParaRPr lang="en-US" sz="2600" dirty="0" smtClean="0"/>
          </a:p>
          <a:p>
            <a:pPr lvl="1"/>
            <a:r>
              <a:rPr lang="en-US" sz="2400" dirty="0" smtClean="0"/>
              <a:t>For example:</a:t>
            </a:r>
          </a:p>
          <a:p>
            <a:pPr lvl="2"/>
            <a:r>
              <a:rPr lang="en-US" dirty="0" smtClean="0"/>
              <a:t>“</a:t>
            </a:r>
            <a:r>
              <a:rPr lang="en-US" dirty="0"/>
              <a:t>great” = 1, “average” = 2, and “poor” = </a:t>
            </a:r>
            <a:r>
              <a:rPr lang="en-US" dirty="0" smtClean="0"/>
              <a:t>3</a:t>
            </a:r>
            <a:endParaRPr lang="en-US" dirty="0"/>
          </a:p>
          <a:p>
            <a:pPr lvl="1"/>
            <a:r>
              <a:rPr lang="en-US" sz="2400" dirty="0" smtClean="0"/>
              <a:t>Then </a:t>
            </a:r>
            <a:r>
              <a:rPr lang="en-US" sz="2400" dirty="0"/>
              <a:t>the preceding ordinal data is equivalent </a:t>
            </a:r>
            <a:r>
              <a:rPr lang="en-US" sz="2400" dirty="0" smtClean="0"/>
              <a:t>to</a:t>
            </a:r>
          </a:p>
          <a:p>
            <a:pPr lvl="2"/>
            <a:r>
              <a:rPr lang="en-US" dirty="0" smtClean="0"/>
              <a:t>1</a:t>
            </a:r>
            <a:r>
              <a:rPr lang="en-US" dirty="0"/>
              <a:t>, 1, 2, 3, 1, 1, 2, 1, 1, 1, 2, 3, 1, </a:t>
            </a:r>
            <a:r>
              <a:rPr lang="en-US" dirty="0" smtClean="0"/>
              <a:t>2</a:t>
            </a:r>
          </a:p>
          <a:p>
            <a:pPr lvl="1"/>
            <a:r>
              <a:rPr lang="en-US" sz="2400" dirty="0"/>
              <a:t>Now it is easy to see that the average is 22/14 = 1.57 and the median is 1. </a:t>
            </a:r>
            <a:endParaRPr lang="en-US" sz="2400" dirty="0" smtClean="0"/>
          </a:p>
          <a:p>
            <a:r>
              <a:rPr lang="en-US" sz="2400" dirty="0"/>
              <a:t>I</a:t>
            </a:r>
            <a:r>
              <a:rPr lang="en-US" sz="2400" dirty="0" smtClean="0"/>
              <a:t>nstead of </a:t>
            </a:r>
            <a:r>
              <a:rPr lang="en-US" sz="2400" dirty="0"/>
              <a:t>reporting mean and median as 1.57 and 1, respectively, it would be more appropriate to report that the median category was “great” (1), and the average category was between “great” (1) and “average” (2). </a:t>
            </a:r>
            <a:endParaRPr lang="en-US" sz="2400" dirty="0" smtClean="0"/>
          </a:p>
          <a:p>
            <a:pPr lvl="1"/>
            <a:r>
              <a:rPr lang="en-US" sz="2400" dirty="0" smtClean="0"/>
              <a:t>In </a:t>
            </a:r>
            <a:r>
              <a:rPr lang="en-US" sz="2400" dirty="0"/>
              <a:t>a proper survey we would in fact list the code values together with the responses.</a:t>
            </a:r>
          </a:p>
          <a:p>
            <a:pPr marL="68580" indent="0">
              <a:buNone/>
            </a:pPr>
            <a:r>
              <a:rPr lang="en-US" sz="2400" dirty="0"/>
              <a:t/>
            </a:r>
            <a:br>
              <a:rPr lang="en-US" sz="2400" dirty="0"/>
            </a:br>
            <a:r>
              <a:rPr lang="en-US" sz="2400" dirty="0"/>
              <a:t/>
            </a:r>
            <a:br>
              <a:rPr lang="en-US" sz="2400" dirty="0"/>
            </a:br>
            <a:endParaRPr lang="en-US" sz="24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Ordinal Variables</a:t>
            </a:r>
          </a:p>
        </p:txBody>
      </p:sp>
    </p:spTree>
    <p:extLst>
      <p:ext uri="{BB962C8B-B14F-4D97-AF65-F5344CB8AC3E}">
        <p14:creationId xmlns:p14="http://schemas.microsoft.com/office/powerpoint/2010/main" val="35319176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750"/>
                                        <p:tgtEl>
                                          <p:spTgt spid="14">
                                            <p:txEl>
                                              <p:pRg st="2" end="2"/>
                                            </p:txEl>
                                          </p:spTgt>
                                        </p:tgtEl>
                                      </p:cBhvr>
                                    </p:animEffect>
                                    <p:anim calcmode="lin" valueType="num">
                                      <p:cBhvr>
                                        <p:cTn id="13"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750"/>
                                        <p:tgtEl>
                                          <p:spTgt spid="14">
                                            <p:txEl>
                                              <p:pRg st="3" end="3"/>
                                            </p:txEl>
                                          </p:spTgt>
                                        </p:tgtEl>
                                      </p:cBhvr>
                                    </p:animEffect>
                                    <p:anim calcmode="lin" valueType="num">
                                      <p:cBhvr>
                                        <p:cTn id="20"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750"/>
                                        <p:tgtEl>
                                          <p:spTgt spid="14">
                                            <p:txEl>
                                              <p:pRg st="4" end="4"/>
                                            </p:txEl>
                                          </p:spTgt>
                                        </p:tgtEl>
                                      </p:cBhvr>
                                    </p:animEffect>
                                    <p:anim calcmode="lin" valueType="num">
                                      <p:cBhvr>
                                        <p:cTn id="27"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750"/>
                                        <p:tgtEl>
                                          <p:spTgt spid="14">
                                            <p:txEl>
                                              <p:pRg st="5" end="5"/>
                                            </p:txEl>
                                          </p:spTgt>
                                        </p:tgtEl>
                                      </p:cBhvr>
                                    </p:animEffect>
                                    <p:anim calcmode="lin" valueType="num">
                                      <p:cBhvr>
                                        <p:cTn id="34"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Effect transition="in" filter="fade">
                                      <p:cBhvr>
                                        <p:cTn id="40" dur="750"/>
                                        <p:tgtEl>
                                          <p:spTgt spid="14">
                                            <p:txEl>
                                              <p:pRg st="6" end="6"/>
                                            </p:txEl>
                                          </p:spTgt>
                                        </p:tgtEl>
                                      </p:cBhvr>
                                    </p:animEffect>
                                    <p:anim calcmode="lin" valueType="num">
                                      <p:cBhvr>
                                        <p:cTn id="41" dur="75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2" dur="75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animEffect transition="in" filter="fade">
                                      <p:cBhvr>
                                        <p:cTn id="47" dur="750"/>
                                        <p:tgtEl>
                                          <p:spTgt spid="14">
                                            <p:txEl>
                                              <p:pRg st="7" end="7"/>
                                            </p:txEl>
                                          </p:spTgt>
                                        </p:tgtEl>
                                      </p:cBhvr>
                                    </p:animEffect>
                                    <p:anim calcmode="lin" valueType="num">
                                      <p:cBhvr>
                                        <p:cTn id="48" dur="75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9" dur="75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3</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Numerical Data Summary </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Likert scale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420996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800" dirty="0"/>
              <a:t>A</a:t>
            </a:r>
            <a:r>
              <a:rPr lang="en-US" sz="2800" dirty="0" smtClean="0"/>
              <a:t> </a:t>
            </a:r>
            <a:r>
              <a:rPr lang="en-US" sz="2800" dirty="0"/>
              <a:t>sequence of items (responses) that are usually displayed with a visual aid, such as a horizontal bar, representing a simple scale </a:t>
            </a:r>
            <a:endParaRPr lang="en-US" sz="2600" dirty="0" smtClean="0"/>
          </a:p>
          <a:p>
            <a:pPr lvl="1" indent="-457200" defTabSz="1200150" rtl="0">
              <a:lnSpc>
                <a:spcPct val="90000"/>
              </a:lnSpc>
              <a:spcBef>
                <a:spcPct val="0"/>
              </a:spcBef>
              <a:spcAft>
                <a:spcPct val="15000"/>
              </a:spcAft>
              <a:buFont typeface="Wingdings" panose="05000000000000000000" pitchFamily="2" charset="2"/>
              <a:buChar char="§"/>
            </a:pPr>
            <a:endParaRPr lang="en-US" sz="2600" kern="1200" dirty="0" smtClean="0"/>
          </a:p>
          <a:p>
            <a:pPr marL="0" lvl="1" defTabSz="1200150" rtl="0">
              <a:lnSpc>
                <a:spcPct val="90000"/>
              </a:lnSpc>
              <a:spcBef>
                <a:spcPct val="0"/>
              </a:spcBef>
              <a:spcAft>
                <a:spcPct val="15000"/>
              </a:spcAft>
            </a:pPr>
            <a:endParaRPr lang="en-US" sz="2600" kern="1200" dirty="0"/>
          </a:p>
        </p:txBody>
      </p:sp>
      <p:sp>
        <p:nvSpPr>
          <p:cNvPr id="6" name="TextBox 5"/>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Ordinal Variables</a:t>
            </a:r>
          </a:p>
        </p:txBody>
      </p:sp>
      <p:sp>
        <p:nvSpPr>
          <p:cNvPr id="2" name="Rectangle 1"/>
          <p:cNvSpPr/>
          <p:nvPr/>
        </p:nvSpPr>
        <p:spPr>
          <a:xfrm>
            <a:off x="897271" y="5435508"/>
            <a:ext cx="6201865" cy="400110"/>
          </a:xfrm>
          <a:prstGeom prst="rect">
            <a:avLst/>
          </a:prstGeom>
        </p:spPr>
        <p:txBody>
          <a:bodyPr wrap="square">
            <a:spAutoFit/>
          </a:bodyPr>
          <a:lstStyle/>
          <a:p>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3.1</a:t>
            </a:r>
            <a:r>
              <a:rPr lang="en-US" sz="2000" b="1" i="1" spc="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survey</a:t>
            </a:r>
            <a:r>
              <a:rPr lang="en-US" sz="2000" b="1" i="1" spc="-8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with</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Likert</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scale</a:t>
            </a:r>
            <a:endParaRPr lang="en-US" sz="2000" dirty="0"/>
          </a:p>
        </p:txBody>
      </p:sp>
      <p:graphicFrame>
        <p:nvGraphicFramePr>
          <p:cNvPr id="14" name="Table 13"/>
          <p:cNvGraphicFramePr>
            <a:graphicFrameLocks noGrp="1"/>
          </p:cNvGraphicFramePr>
          <p:nvPr>
            <p:extLst>
              <p:ext uri="{D42A27DB-BD31-4B8C-83A1-F6EECF244321}">
                <p14:modId xmlns:p14="http://schemas.microsoft.com/office/powerpoint/2010/main" val="2650476147"/>
              </p:ext>
            </p:extLst>
          </p:nvPr>
        </p:nvGraphicFramePr>
        <p:xfrm>
          <a:off x="2168692" y="3298191"/>
          <a:ext cx="7854616" cy="1707258"/>
        </p:xfrm>
        <a:graphic>
          <a:graphicData uri="http://schemas.openxmlformats.org/drawingml/2006/table">
            <a:tbl>
              <a:tblPr firstRow="1" firstCol="1" bandRow="1"/>
              <a:tblGrid>
                <a:gridCol w="2378826"/>
                <a:gridCol w="1094921"/>
                <a:gridCol w="985076"/>
                <a:gridCol w="1169333"/>
                <a:gridCol w="1130357"/>
                <a:gridCol w="1096103"/>
              </a:tblGrid>
              <a:tr h="487788">
                <a:tc>
                  <a:txBody>
                    <a:bodyPr/>
                    <a:lstStyle/>
                    <a:p>
                      <a:pPr marL="0" marR="0">
                        <a:spcBef>
                          <a:spcPts val="535"/>
                        </a:spcBef>
                        <a:spcAft>
                          <a:spcPts val="0"/>
                        </a:spcAft>
                      </a:pPr>
                      <a:r>
                        <a:rPr lang="en-US" sz="1400" b="1" i="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ctr">
                        <a:spcBef>
                          <a:spcPts val="535"/>
                        </a:spcBef>
                        <a:spcAft>
                          <a:spcPts val="0"/>
                        </a:spcAft>
                      </a:pPr>
                      <a:r>
                        <a:rPr lang="en-US" sz="1400" b="1">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Strongly agree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ctr">
                        <a:spcBef>
                          <a:spcPts val="535"/>
                        </a:spcBef>
                        <a:spcAft>
                          <a:spcPts val="0"/>
                        </a:spcAft>
                      </a:pPr>
                      <a:r>
                        <a:rPr lang="en-US" sz="1400" b="1">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Agree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ctr">
                        <a:spcBef>
                          <a:spcPts val="535"/>
                        </a:spcBef>
                        <a:spcAft>
                          <a:spcPts val="0"/>
                        </a:spcAft>
                      </a:pPr>
                      <a:r>
                        <a:rPr lang="en-US" sz="1400" b="1">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Undecided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ctr">
                        <a:spcBef>
                          <a:spcPts val="535"/>
                        </a:spcBef>
                        <a:spcAft>
                          <a:spcPts val="0"/>
                        </a:spcAft>
                      </a:pPr>
                      <a:r>
                        <a:rPr lang="en-US" sz="14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Disagree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ctr">
                        <a:spcBef>
                          <a:spcPts val="535"/>
                        </a:spcBef>
                        <a:spcAft>
                          <a:spcPts val="0"/>
                        </a:spcAft>
                      </a:pPr>
                      <a:r>
                        <a:rPr lang="en-US" sz="1400" b="1">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Strongly disagree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000000"/>
                      </a:solidFill>
                      <a:prstDash val="solid"/>
                      <a:round/>
                      <a:headEnd type="none" w="med" len="med"/>
                      <a:tailEnd type="none" w="med" len="med"/>
                    </a:lnB>
                  </a:tcPr>
                </a:tc>
              </a:tr>
              <a:tr h="731682">
                <a:tc>
                  <a:txBody>
                    <a:bodyPr/>
                    <a:lstStyle/>
                    <a:p>
                      <a:pPr marL="342900" marR="0" lvl="0" indent="-342900">
                        <a:spcBef>
                          <a:spcPts val="535"/>
                        </a:spcBef>
                        <a:spcAft>
                          <a:spcPts val="0"/>
                        </a:spcAft>
                        <a:buFont typeface="+mj-lt"/>
                        <a:buAutoNum type="arabicPeriod"/>
                      </a:pPr>
                      <a:r>
                        <a:rPr lang="en-US" sz="1400" b="1" dirty="0" smtClean="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The </a:t>
                      </a:r>
                      <a:r>
                        <a:rPr lang="en-US" sz="14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software I wanted </a:t>
                      </a:r>
                      <a:r>
                        <a:rPr lang="en-US" sz="1400" b="1" dirty="0" smtClean="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was </a:t>
                      </a:r>
                      <a:r>
                        <a:rPr lang="en-US" sz="14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to find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ctr">
                        <a:spcBef>
                          <a:spcPts val="535"/>
                        </a:spcBef>
                        <a:spcAft>
                          <a:spcPts val="0"/>
                        </a:spcAft>
                      </a:pPr>
                      <a:r>
                        <a:rPr lang="en-US" sz="14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ctr">
                        <a:spcBef>
                          <a:spcPts val="535"/>
                        </a:spcBef>
                        <a:spcAft>
                          <a:spcPts val="0"/>
                        </a:spcAft>
                      </a:pPr>
                      <a:r>
                        <a:rPr lang="en-US" sz="14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a:noFill/>
                    </a:lnB>
                  </a:tcPr>
                </a:tc>
              </a:tr>
              <a:tr h="487788">
                <a:tc>
                  <a:txBody>
                    <a:bodyPr/>
                    <a:lstStyle/>
                    <a:p>
                      <a:pPr marL="342900" marR="0" lvl="0" indent="-342900">
                        <a:spcBef>
                          <a:spcPts val="535"/>
                        </a:spcBef>
                        <a:spcAft>
                          <a:spcPts val="0"/>
                        </a:spcAft>
                        <a:buFont typeface="+mj-lt"/>
                        <a:buAutoNum type="arabicPeriod" startAt="2"/>
                      </a:pPr>
                      <a:r>
                        <a:rPr lang="en-US" sz="1400" b="1" dirty="0" smtClean="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The </a:t>
                      </a:r>
                      <a:r>
                        <a:rPr lang="en-US" sz="14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checkout process was easy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535"/>
                        </a:spcBef>
                        <a:spcAft>
                          <a:spcPts val="0"/>
                        </a:spcAft>
                      </a:pPr>
                      <a:r>
                        <a:rPr lang="en-US" sz="14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535"/>
                        </a:spcBef>
                        <a:spcAft>
                          <a:spcPts val="0"/>
                        </a:spcAft>
                      </a:pPr>
                      <a:r>
                        <a:rPr lang="en-US" sz="14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6145587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18680" y="882281"/>
            <a:ext cx="10403299" cy="532203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200" dirty="0"/>
              <a:t>Suppose the sizes of widgets produced in a certain factory are:</a:t>
            </a:r>
          </a:p>
          <a:p>
            <a:pPr lvl="1"/>
            <a:r>
              <a:rPr lang="en-US" sz="2200" dirty="0"/>
              <a:t>3, 2, 5, 1, 4, 11, 3, 8, 23, 2, 6, 17, 5, 12, 35, 3, 8, 23, </a:t>
            </a:r>
            <a:r>
              <a:rPr lang="en-US" sz="2200" dirty="0" smtClean="0"/>
              <a:t>6</a:t>
            </a:r>
            <a:r>
              <a:rPr lang="en-US" sz="2200" dirty="0"/>
              <a:t>, 14, 41, </a:t>
            </a:r>
            <a:r>
              <a:rPr lang="en-US" sz="2200" dirty="0" smtClean="0"/>
              <a:t>7, 16</a:t>
            </a:r>
            <a:r>
              <a:rPr lang="en-US" sz="2200" dirty="0"/>
              <a:t>, 47, 8, 18, 53, 10, 22, 65, 9, 20, </a:t>
            </a:r>
            <a:r>
              <a:rPr lang="en-US" sz="2200" dirty="0" smtClean="0"/>
              <a:t>59</a:t>
            </a:r>
          </a:p>
          <a:p>
            <a:pPr marL="342900" indent="-342900">
              <a:buFont typeface="Wingdings" panose="05000000000000000000" pitchFamily="2" charset="2"/>
              <a:buChar char="§"/>
            </a:pPr>
            <a:r>
              <a:rPr lang="en-US" sz="2200" dirty="0"/>
              <a:t>Suppose we previously constructed a frequency table as seen </a:t>
            </a:r>
            <a:r>
              <a:rPr lang="en-US" sz="2200" dirty="0" smtClean="0"/>
              <a:t>in Table </a:t>
            </a:r>
            <a:r>
              <a:rPr lang="en-US" sz="2200" dirty="0"/>
              <a:t>3.1 from this </a:t>
            </a:r>
            <a:r>
              <a:rPr lang="en-US" sz="2200" dirty="0" smtClean="0"/>
              <a:t>data.</a:t>
            </a:r>
          </a:p>
          <a:p>
            <a:pPr algn="ctr"/>
            <a:r>
              <a:rPr lang="en-US" b="1" i="1" spc="-2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b="1" i="1" spc="-2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able</a:t>
            </a:r>
            <a:r>
              <a:rPr lang="en-US" b="1" i="1" spc="-3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3.1</a:t>
            </a:r>
            <a:r>
              <a:rPr lang="en-US" b="1" i="1" spc="16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Frequency</a:t>
            </a:r>
            <a:r>
              <a:rPr lang="en-US" b="1" i="1" spc="-2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table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pPr marL="342900" indent="-342900">
              <a:buFont typeface="Wingdings" panose="05000000000000000000" pitchFamily="2" charset="2"/>
              <a:buChar char="§"/>
            </a:pPr>
            <a:r>
              <a:rPr lang="en-US" sz="2200" dirty="0" smtClean="0"/>
              <a:t>Based </a:t>
            </a:r>
            <a:r>
              <a:rPr lang="en-US" sz="2200" dirty="0"/>
              <a:t>solely on this table (and not on the actual data values</a:t>
            </a:r>
            <a:r>
              <a:rPr lang="en-US" sz="2200" dirty="0" smtClean="0"/>
              <a:t>), estimate </a:t>
            </a:r>
            <a:r>
              <a:rPr lang="en-US" sz="2200" dirty="0"/>
              <a:t>the mean and compare it with the true mean of the full data.</a:t>
            </a:r>
          </a:p>
          <a:p>
            <a:endParaRPr lang="en-US" sz="2200" dirty="0"/>
          </a:p>
        </p:txBody>
      </p:sp>
      <p:sp>
        <p:nvSpPr>
          <p:cNvPr id="8" name="Freeform 7"/>
          <p:cNvSpPr/>
          <p:nvPr/>
        </p:nvSpPr>
        <p:spPr>
          <a:xfrm>
            <a:off x="1145398" y="49724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graphicFrame>
        <p:nvGraphicFramePr>
          <p:cNvPr id="2" name="Table 1"/>
          <p:cNvGraphicFramePr>
            <a:graphicFrameLocks noGrp="1"/>
          </p:cNvGraphicFramePr>
          <p:nvPr>
            <p:extLst>
              <p:ext uri="{D42A27DB-BD31-4B8C-83A1-F6EECF244321}">
                <p14:modId xmlns:p14="http://schemas.microsoft.com/office/powerpoint/2010/main" val="3543137283"/>
              </p:ext>
            </p:extLst>
          </p:nvPr>
        </p:nvGraphicFramePr>
        <p:xfrm>
          <a:off x="4709791" y="3317877"/>
          <a:ext cx="3200400" cy="1730063"/>
        </p:xfrm>
        <a:graphic>
          <a:graphicData uri="http://schemas.openxmlformats.org/drawingml/2006/table">
            <a:tbl>
              <a:tblPr firstRow="1" firstCol="1" lastRow="1" lastCol="1" bandRow="1" bandCol="1"/>
              <a:tblGrid>
                <a:gridCol w="2074288"/>
                <a:gridCol w="1126112"/>
              </a:tblGrid>
              <a:tr h="222707">
                <a:tc>
                  <a:txBody>
                    <a:bodyPr/>
                    <a:lstStyle/>
                    <a:p>
                      <a:pPr marL="47625" marR="0" algn="ctr">
                        <a:spcBef>
                          <a:spcPts val="0"/>
                        </a:spcBef>
                        <a:spcAft>
                          <a:spcPts val="0"/>
                        </a:spcAft>
                      </a:pPr>
                      <a:r>
                        <a:rPr lang="en-US" sz="1400" b="1" dirty="0">
                          <a:solidFill>
                            <a:srgbClr val="231F20"/>
                          </a:solidFill>
                          <a:effectLst/>
                          <a:latin typeface="+mn-lt"/>
                          <a:ea typeface="Calibri" panose="020F0502020204030204" pitchFamily="34" charset="0"/>
                          <a:cs typeface="Times New Roman" panose="02020603050405020304" pitchFamily="18" charset="0"/>
                        </a:rPr>
                        <a:t>Category</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indent="0" algn="ctr">
                        <a:spcBef>
                          <a:spcPts val="0"/>
                        </a:spcBef>
                        <a:spcAft>
                          <a:spcPts val="0"/>
                        </a:spcAft>
                      </a:pPr>
                      <a:r>
                        <a:rPr lang="en-US" sz="1400" b="1" dirty="0">
                          <a:solidFill>
                            <a:srgbClr val="231F20"/>
                          </a:solidFill>
                          <a:effectLst/>
                          <a:latin typeface="+mn-lt"/>
                          <a:ea typeface="Calibri" panose="020F0502020204030204" pitchFamily="34" charset="0"/>
                          <a:cs typeface="Times New Roman" panose="02020603050405020304" pitchFamily="18" charset="0"/>
                        </a:rPr>
                        <a:t>Count</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251226">
                <a:tc>
                  <a:txBody>
                    <a:bodyPr/>
                    <a:lstStyle/>
                    <a:p>
                      <a:pPr marL="47625" marR="0" algn="l">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13.8</a:t>
                      </a:r>
                      <a:r>
                        <a:rPr lang="en-US" sz="1400" spc="-11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and</a:t>
                      </a:r>
                      <a:r>
                        <a:rPr lang="en-US" sz="1400" spc="-11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less</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335280" marR="339725" algn="ctr">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19</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r h="251226">
                <a:tc>
                  <a:txBody>
                    <a:bodyPr/>
                    <a:lstStyle/>
                    <a:p>
                      <a:pPr marL="47625" marR="0" algn="l">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Between</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13.8</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and</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26.6</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343535" marR="299085" algn="ctr">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8</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r h="251226">
                <a:tc>
                  <a:txBody>
                    <a:bodyPr/>
                    <a:lstStyle/>
                    <a:p>
                      <a:pPr marL="47625" marR="0" algn="l">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Between</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26.6</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and</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39.4</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343535" marR="299085" algn="ctr">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r h="251226">
                <a:tc>
                  <a:txBody>
                    <a:bodyPr/>
                    <a:lstStyle/>
                    <a:p>
                      <a:pPr marL="47625" marR="0" algn="l">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Between</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39.4</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and</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52.2</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343535" marR="299085" algn="ctr">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r h="251226">
                <a:tc>
                  <a:txBody>
                    <a:bodyPr/>
                    <a:lstStyle/>
                    <a:p>
                      <a:pPr marL="47625" marR="0" algn="l">
                        <a:spcBef>
                          <a:spcPts val="0"/>
                        </a:spcBef>
                        <a:spcAft>
                          <a:spcPts val="0"/>
                        </a:spcAft>
                      </a:pPr>
                      <a:r>
                        <a:rPr lang="en-US" sz="1400">
                          <a:solidFill>
                            <a:srgbClr val="231F20"/>
                          </a:solidFill>
                          <a:effectLst/>
                          <a:latin typeface="+mn-lt"/>
                          <a:ea typeface="Calibri" panose="020F0502020204030204" pitchFamily="34" charset="0"/>
                          <a:cs typeface="Times New Roman" panose="02020603050405020304" pitchFamily="18" charset="0"/>
                        </a:rPr>
                        <a:t>Bigger</a:t>
                      </a:r>
                      <a:r>
                        <a:rPr lang="en-US" sz="1400" spc="-125">
                          <a:solidFill>
                            <a:srgbClr val="231F20"/>
                          </a:solidFill>
                          <a:effectLst/>
                          <a:latin typeface="+mn-lt"/>
                          <a:ea typeface="Calibri" panose="020F0502020204030204" pitchFamily="34" charset="0"/>
                          <a:cs typeface="Times New Roman" panose="02020603050405020304" pitchFamily="18" charset="0"/>
                        </a:rPr>
                        <a:t> </a:t>
                      </a:r>
                      <a:r>
                        <a:rPr lang="en-US" sz="1400">
                          <a:solidFill>
                            <a:srgbClr val="231F20"/>
                          </a:solidFill>
                          <a:effectLst/>
                          <a:latin typeface="+mn-lt"/>
                          <a:ea typeface="Calibri" panose="020F0502020204030204" pitchFamily="34" charset="0"/>
                          <a:cs typeface="Times New Roman" panose="02020603050405020304" pitchFamily="18" charset="0"/>
                        </a:rPr>
                        <a:t>than</a:t>
                      </a:r>
                      <a:r>
                        <a:rPr lang="en-US" sz="1400" spc="-120">
                          <a:solidFill>
                            <a:srgbClr val="231F20"/>
                          </a:solidFill>
                          <a:effectLst/>
                          <a:latin typeface="+mn-lt"/>
                          <a:ea typeface="Calibri" panose="020F0502020204030204" pitchFamily="34" charset="0"/>
                          <a:cs typeface="Times New Roman" panose="02020603050405020304" pitchFamily="18" charset="0"/>
                        </a:rPr>
                        <a:t> </a:t>
                      </a:r>
                      <a:r>
                        <a:rPr lang="en-US" sz="1400">
                          <a:solidFill>
                            <a:srgbClr val="231F20"/>
                          </a:solidFill>
                          <a:effectLst/>
                          <a:latin typeface="+mn-lt"/>
                          <a:ea typeface="Calibri" panose="020F0502020204030204" pitchFamily="34" charset="0"/>
                          <a:cs typeface="Times New Roman" panose="02020603050405020304" pitchFamily="18" charset="0"/>
                        </a:rPr>
                        <a:t>52.2</a:t>
                      </a:r>
                      <a:endParaRPr lang="en-US" sz="14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343535" marR="299085" algn="ctr">
                        <a:spcBef>
                          <a:spcPts val="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r h="251226">
                <a:tc>
                  <a:txBody>
                    <a:bodyPr/>
                    <a:lstStyle/>
                    <a:p>
                      <a:pPr marL="47625" marR="0" algn="ctr">
                        <a:spcBef>
                          <a:spcPts val="0"/>
                        </a:spcBef>
                        <a:spcAft>
                          <a:spcPts val="0"/>
                        </a:spcAft>
                      </a:pPr>
                      <a:r>
                        <a:rPr lang="en-US" sz="1400" b="1" spc="-20" dirty="0">
                          <a:solidFill>
                            <a:srgbClr val="231F20"/>
                          </a:solidFill>
                          <a:effectLst/>
                          <a:latin typeface="+mn-lt"/>
                          <a:ea typeface="Calibri" panose="020F0502020204030204" pitchFamily="34" charset="0"/>
                          <a:cs typeface="Times New Roman" panose="02020603050405020304" pitchFamily="18" charset="0"/>
                        </a:rPr>
                        <a:t>T</a:t>
                      </a:r>
                      <a:r>
                        <a:rPr lang="en-US" sz="1400" b="1" spc="-25" dirty="0">
                          <a:solidFill>
                            <a:srgbClr val="231F20"/>
                          </a:solidFill>
                          <a:effectLst/>
                          <a:latin typeface="+mn-lt"/>
                          <a:ea typeface="Calibri" panose="020F0502020204030204" pitchFamily="34" charset="0"/>
                          <a:cs typeface="Times New Roman" panose="02020603050405020304" pitchFamily="18" charset="0"/>
                        </a:rPr>
                        <a:t>otal</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328930" marR="344805" algn="ctr">
                        <a:spcBef>
                          <a:spcPts val="0"/>
                        </a:spcBef>
                        <a:spcAft>
                          <a:spcPts val="0"/>
                        </a:spcAft>
                      </a:pPr>
                      <a:r>
                        <a:rPr lang="en-US" sz="1400" b="1" dirty="0" smtClean="0">
                          <a:solidFill>
                            <a:srgbClr val="231F20"/>
                          </a:solidFill>
                          <a:effectLst/>
                          <a:latin typeface="+mn-lt"/>
                          <a:ea typeface="Calibri" panose="020F0502020204030204" pitchFamily="34" charset="0"/>
                          <a:cs typeface="Times New Roman" panose="02020603050405020304" pitchFamily="18" charset="0"/>
                        </a:rPr>
                        <a:t>33</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632986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anim calcmode="lin" valueType="num">
                                      <p:cBhvr>
                                        <p:cTn id="8"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750"/>
                                        <p:tgtEl>
                                          <p:spTgt spid="7">
                                            <p:txEl>
                                              <p:pRg st="10" end="10"/>
                                            </p:txEl>
                                          </p:spTgt>
                                        </p:tgtEl>
                                      </p:cBhvr>
                                    </p:animEffect>
                                    <p:anim calcmode="lin" valueType="num">
                                      <p:cBhvr>
                                        <p:cTn id="27" dur="75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28" dur="75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66638" y="627529"/>
            <a:ext cx="11041268" cy="5432611"/>
          </a:xfrm>
          <a:custGeom>
            <a:avLst/>
            <a:gdLst>
              <a:gd name="connsiteX0" fmla="*/ 0 w 10963888"/>
              <a:gd name="connsiteY0" fmla="*/ 543261 h 5432611"/>
              <a:gd name="connsiteX1" fmla="*/ 543261 w 10963888"/>
              <a:gd name="connsiteY1" fmla="*/ 0 h 5432611"/>
              <a:gd name="connsiteX2" fmla="*/ 10420627 w 10963888"/>
              <a:gd name="connsiteY2" fmla="*/ 0 h 5432611"/>
              <a:gd name="connsiteX3" fmla="*/ 10963888 w 10963888"/>
              <a:gd name="connsiteY3" fmla="*/ 543261 h 5432611"/>
              <a:gd name="connsiteX4" fmla="*/ 10963888 w 10963888"/>
              <a:gd name="connsiteY4" fmla="*/ 4889350 h 5432611"/>
              <a:gd name="connsiteX5" fmla="*/ 10420627 w 10963888"/>
              <a:gd name="connsiteY5" fmla="*/ 5432611 h 5432611"/>
              <a:gd name="connsiteX6" fmla="*/ 543261 w 10963888"/>
              <a:gd name="connsiteY6" fmla="*/ 5432611 h 5432611"/>
              <a:gd name="connsiteX7" fmla="*/ 0 w 10963888"/>
              <a:gd name="connsiteY7" fmla="*/ 4889350 h 5432611"/>
              <a:gd name="connsiteX8" fmla="*/ 0 w 10963888"/>
              <a:gd name="connsiteY8" fmla="*/ 543261 h 54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888" h="5432611">
                <a:moveTo>
                  <a:pt x="0" y="543261"/>
                </a:moveTo>
                <a:cubicBezTo>
                  <a:pt x="0" y="243226"/>
                  <a:pt x="243226" y="0"/>
                  <a:pt x="543261" y="0"/>
                </a:cubicBezTo>
                <a:lnTo>
                  <a:pt x="10420627" y="0"/>
                </a:lnTo>
                <a:cubicBezTo>
                  <a:pt x="10720662" y="0"/>
                  <a:pt x="10963888" y="243226"/>
                  <a:pt x="10963888" y="543261"/>
                </a:cubicBezTo>
                <a:lnTo>
                  <a:pt x="10963888" y="4889350"/>
                </a:lnTo>
                <a:cubicBezTo>
                  <a:pt x="10963888" y="5189385"/>
                  <a:pt x="10720662" y="5432611"/>
                  <a:pt x="10420627" y="5432611"/>
                </a:cubicBezTo>
                <a:lnTo>
                  <a:pt x="543261" y="5432611"/>
                </a:lnTo>
                <a:cubicBezTo>
                  <a:pt x="243226" y="5432611"/>
                  <a:pt x="0" y="5189385"/>
                  <a:pt x="0" y="4889350"/>
                </a:cubicBezTo>
                <a:lnTo>
                  <a:pt x="0" y="543261"/>
                </a:lnTo>
                <a:close/>
              </a:path>
            </a:pathLst>
          </a:custGeom>
          <a:solidFill>
            <a:srgbClr val="F2FFE3"/>
          </a:solidFill>
          <a:ln>
            <a:noFill/>
          </a:ln>
          <a:effectLst>
            <a:outerShdw blurRad="50800" dist="38100" algn="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909508" numCol="1" spcCol="1270" anchor="ctr" anchorCtr="0">
            <a:noAutofit/>
          </a:bodyPr>
          <a:lstStyle/>
          <a:p>
            <a:pPr lvl="0" algn="ctr" defTabSz="1244600" rtl="0">
              <a:lnSpc>
                <a:spcPct val="90000"/>
              </a:lnSpc>
              <a:spcBef>
                <a:spcPct val="0"/>
              </a:spcBef>
              <a:spcAft>
                <a:spcPct val="35000"/>
              </a:spcAft>
            </a:pPr>
            <a:r>
              <a:rPr lang="en-US" sz="2800" kern="1200" dirty="0" smtClean="0"/>
              <a:t>If all we knew was this table, we would argue as follows:</a:t>
            </a:r>
            <a:endParaRPr lang="en-US" sz="2800" kern="1200" dirty="0"/>
          </a:p>
        </p:txBody>
      </p:sp>
      <p:sp>
        <p:nvSpPr>
          <p:cNvPr id="13" name="Freeform 12"/>
          <p:cNvSpPr/>
          <p:nvPr/>
        </p:nvSpPr>
        <p:spPr>
          <a:xfrm>
            <a:off x="1381909" y="1917680"/>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rtl="0">
              <a:lnSpc>
                <a:spcPct val="90000"/>
              </a:lnSpc>
              <a:spcBef>
                <a:spcPct val="0"/>
              </a:spcBef>
              <a:spcAft>
                <a:spcPct val="35000"/>
              </a:spcAft>
            </a:pPr>
            <a:r>
              <a:rPr lang="en-US" sz="2200" kern="1200" dirty="0" smtClean="0"/>
              <a:t>Nineteen data points are between 1 and 13.8, that is, 19 data points are averaging (1 + 13.8)/2 = 7.4</a:t>
            </a:r>
            <a:endParaRPr lang="en-US" sz="2200" kern="1200" dirty="0"/>
          </a:p>
        </p:txBody>
      </p:sp>
      <p:sp>
        <p:nvSpPr>
          <p:cNvPr id="15" name="Freeform 14"/>
          <p:cNvSpPr/>
          <p:nvPr/>
        </p:nvSpPr>
        <p:spPr>
          <a:xfrm>
            <a:off x="1381909" y="2642846"/>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rtl="0">
              <a:lnSpc>
                <a:spcPct val="90000"/>
              </a:lnSpc>
              <a:spcBef>
                <a:spcPct val="0"/>
              </a:spcBef>
              <a:spcAft>
                <a:spcPct val="35000"/>
              </a:spcAft>
            </a:pPr>
            <a:r>
              <a:rPr lang="en-US" sz="2200" kern="1200" dirty="0" smtClean="0"/>
              <a:t>Eight data points are between 13.8 and 26.6, that is, eight data points are averaging (26.6 + 13.8)/2 = 20.2</a:t>
            </a:r>
            <a:endParaRPr lang="en-US" sz="2200" kern="1200" dirty="0"/>
          </a:p>
        </p:txBody>
      </p:sp>
      <p:sp>
        <p:nvSpPr>
          <p:cNvPr id="16" name="Freeform 15"/>
          <p:cNvSpPr/>
          <p:nvPr/>
        </p:nvSpPr>
        <p:spPr>
          <a:xfrm>
            <a:off x="1381909" y="3368012"/>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rtl="0">
              <a:lnSpc>
                <a:spcPct val="90000"/>
              </a:lnSpc>
              <a:spcBef>
                <a:spcPct val="0"/>
              </a:spcBef>
              <a:spcAft>
                <a:spcPct val="35000"/>
              </a:spcAft>
            </a:pPr>
            <a:r>
              <a:rPr lang="en-US" sz="2200" kern="1200" dirty="0" smtClean="0"/>
              <a:t>One data point is between 26.6 and 39.4, or one data point averages (26.6 + 39.4)/2 = 33.0</a:t>
            </a:r>
            <a:endParaRPr lang="en-US" sz="2200" kern="1200" dirty="0"/>
          </a:p>
        </p:txBody>
      </p:sp>
      <p:sp>
        <p:nvSpPr>
          <p:cNvPr id="17" name="Freeform 16"/>
          <p:cNvSpPr/>
          <p:nvPr/>
        </p:nvSpPr>
        <p:spPr>
          <a:xfrm>
            <a:off x="1381909" y="4093178"/>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rtl="0">
              <a:lnSpc>
                <a:spcPct val="90000"/>
              </a:lnSpc>
              <a:spcBef>
                <a:spcPct val="0"/>
              </a:spcBef>
              <a:spcAft>
                <a:spcPct val="35000"/>
              </a:spcAft>
            </a:pPr>
            <a:r>
              <a:rPr lang="en-US" sz="2200" kern="1200" dirty="0" smtClean="0"/>
              <a:t>Two data points average (39.4 + 52.2)/2 = 45.8</a:t>
            </a:r>
            <a:endParaRPr lang="en-US" sz="2200" kern="1200" dirty="0"/>
          </a:p>
        </p:txBody>
      </p:sp>
      <p:sp>
        <p:nvSpPr>
          <p:cNvPr id="18" name="Freeform 17"/>
          <p:cNvSpPr/>
          <p:nvPr/>
        </p:nvSpPr>
        <p:spPr>
          <a:xfrm>
            <a:off x="1381909" y="4818344"/>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rtl="0">
              <a:lnSpc>
                <a:spcPct val="90000"/>
              </a:lnSpc>
              <a:spcBef>
                <a:spcPct val="0"/>
              </a:spcBef>
              <a:spcAft>
                <a:spcPct val="35000"/>
              </a:spcAft>
            </a:pPr>
            <a:r>
              <a:rPr lang="en-US" sz="2200" kern="1200" dirty="0" smtClean="0"/>
              <a:t>Three data points are above 52.2, or between 52.2 and 65.0, so that three data points average (52.2 + 65)/2 = 58.6</a:t>
            </a:r>
            <a:endParaRPr lang="en-US" sz="2200" kern="12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spTree>
    <p:extLst>
      <p:ext uri="{BB962C8B-B14F-4D97-AF65-F5344CB8AC3E}">
        <p14:creationId xmlns:p14="http://schemas.microsoft.com/office/powerpoint/2010/main" val="29424890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66638" y="1362635"/>
            <a:ext cx="10963888" cy="4653153"/>
          </a:xfrm>
        </p:spPr>
        <p:txBody>
          <a:bodyPr>
            <a:noAutofit/>
          </a:bodyPr>
          <a:lstStyle/>
          <a:p>
            <a:pPr>
              <a:spcBef>
                <a:spcPts val="600"/>
              </a:spcBef>
              <a:spcAft>
                <a:spcPts val="1200"/>
              </a:spcAft>
            </a:pPr>
            <a:r>
              <a:rPr lang="en-US" dirty="0"/>
              <a:t>W</a:t>
            </a:r>
            <a:r>
              <a:rPr lang="en-US" dirty="0" smtClean="0"/>
              <a:t>e </a:t>
            </a:r>
            <a:r>
              <a:rPr lang="en-US" dirty="0"/>
              <a:t>could estimate the total sum as:</a:t>
            </a:r>
          </a:p>
          <a:p>
            <a:pPr lvl="1">
              <a:spcBef>
                <a:spcPts val="600"/>
              </a:spcBef>
              <a:spcAft>
                <a:spcPts val="1200"/>
              </a:spcAft>
            </a:pPr>
            <a:r>
              <a:rPr lang="en-US" sz="2800" dirty="0"/>
              <a:t>19 * 7.4 + 8 * 20.2 + 1 * 33 + 2 * 45.8 + 3 * 58.6 = 602.6</a:t>
            </a:r>
          </a:p>
          <a:p>
            <a:pPr>
              <a:spcBef>
                <a:spcPts val="600"/>
              </a:spcBef>
              <a:spcAft>
                <a:spcPts val="1200"/>
              </a:spcAft>
            </a:pPr>
            <a:r>
              <a:rPr lang="en-US" dirty="0"/>
              <a:t>T</a:t>
            </a:r>
            <a:r>
              <a:rPr lang="en-US" dirty="0" smtClean="0"/>
              <a:t>he </a:t>
            </a:r>
            <a:r>
              <a:rPr lang="en-US" dirty="0"/>
              <a:t>average should be approximately 602.6/33 = </a:t>
            </a:r>
            <a:r>
              <a:rPr lang="en-US" dirty="0" smtClean="0"/>
              <a:t>18.26</a:t>
            </a:r>
            <a:endParaRPr lang="en-US" dirty="0"/>
          </a:p>
          <a:p>
            <a:pPr>
              <a:spcBef>
                <a:spcPts val="600"/>
              </a:spcBef>
              <a:spcAft>
                <a:spcPts val="1200"/>
              </a:spcAft>
            </a:pPr>
            <a:r>
              <a:rPr lang="en-US" dirty="0"/>
              <a:t>The true average of the original data is </a:t>
            </a:r>
            <a:r>
              <a:rPr lang="en-US" dirty="0" smtClean="0"/>
              <a:t>17.15</a:t>
            </a:r>
          </a:p>
          <a:p>
            <a:pPr lvl="1">
              <a:spcBef>
                <a:spcPts val="600"/>
              </a:spcBef>
              <a:spcAft>
                <a:spcPts val="1200"/>
              </a:spcAft>
            </a:pPr>
            <a:r>
              <a:rPr lang="en-US" sz="2800" dirty="0" smtClean="0"/>
              <a:t>Thus</a:t>
            </a:r>
            <a:r>
              <a:rPr lang="en-US" sz="2800" dirty="0"/>
              <a:t>, our estimated average is pretty close to the true average.</a:t>
            </a:r>
          </a:p>
          <a:p>
            <a:pPr marL="68580" indent="0">
              <a:spcBef>
                <a:spcPts val="600"/>
              </a:spcBef>
              <a:spcAft>
                <a:spcPts val="1200"/>
              </a:spcAft>
              <a:buNone/>
            </a:pPr>
            <a:r>
              <a:rPr lang="en-US" dirty="0"/>
              <a:t/>
            </a:r>
            <a:br>
              <a:rPr lang="en-US" dirty="0"/>
            </a:br>
            <a:r>
              <a:rPr lang="en-US" dirty="0"/>
              <a:t/>
            </a:r>
            <a:br>
              <a:rPr lang="en-US" dirty="0"/>
            </a:br>
            <a:endParaRPr lang="en-US"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spTree>
    <p:extLst>
      <p:ext uri="{BB962C8B-B14F-4D97-AF65-F5344CB8AC3E}">
        <p14:creationId xmlns:p14="http://schemas.microsoft.com/office/powerpoint/2010/main" val="11618695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750"/>
                                        <p:tgtEl>
                                          <p:spTgt spid="14">
                                            <p:txEl>
                                              <p:pRg st="4" end="4"/>
                                            </p:txEl>
                                          </p:spTgt>
                                        </p:tgtEl>
                                      </p:cBhvr>
                                    </p:animEffect>
                                    <p:anim calcmode="lin" valueType="num">
                                      <p:cBhvr>
                                        <p:cTn id="27"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18680" y="882281"/>
            <a:ext cx="10403299" cy="1833623"/>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400" dirty="0" smtClean="0">
                <a:solidFill>
                  <a:schemeClr val="tx1"/>
                </a:solidFill>
              </a:rPr>
              <a:t>Table 3.2 shows the salaries of graduates from a university. </a:t>
            </a:r>
          </a:p>
          <a:p>
            <a:pPr marL="342900" indent="-342900" algn="just">
              <a:buFont typeface="Wingdings" panose="05000000000000000000" pitchFamily="2" charset="2"/>
              <a:buChar char="§"/>
            </a:pPr>
            <a:r>
              <a:rPr lang="en-US" sz="2400" dirty="0" smtClean="0"/>
              <a:t>Assume we do not have access to the original raw data and estimate the mean based only on the summary data.</a:t>
            </a:r>
          </a:p>
          <a:p>
            <a:pPr algn="just"/>
            <a:endParaRPr lang="en-US" sz="2400" dirty="0" smtClean="0"/>
          </a:p>
          <a:p>
            <a:pPr marL="342900" indent="-342900" algn="just">
              <a:buFont typeface="Wingdings" panose="05000000000000000000" pitchFamily="2" charset="2"/>
              <a:buChar char="§"/>
            </a:pPr>
            <a:endParaRPr lang="en-US" sz="2400" dirty="0" smtClean="0"/>
          </a:p>
          <a:p>
            <a:pPr algn="just"/>
            <a:endParaRPr lang="en-US" sz="2200" dirty="0"/>
          </a:p>
        </p:txBody>
      </p:sp>
      <p:sp>
        <p:nvSpPr>
          <p:cNvPr id="8" name="Freeform 7"/>
          <p:cNvSpPr/>
          <p:nvPr/>
        </p:nvSpPr>
        <p:spPr>
          <a:xfrm>
            <a:off x="1145398" y="49724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375" y="2863262"/>
            <a:ext cx="5212700" cy="3059866"/>
          </a:xfrm>
          <a:prstGeom prst="rect">
            <a:avLst/>
          </a:prstGeom>
        </p:spPr>
      </p:pic>
    </p:spTree>
    <p:extLst>
      <p:ext uri="{BB962C8B-B14F-4D97-AF65-F5344CB8AC3E}">
        <p14:creationId xmlns:p14="http://schemas.microsoft.com/office/powerpoint/2010/main" val="409734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2173" y="676282"/>
            <a:ext cx="10893015" cy="5692434"/>
          </a:xfrm>
        </p:spPr>
        <p:txBody>
          <a:bodyPr>
            <a:noAutofit/>
          </a:bodyPr>
          <a:lstStyle/>
          <a:p>
            <a:r>
              <a:rPr lang="en-US" sz="2400" dirty="0" smtClean="0"/>
              <a:t>We </a:t>
            </a:r>
            <a:r>
              <a:rPr lang="en-US" sz="2400" dirty="0"/>
              <a:t>will use Table 3.3 (hopefully together with Excel) to get organized</a:t>
            </a:r>
            <a:r>
              <a:rPr lang="en-US" sz="2400" dirty="0" smtClean="0"/>
              <a:t>.</a:t>
            </a:r>
          </a:p>
          <a:p>
            <a:endParaRPr lang="en-US" sz="2400" dirty="0"/>
          </a:p>
          <a:p>
            <a:endParaRPr lang="en-US" sz="2400" dirty="0" smtClean="0"/>
          </a:p>
          <a:p>
            <a:pPr marL="68580" indent="0">
              <a:buNone/>
            </a:pPr>
            <a:endParaRPr lang="en-US" sz="2400" dirty="0"/>
          </a:p>
          <a:p>
            <a:endParaRPr lang="en-US" sz="2400" dirty="0" smtClean="0"/>
          </a:p>
          <a:p>
            <a:endParaRPr lang="en-US" sz="2400" dirty="0"/>
          </a:p>
          <a:p>
            <a:endParaRPr lang="en-US" sz="2400" dirty="0" smtClean="0"/>
          </a:p>
          <a:p>
            <a:endParaRPr lang="en-US" sz="2400" dirty="0"/>
          </a:p>
          <a:p>
            <a:pPr marL="68580" indent="0">
              <a:buNone/>
            </a:pPr>
            <a:endParaRPr lang="en-US" sz="2400" dirty="0"/>
          </a:p>
          <a:p>
            <a:r>
              <a:rPr lang="en-US" sz="2400" dirty="0"/>
              <a:t>To estimate the </a:t>
            </a:r>
            <a:r>
              <a:rPr lang="en-US" sz="2400" dirty="0" smtClean="0"/>
              <a:t>average – compute </a:t>
            </a:r>
            <a:r>
              <a:rPr lang="en-US" sz="2400" dirty="0"/>
              <a:t>the </a:t>
            </a:r>
            <a:r>
              <a:rPr lang="en-US" sz="2400" i="1" dirty="0"/>
              <a:t>range midpoints </a:t>
            </a:r>
            <a:r>
              <a:rPr lang="en-US" sz="2400" dirty="0"/>
              <a:t>and </a:t>
            </a:r>
            <a:r>
              <a:rPr lang="en-US" sz="2400" i="1" dirty="0"/>
              <a:t>product </a:t>
            </a:r>
            <a:r>
              <a:rPr lang="en-US" sz="2400" dirty="0"/>
              <a:t>entries in Table </a:t>
            </a:r>
            <a:r>
              <a:rPr lang="en-US" sz="2400" dirty="0" smtClean="0"/>
              <a:t>3.3</a:t>
            </a:r>
          </a:p>
          <a:p>
            <a:r>
              <a:rPr lang="en-US" sz="2400" dirty="0" smtClean="0"/>
              <a:t>Then divide </a:t>
            </a:r>
            <a:r>
              <a:rPr lang="en-US" sz="2400" dirty="0"/>
              <a:t>the sum of the products by the sum of the counts to get as average $29,047,920/1,100 = $</a:t>
            </a:r>
            <a:r>
              <a:rPr lang="en-US" sz="2400" dirty="0" smtClean="0"/>
              <a:t>26,407.20</a:t>
            </a:r>
            <a:r>
              <a:rPr lang="en-US" sz="2400" dirty="0"/>
              <a:t/>
            </a:r>
            <a:br>
              <a:rPr lang="en-US" sz="2400" dirty="0"/>
            </a:br>
            <a:r>
              <a:rPr lang="en-US" dirty="0"/>
              <a:t/>
            </a:r>
            <a:br>
              <a:rPr lang="en-US" dirty="0"/>
            </a:br>
            <a:endParaRPr lang="en-US"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717" y="1105251"/>
            <a:ext cx="8543925" cy="3552825"/>
          </a:xfrm>
          <a:prstGeom prst="rect">
            <a:avLst/>
          </a:prstGeom>
        </p:spPr>
      </p:pic>
    </p:spTree>
    <p:extLst>
      <p:ext uri="{BB962C8B-B14F-4D97-AF65-F5344CB8AC3E}">
        <p14:creationId xmlns:p14="http://schemas.microsoft.com/office/powerpoint/2010/main" val="42078125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9" end="9"/>
                                            </p:txEl>
                                          </p:spTgt>
                                        </p:tgtEl>
                                        <p:attrNameLst>
                                          <p:attrName>style.visibility</p:attrName>
                                        </p:attrNameLst>
                                      </p:cBhvr>
                                      <p:to>
                                        <p:strVal val="visible"/>
                                      </p:to>
                                    </p:set>
                                    <p:animEffect transition="in" filter="fade">
                                      <p:cBhvr>
                                        <p:cTn id="14" dur="750"/>
                                        <p:tgtEl>
                                          <p:spTgt spid="14">
                                            <p:txEl>
                                              <p:pRg st="9" end="9"/>
                                            </p:txEl>
                                          </p:spTgt>
                                        </p:tgtEl>
                                      </p:cBhvr>
                                    </p:animEffect>
                                    <p:anim calcmode="lin" valueType="num">
                                      <p:cBhvr>
                                        <p:cTn id="15" dur="75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0" end="10"/>
                                            </p:txEl>
                                          </p:spTgt>
                                        </p:tgtEl>
                                        <p:attrNameLst>
                                          <p:attrName>style.visibility</p:attrName>
                                        </p:attrNameLst>
                                      </p:cBhvr>
                                      <p:to>
                                        <p:strVal val="visible"/>
                                      </p:to>
                                    </p:set>
                                    <p:animEffect transition="in" filter="fade">
                                      <p:cBhvr>
                                        <p:cTn id="21" dur="750"/>
                                        <p:tgtEl>
                                          <p:spTgt spid="14">
                                            <p:txEl>
                                              <p:pRg st="10" end="10"/>
                                            </p:txEl>
                                          </p:spTgt>
                                        </p:tgtEl>
                                      </p:cBhvr>
                                    </p:animEffect>
                                    <p:anim calcmode="lin" valueType="num">
                                      <p:cBhvr>
                                        <p:cTn id="22" dur="75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836339" y="2101516"/>
            <a:ext cx="5740924" cy="3462376"/>
          </a:xfrm>
          <a:custGeom>
            <a:avLst/>
            <a:gdLst>
              <a:gd name="connsiteX0" fmla="*/ 0 w 5956461"/>
              <a:gd name="connsiteY0" fmla="*/ 0 h 3272589"/>
              <a:gd name="connsiteX1" fmla="*/ 5138314 w 5956461"/>
              <a:gd name="connsiteY1" fmla="*/ 0 h 3272589"/>
              <a:gd name="connsiteX2" fmla="*/ 5956461 w 5956461"/>
              <a:gd name="connsiteY2" fmla="*/ 1636295 h 3272589"/>
              <a:gd name="connsiteX3" fmla="*/ 5138314 w 5956461"/>
              <a:gd name="connsiteY3" fmla="*/ 3272589 h 3272589"/>
              <a:gd name="connsiteX4" fmla="*/ 0 w 5956461"/>
              <a:gd name="connsiteY4" fmla="*/ 3272589 h 3272589"/>
              <a:gd name="connsiteX5" fmla="*/ 0 w 5956461"/>
              <a:gd name="connsiteY5" fmla="*/ 0 h 32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461" h="3272589">
                <a:moveTo>
                  <a:pt x="0" y="0"/>
                </a:moveTo>
                <a:lnTo>
                  <a:pt x="5138314" y="0"/>
                </a:lnTo>
                <a:lnTo>
                  <a:pt x="5956461" y="1636295"/>
                </a:lnTo>
                <a:lnTo>
                  <a:pt x="5138314" y="3272589"/>
                </a:lnTo>
                <a:lnTo>
                  <a:pt x="0" y="3272589"/>
                </a:lnTo>
                <a:lnTo>
                  <a:pt x="0" y="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10131" tIns="58420" rIns="1249597" bIns="58420" numCol="1" spcCol="1270" anchor="t" anchorCtr="0">
            <a:noAutofit/>
          </a:bodyPr>
          <a:lstStyle/>
          <a:p>
            <a:pPr lvl="0" algn="l" defTabSz="1022350" rtl="0">
              <a:lnSpc>
                <a:spcPct val="90000"/>
              </a:lnSpc>
              <a:spcBef>
                <a:spcPct val="0"/>
              </a:spcBef>
              <a:spcAft>
                <a:spcPct val="35000"/>
              </a:spcAft>
            </a:pPr>
            <a:endParaRPr lang="en-US" sz="2400" kern="1200" dirty="0" smtClean="0"/>
          </a:p>
          <a:p>
            <a:pPr lvl="0" algn="l" defTabSz="1022350" rtl="0">
              <a:lnSpc>
                <a:spcPct val="90000"/>
              </a:lnSpc>
              <a:spcBef>
                <a:spcPct val="0"/>
              </a:spcBef>
              <a:spcAft>
                <a:spcPct val="35000"/>
              </a:spcAft>
            </a:pPr>
            <a:endParaRPr lang="en-US" sz="2400" kern="1200" dirty="0" smtClean="0">
              <a:effectLst>
                <a:outerShdw blurRad="38100" dist="38100" dir="2700000" algn="tl">
                  <a:srgbClr val="000000">
                    <a:alpha val="43137"/>
                  </a:srgbClr>
                </a:outerShdw>
              </a:effectLst>
            </a:endParaRPr>
          </a:p>
          <a:p>
            <a:pPr lvl="0" algn="l" defTabSz="1022350" rtl="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Compute the percentages for the frequency table:</a:t>
            </a:r>
            <a:endParaRPr lang="en-US" sz="2400" kern="1200" dirty="0">
              <a:effectLst>
                <a:outerShdw blurRad="38100" dist="38100" dir="2700000" algn="tl">
                  <a:srgbClr val="000000">
                    <a:alpha val="43137"/>
                  </a:srgbClr>
                </a:outerShdw>
              </a:effectLst>
            </a:endParaRPr>
          </a:p>
          <a:p>
            <a:pPr marL="171450" lvl="1" indent="-171450" algn="l" defTabSz="800100" rtl="0">
              <a:lnSpc>
                <a:spcPct val="90000"/>
              </a:lnSpc>
              <a:spcBef>
                <a:spcPct val="0"/>
              </a:spcBef>
              <a:spcAft>
                <a:spcPct val="15000"/>
              </a:spcAft>
              <a:buChar char="••"/>
            </a:pPr>
            <a:r>
              <a:rPr lang="en-US" sz="2200" i="1" kern="1200" dirty="0" smtClean="0"/>
              <a:t>The mode is the category with the largest percentage.</a:t>
            </a:r>
            <a:endParaRPr lang="en-US" sz="2200" kern="1200" dirty="0"/>
          </a:p>
        </p:txBody>
      </p:sp>
      <p:sp>
        <p:nvSpPr>
          <p:cNvPr id="7" name="Freeform 6"/>
          <p:cNvSpPr/>
          <p:nvPr/>
        </p:nvSpPr>
        <p:spPr>
          <a:xfrm>
            <a:off x="5293896" y="2101516"/>
            <a:ext cx="6702360" cy="3462376"/>
          </a:xfrm>
          <a:custGeom>
            <a:avLst/>
            <a:gdLst>
              <a:gd name="connsiteX0" fmla="*/ 0 w 5956461"/>
              <a:gd name="connsiteY0" fmla="*/ 0 h 3272589"/>
              <a:gd name="connsiteX1" fmla="*/ 5138314 w 5956461"/>
              <a:gd name="connsiteY1" fmla="*/ 0 h 3272589"/>
              <a:gd name="connsiteX2" fmla="*/ 5956461 w 5956461"/>
              <a:gd name="connsiteY2" fmla="*/ 1636295 h 3272589"/>
              <a:gd name="connsiteX3" fmla="*/ 5138314 w 5956461"/>
              <a:gd name="connsiteY3" fmla="*/ 3272589 h 3272589"/>
              <a:gd name="connsiteX4" fmla="*/ 0 w 5956461"/>
              <a:gd name="connsiteY4" fmla="*/ 3272589 h 3272589"/>
              <a:gd name="connsiteX5" fmla="*/ 818147 w 5956461"/>
              <a:gd name="connsiteY5" fmla="*/ 1636295 h 3272589"/>
              <a:gd name="connsiteX6" fmla="*/ 0 w 5956461"/>
              <a:gd name="connsiteY6" fmla="*/ 0 h 32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6461" h="3272589">
                <a:moveTo>
                  <a:pt x="0" y="0"/>
                </a:moveTo>
                <a:lnTo>
                  <a:pt x="5138314" y="0"/>
                </a:lnTo>
                <a:lnTo>
                  <a:pt x="5956461" y="1636295"/>
                </a:lnTo>
                <a:lnTo>
                  <a:pt x="5138314" y="3272589"/>
                </a:lnTo>
                <a:lnTo>
                  <a:pt x="0" y="3272589"/>
                </a:lnTo>
                <a:lnTo>
                  <a:pt x="818147" y="1636295"/>
                </a:lnTo>
                <a:lnTo>
                  <a:pt x="0" y="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28278" tIns="58420" rIns="1028278" bIns="58420" numCol="1" spcCol="1270" anchor="t" anchorCtr="0">
            <a:noAutofit/>
          </a:bodyPr>
          <a:lstStyle/>
          <a:p>
            <a:pPr lvl="0" algn="l" defTabSz="1022350" rtl="0">
              <a:spcBef>
                <a:spcPts val="1200"/>
              </a:spcBef>
            </a:pPr>
            <a:r>
              <a:rPr lang="en-US" sz="2400" kern="1200" dirty="0" smtClean="0">
                <a:effectLst>
                  <a:outerShdw blurRad="38100" dist="38100" dir="2700000" algn="tl">
                    <a:srgbClr val="000000">
                      <a:alpha val="43137"/>
                    </a:srgbClr>
                  </a:outerShdw>
                </a:effectLst>
              </a:rPr>
              <a:t>Add a column named “cumulative percentage” to the frequency table by computing the sum of all percentages of all categories below the current one:</a:t>
            </a:r>
            <a:endParaRPr lang="en-US" sz="2400" kern="1200" dirty="0">
              <a:effectLst>
                <a:outerShdw blurRad="38100" dist="38100" dir="2700000" algn="tl">
                  <a:srgbClr val="000000">
                    <a:alpha val="43137"/>
                  </a:srgbClr>
                </a:outerShdw>
              </a:effectLst>
            </a:endParaRPr>
          </a:p>
          <a:p>
            <a:pPr marL="171450" lvl="1" indent="-171450" algn="l" defTabSz="800100" rtl="0">
              <a:lnSpc>
                <a:spcPct val="90000"/>
              </a:lnSpc>
              <a:spcBef>
                <a:spcPts val="1200"/>
              </a:spcBef>
              <a:buChar char="••"/>
            </a:pPr>
            <a:r>
              <a:rPr lang="en-US" sz="2100" i="1" kern="1200" dirty="0" smtClean="0"/>
              <a:t>The median is the first category where the cumulative percentage is above 50 percent.</a:t>
            </a:r>
            <a:endParaRPr lang="en-US" sz="2100" kern="12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sp>
        <p:nvSpPr>
          <p:cNvPr id="4" name="Title 12"/>
          <p:cNvSpPr>
            <a:spLocks noGrp="1"/>
          </p:cNvSpPr>
          <p:nvPr>
            <p:ph type="title"/>
          </p:nvPr>
        </p:nvSpPr>
        <p:spPr>
          <a:xfrm>
            <a:off x="827949" y="1028992"/>
            <a:ext cx="10940716" cy="897074"/>
          </a:xfrm>
        </p:spPr>
        <p:txBody>
          <a:bodyPr/>
          <a:lstStyle/>
          <a:p>
            <a:r>
              <a:rPr lang="en-US" sz="3600" dirty="0" smtClean="0"/>
              <a:t>How </a:t>
            </a:r>
            <a:r>
              <a:rPr lang="en-US" sz="3600" dirty="0"/>
              <a:t>do we find the median or the mode?</a:t>
            </a:r>
          </a:p>
        </p:txBody>
      </p:sp>
    </p:spTree>
    <p:extLst>
      <p:ext uri="{BB962C8B-B14F-4D97-AF65-F5344CB8AC3E}">
        <p14:creationId xmlns:p14="http://schemas.microsoft.com/office/powerpoint/2010/main" val="1187882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18680" y="882281"/>
            <a:ext cx="10403299" cy="1069349"/>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Find the median and the mode for the salary (Table 3.2).</a:t>
            </a:r>
          </a:p>
          <a:p>
            <a:pPr algn="just"/>
            <a:endParaRPr lang="en-US" sz="2600" dirty="0" smtClean="0"/>
          </a:p>
          <a:p>
            <a:pPr marL="342900" indent="-342900" algn="just">
              <a:buFont typeface="Wingdings" panose="05000000000000000000" pitchFamily="2" charset="2"/>
              <a:buChar char="§"/>
            </a:pPr>
            <a:endParaRPr lang="en-US" sz="2600" dirty="0" smtClean="0"/>
          </a:p>
          <a:p>
            <a:pPr algn="just"/>
            <a:endParaRPr lang="en-US" sz="2600" dirty="0"/>
          </a:p>
        </p:txBody>
      </p:sp>
      <p:sp>
        <p:nvSpPr>
          <p:cNvPr id="8" name="Freeform 7"/>
          <p:cNvSpPr/>
          <p:nvPr/>
        </p:nvSpPr>
        <p:spPr>
          <a:xfrm>
            <a:off x="1145398" y="49724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sp>
        <p:nvSpPr>
          <p:cNvPr id="6" name="Content Placeholder 13"/>
          <p:cNvSpPr>
            <a:spLocks noGrp="1"/>
          </p:cNvSpPr>
          <p:nvPr>
            <p:ph idx="1"/>
          </p:nvPr>
        </p:nvSpPr>
        <p:spPr>
          <a:xfrm>
            <a:off x="6802544" y="3075473"/>
            <a:ext cx="5007164" cy="2968217"/>
          </a:xfrm>
        </p:spPr>
        <p:txBody>
          <a:bodyPr>
            <a:noAutofit/>
          </a:bodyPr>
          <a:lstStyle/>
          <a:p>
            <a:r>
              <a:rPr lang="en-US" sz="2100" dirty="0" smtClean="0"/>
              <a:t>We </a:t>
            </a:r>
            <a:r>
              <a:rPr lang="en-US" sz="2100" dirty="0"/>
              <a:t>can see that the mode is the second category $18,860–$30,520 since it occurs most often with a relative frequency of 63.5 </a:t>
            </a:r>
            <a:r>
              <a:rPr lang="en-US" sz="2100" dirty="0" smtClean="0"/>
              <a:t>percent.</a:t>
            </a:r>
          </a:p>
          <a:p>
            <a:r>
              <a:rPr lang="en-US" sz="2100" dirty="0" smtClean="0"/>
              <a:t>The </a:t>
            </a:r>
            <a:r>
              <a:rPr lang="en-US" sz="2100" dirty="0"/>
              <a:t>median is also the second category, since it is the first where the </a:t>
            </a:r>
            <a:r>
              <a:rPr lang="en-US" sz="2100" dirty="0" smtClean="0"/>
              <a:t>cumulative </a:t>
            </a:r>
            <a:r>
              <a:rPr lang="en-US" sz="2100" dirty="0"/>
              <a:t>percentage is above 50 percent.</a:t>
            </a:r>
          </a:p>
          <a:p>
            <a:pPr marL="68580" indent="0">
              <a:buNone/>
            </a:pPr>
            <a:endParaRPr lang="en-US" sz="2100" dirty="0"/>
          </a:p>
          <a:p>
            <a:pPr marL="68580" indent="0">
              <a:buNone/>
            </a:pPr>
            <a:r>
              <a:rPr lang="en-US" sz="2100" dirty="0"/>
              <a:t/>
            </a:r>
            <a:br>
              <a:rPr lang="en-US" sz="2100" dirty="0"/>
            </a:br>
            <a:r>
              <a:rPr lang="en-US" sz="2100" dirty="0"/>
              <a:t/>
            </a:r>
            <a:br>
              <a:rPr lang="en-US" sz="2100" dirty="0"/>
            </a:br>
            <a:endParaRPr lang="en-US" sz="2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36" y="3021248"/>
            <a:ext cx="6359208" cy="2872134"/>
          </a:xfrm>
          <a:prstGeom prst="rect">
            <a:avLst/>
          </a:prstGeom>
        </p:spPr>
      </p:pic>
      <p:sp>
        <p:nvSpPr>
          <p:cNvPr id="10" name="Content Placeholder 13"/>
          <p:cNvSpPr txBox="1">
            <a:spLocks/>
          </p:cNvSpPr>
          <p:nvPr/>
        </p:nvSpPr>
        <p:spPr>
          <a:xfrm>
            <a:off x="443336" y="2078186"/>
            <a:ext cx="11090803" cy="76900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200" dirty="0" smtClean="0"/>
              <a:t>Add two columns to the table: one containing the frequency as percentage and the second containing the cumulative percentage (see Table 3.4). </a:t>
            </a:r>
          </a:p>
          <a:p>
            <a:pPr marL="68580" indent="0">
              <a:buFont typeface="Wingdings"/>
              <a:buNone/>
            </a:pPr>
            <a:endParaRPr lang="en-US" sz="2200" dirty="0" smtClean="0"/>
          </a:p>
          <a:p>
            <a:pPr marL="68580" indent="0">
              <a:buFont typeface="Wingdings"/>
              <a:buNone/>
            </a:pPr>
            <a:r>
              <a:rPr lang="en-US" sz="2200" dirty="0" smtClean="0"/>
              <a:t/>
            </a:r>
            <a:br>
              <a:rPr lang="en-US" sz="2200" dirty="0" smtClean="0"/>
            </a:br>
            <a:r>
              <a:rPr lang="en-US" sz="2200" dirty="0" smtClean="0"/>
              <a:t/>
            </a:r>
            <a:br>
              <a:rPr lang="en-US" sz="2200" dirty="0" smtClean="0"/>
            </a:br>
            <a:endParaRPr lang="en-US" sz="2200" dirty="0"/>
          </a:p>
        </p:txBody>
      </p:sp>
    </p:spTree>
    <p:extLst>
      <p:ext uri="{BB962C8B-B14F-4D97-AF65-F5344CB8AC3E}">
        <p14:creationId xmlns:p14="http://schemas.microsoft.com/office/powerpoint/2010/main" val="16126239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750"/>
                                        <p:tgtEl>
                                          <p:spTgt spid="6">
                                            <p:txEl>
                                              <p:pRg st="0" end="0"/>
                                            </p:txEl>
                                          </p:spTgt>
                                        </p:tgtEl>
                                      </p:cBhvr>
                                    </p:animEffect>
                                    <p:anim calcmode="lin" valueType="num">
                                      <p:cBhvr>
                                        <p:cTn id="2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750"/>
                                        <p:tgtEl>
                                          <p:spTgt spid="6">
                                            <p:txEl>
                                              <p:pRg st="1" end="1"/>
                                            </p:txEl>
                                          </p:spTgt>
                                        </p:tgtEl>
                                      </p:cBhvr>
                                    </p:animEffect>
                                    <p:anim calcmode="lin" valueType="num">
                                      <p:cBhvr>
                                        <p:cTn id="29"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66638" y="941697"/>
            <a:ext cx="10852072" cy="5254388"/>
          </a:xfrm>
        </p:spPr>
        <p:txBody>
          <a:bodyPr>
            <a:noAutofit/>
          </a:bodyPr>
          <a:lstStyle/>
          <a:p>
            <a:pPr marL="68580" indent="0">
              <a:buNone/>
            </a:pPr>
            <a:r>
              <a:rPr lang="en-US" sz="2600" dirty="0"/>
              <a:t>While an average often helps in understanding the essence of data, it is not always helpful</a:t>
            </a:r>
            <a:r>
              <a:rPr lang="en-US" sz="2400" dirty="0"/>
              <a:t>. </a:t>
            </a:r>
            <a:endParaRPr lang="en-US" sz="2400" dirty="0" smtClean="0"/>
          </a:p>
          <a:p>
            <a:r>
              <a:rPr lang="en-US" sz="2400" dirty="0" smtClean="0"/>
              <a:t>For </a:t>
            </a:r>
            <a:r>
              <a:rPr lang="en-US" sz="2400" dirty="0"/>
              <a:t>example, if a quarterback throws the ball one foot too far half the time and one foot short the other half, then on average he has a perfect game yet he does not make a single completion. </a:t>
            </a:r>
            <a:endParaRPr lang="en-US" sz="2400" dirty="0" smtClean="0"/>
          </a:p>
          <a:p>
            <a:r>
              <a:rPr lang="en-US" sz="2400" dirty="0"/>
              <a:t>A</a:t>
            </a:r>
            <a:r>
              <a:rPr lang="en-US" sz="2400" dirty="0" smtClean="0"/>
              <a:t>nother example: suppose </a:t>
            </a:r>
            <a:r>
              <a:rPr lang="en-US" sz="2400" dirty="0"/>
              <a:t>that school attendance in a particular school has risen from 80 to 95 percent over the past five years. </a:t>
            </a:r>
            <a:endParaRPr lang="en-US" sz="2400" dirty="0" smtClean="0"/>
          </a:p>
          <a:p>
            <a:pPr lvl="1"/>
            <a:r>
              <a:rPr lang="en-US" sz="2200" dirty="0" smtClean="0"/>
              <a:t>To </a:t>
            </a:r>
            <a:r>
              <a:rPr lang="en-US" sz="2200" dirty="0"/>
              <a:t>evaluate next year’s attendance, we compare it to the average over the past five years, which is 87 percent. </a:t>
            </a:r>
            <a:endParaRPr lang="en-US" sz="2200" dirty="0" smtClean="0"/>
          </a:p>
          <a:p>
            <a:pPr lvl="1"/>
            <a:r>
              <a:rPr lang="en-US" sz="2200" dirty="0" smtClean="0"/>
              <a:t>Suppose </a:t>
            </a:r>
            <a:r>
              <a:rPr lang="en-US" sz="2200" dirty="0"/>
              <a:t>attendance comes in at 90 percent. </a:t>
            </a:r>
            <a:endParaRPr lang="en-US" sz="2200" dirty="0" smtClean="0"/>
          </a:p>
          <a:p>
            <a:pPr lvl="1"/>
            <a:r>
              <a:rPr lang="en-US" sz="2200" dirty="0" smtClean="0"/>
              <a:t>We </a:t>
            </a:r>
            <a:r>
              <a:rPr lang="en-US" sz="2200" dirty="0"/>
              <a:t>think we had an improvement in attendance as compared to the five-year average, yet in reality attendance dropped from the previous year.</a:t>
            </a:r>
          </a:p>
          <a:p>
            <a:pPr marL="68580" indent="0">
              <a:buNone/>
            </a:pPr>
            <a:endParaRPr lang="en-US" sz="2400" dirty="0"/>
          </a:p>
          <a:p>
            <a:pPr marL="68580" indent="0">
              <a:buNone/>
            </a:pPr>
            <a:r>
              <a:rPr lang="en-US" sz="2400" dirty="0"/>
              <a:t/>
            </a:r>
            <a:br>
              <a:rPr lang="en-US" sz="2400" dirty="0"/>
            </a:br>
            <a:r>
              <a:rPr lang="en-US" sz="2400" dirty="0"/>
              <a:t/>
            </a:r>
            <a:br>
              <a:rPr lang="en-US" sz="2400" dirty="0"/>
            </a:br>
            <a:endParaRPr lang="en-US" sz="24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Mean, Median, and Mode for Frequency Distributions</a:t>
            </a:r>
          </a:p>
        </p:txBody>
      </p:sp>
    </p:spTree>
    <p:extLst>
      <p:ext uri="{BB962C8B-B14F-4D97-AF65-F5344CB8AC3E}">
        <p14:creationId xmlns:p14="http://schemas.microsoft.com/office/powerpoint/2010/main" val="17360475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750"/>
                                        <p:tgtEl>
                                          <p:spTgt spid="14">
                                            <p:txEl>
                                              <p:pRg st="5" end="5"/>
                                            </p:txEl>
                                          </p:spTgt>
                                        </p:tgtEl>
                                      </p:cBhvr>
                                    </p:animEffect>
                                    <p:anim calcmode="lin" valueType="num">
                                      <p:cBhvr>
                                        <p:cTn id="36"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18680" y="882281"/>
            <a:ext cx="10403299" cy="281626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Suppose </a:t>
            </a:r>
            <a:r>
              <a:rPr lang="en-US" sz="2400" dirty="0"/>
              <a:t>two machines produce nails that are on average 10 in. long. A sample of 11 nails is selected from each machine and each length is recorded, as denoted in the following text. </a:t>
            </a:r>
            <a:endParaRPr lang="en-US" sz="2400" dirty="0" smtClean="0"/>
          </a:p>
          <a:p>
            <a:pPr marL="342900" indent="-342900">
              <a:buFont typeface="Wingdings" panose="05000000000000000000" pitchFamily="2" charset="2"/>
              <a:buChar char="§"/>
            </a:pPr>
            <a:r>
              <a:rPr lang="en-US" sz="2400" dirty="0" smtClean="0"/>
              <a:t>Which </a:t>
            </a:r>
            <a:r>
              <a:rPr lang="en-US" sz="2400" dirty="0"/>
              <a:t>machine is “better” (justify your choice)? </a:t>
            </a:r>
          </a:p>
          <a:p>
            <a:pPr lvl="3"/>
            <a:r>
              <a:rPr lang="en-US" sz="2400" dirty="0"/>
              <a:t>Machine A: 6, 8, 8, 10, 10, 10, 10, 10, 12, 12, </a:t>
            </a:r>
            <a:r>
              <a:rPr lang="en-US" sz="2400" dirty="0" smtClean="0"/>
              <a:t>14</a:t>
            </a:r>
            <a:endParaRPr lang="en-US" sz="2400" dirty="0"/>
          </a:p>
          <a:p>
            <a:pPr lvl="3"/>
            <a:r>
              <a:rPr lang="de-DE" sz="2400" dirty="0"/>
              <a:t>Machine B: 6, 6, 6, 8, 8, 10, 12, 12, 14, 14, </a:t>
            </a:r>
            <a:r>
              <a:rPr lang="de-DE" sz="2400" dirty="0" smtClean="0"/>
              <a:t>14</a:t>
            </a:r>
            <a:endParaRPr lang="en-US" sz="2400" dirty="0" smtClean="0"/>
          </a:p>
          <a:p>
            <a:pPr algn="just"/>
            <a:endParaRPr lang="en-US" sz="2400" dirty="0" smtClean="0"/>
          </a:p>
          <a:p>
            <a:pPr algn="just"/>
            <a:endParaRPr lang="en-US" sz="2200" dirty="0"/>
          </a:p>
        </p:txBody>
      </p:sp>
      <p:sp>
        <p:nvSpPr>
          <p:cNvPr id="8" name="Freeform 7"/>
          <p:cNvSpPr/>
          <p:nvPr/>
        </p:nvSpPr>
        <p:spPr>
          <a:xfrm>
            <a:off x="1145398" y="49724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mc:AlternateContent xmlns:mc="http://schemas.openxmlformats.org/markup-compatibility/2006" xmlns:a14="http://schemas.microsoft.com/office/drawing/2010/main">
        <mc:Choice Requires="a14">
          <p:sp>
            <p:nvSpPr>
              <p:cNvPr id="6" name="Content Placeholder 13"/>
              <p:cNvSpPr>
                <a:spLocks noGrp="1"/>
              </p:cNvSpPr>
              <p:nvPr>
                <p:ph idx="1"/>
              </p:nvPr>
            </p:nvSpPr>
            <p:spPr>
              <a:xfrm>
                <a:off x="764275" y="3875963"/>
                <a:ext cx="10848772" cy="2442949"/>
              </a:xfrm>
            </p:spPr>
            <p:txBody>
              <a:bodyPr numCol="2">
                <a:noAutofit/>
              </a:bodyPr>
              <a:lstStyle/>
              <a:p>
                <a:r>
                  <a:rPr lang="en-US" sz="2200" dirty="0" smtClean="0"/>
                  <a:t>First </a:t>
                </a:r>
                <a:r>
                  <a:rPr lang="en-US" sz="2200" dirty="0"/>
                  <a:t>we verify that the average length of the sample is 10: </a:t>
                </a:r>
              </a:p>
              <a:p>
                <a:pPr lvl="1"/>
                <a:r>
                  <a:rPr lang="en-US" sz="2000" dirty="0"/>
                  <a:t>Mean for machine A: </a:t>
                </a:r>
                <a14:m>
                  <m:oMath xmlns:m="http://schemas.openxmlformats.org/officeDocument/2006/math">
                    <m:acc>
                      <m:accPr>
                        <m:chr m:val="̅"/>
                        <m:ctrlPr>
                          <a:rPr lang="en-US" sz="2000" i="1" smtClean="0">
                            <a:latin typeface="Cambria Math" panose="02040503050406030204" pitchFamily="18" charset="0"/>
                          </a:rPr>
                        </m:ctrlPr>
                      </m:accPr>
                      <m:e>
                        <m:r>
                          <m:rPr>
                            <m:nor/>
                          </m:rPr>
                          <a:rPr lang="en-US" sz="2000" i="1" dirty="0">
                            <a:latin typeface="Book Antiqua" panose="02040602050305030304" pitchFamily="18" charset="0"/>
                          </a:rPr>
                          <m:t>x</m:t>
                        </m:r>
                      </m:e>
                    </m:acc>
                  </m:oMath>
                </a14:m>
                <a:r>
                  <a:rPr lang="en-US" sz="2000" i="1" dirty="0" smtClean="0"/>
                  <a:t> </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110</m:t>
                        </m:r>
                      </m:num>
                      <m:den>
                        <m:r>
                          <a:rPr lang="en-US" sz="2000" b="0" i="1" smtClean="0">
                            <a:latin typeface="Cambria Math" panose="02040503050406030204" pitchFamily="18" charset="0"/>
                          </a:rPr>
                          <m:t>11</m:t>
                        </m:r>
                      </m:den>
                    </m:f>
                  </m:oMath>
                </a14:m>
                <a:r>
                  <a:rPr lang="en-US" sz="2000" dirty="0" smtClean="0"/>
                  <a:t> = </a:t>
                </a:r>
                <a:r>
                  <a:rPr lang="en-US" sz="2000" dirty="0"/>
                  <a:t>10 </a:t>
                </a:r>
              </a:p>
              <a:p>
                <a:pPr lvl="1"/>
                <a:r>
                  <a:rPr lang="en-US" sz="2000" dirty="0"/>
                  <a:t>Mean for machine B: </a:t>
                </a:r>
                <a14:m>
                  <m:oMath xmlns:m="http://schemas.openxmlformats.org/officeDocument/2006/math">
                    <m:acc>
                      <m:accPr>
                        <m:chr m:val="̅"/>
                        <m:ctrlPr>
                          <a:rPr lang="en-US" sz="2000" i="1" smtClean="0">
                            <a:latin typeface="Cambria Math" panose="02040503050406030204" pitchFamily="18" charset="0"/>
                          </a:rPr>
                        </m:ctrlPr>
                      </m:accPr>
                      <m:e>
                        <m:r>
                          <m:rPr>
                            <m:nor/>
                          </m:rPr>
                          <a:rPr lang="en-US" sz="2000" i="1" dirty="0">
                            <a:latin typeface="Book Antiqua" panose="02040602050305030304" pitchFamily="18" charset="0"/>
                          </a:rPr>
                          <m:t>x</m:t>
                        </m:r>
                      </m:e>
                    </m:acc>
                  </m:oMath>
                </a14:m>
                <a:r>
                  <a:rPr lang="en-US" sz="2000" i="1" dirty="0" smtClean="0"/>
                  <a:t> </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110</m:t>
                        </m:r>
                      </m:num>
                      <m:den>
                        <m:r>
                          <a:rPr lang="en-US" sz="2000" i="1">
                            <a:latin typeface="Cambria Math" panose="02040503050406030204" pitchFamily="18" charset="0"/>
                          </a:rPr>
                          <m:t>11</m:t>
                        </m:r>
                      </m:den>
                    </m:f>
                    <m:r>
                      <a:rPr lang="en-US" sz="2000" b="0" i="0" smtClean="0">
                        <a:latin typeface="Cambria Math" panose="02040503050406030204" pitchFamily="18" charset="0"/>
                      </a:rPr>
                      <m:t> </m:t>
                    </m:r>
                  </m:oMath>
                </a14:m>
                <a:r>
                  <a:rPr lang="en-US" sz="2000" dirty="0" smtClean="0"/>
                  <a:t>= </a:t>
                </a:r>
                <a:r>
                  <a:rPr lang="en-US" sz="2000" dirty="0"/>
                  <a:t>10 </a:t>
                </a:r>
                <a:endParaRPr lang="en-US" sz="2400" dirty="0"/>
              </a:p>
              <a:p>
                <a:pPr>
                  <a:spcBef>
                    <a:spcPts val="0"/>
                  </a:spcBef>
                </a:pPr>
                <a:r>
                  <a:rPr lang="en-US" sz="2200" dirty="0"/>
                  <a:t>In both cases, the mean is 10, indeed. </a:t>
                </a:r>
                <a:endParaRPr lang="en-US" sz="2200" dirty="0" smtClean="0"/>
              </a:p>
              <a:p>
                <a:pPr marL="68580" indent="0">
                  <a:spcBef>
                    <a:spcPts val="0"/>
                  </a:spcBef>
                  <a:buNone/>
                </a:pPr>
                <a:endParaRPr lang="en-US" sz="2200" dirty="0" smtClean="0"/>
              </a:p>
              <a:p>
                <a:pPr>
                  <a:spcBef>
                    <a:spcPts val="600"/>
                  </a:spcBef>
                  <a:spcAft>
                    <a:spcPts val="600"/>
                  </a:spcAft>
                </a:pPr>
                <a:r>
                  <a:rPr lang="en-US" sz="2200" dirty="0" smtClean="0"/>
                  <a:t>However</a:t>
                </a:r>
                <a:r>
                  <a:rPr lang="en-US" sz="2200" dirty="0"/>
                  <a:t>, the first machine seems to be the better one, since most nails are close to 10 in. </a:t>
                </a:r>
                <a:endParaRPr lang="en-US" sz="2200" dirty="0" smtClean="0"/>
              </a:p>
              <a:p>
                <a:pPr>
                  <a:spcBef>
                    <a:spcPts val="600"/>
                  </a:spcBef>
                  <a:spcAft>
                    <a:spcPts val="600"/>
                  </a:spcAft>
                </a:pPr>
                <a:r>
                  <a:rPr lang="en-US" sz="2200" dirty="0" smtClean="0"/>
                  <a:t>Therefore</a:t>
                </a:r>
                <a:r>
                  <a:rPr lang="en-US" sz="2200" dirty="0"/>
                  <a:t>, we must find additional numbers indicating the spread of the data. </a:t>
                </a:r>
                <a:r>
                  <a:rPr lang="en-US" sz="2100" dirty="0"/>
                  <a:t/>
                </a:r>
                <a:br>
                  <a:rPr lang="en-US" sz="2100" dirty="0"/>
                </a:br>
                <a:r>
                  <a:rPr lang="en-US" sz="2100" dirty="0"/>
                  <a:t/>
                </a:r>
                <a:br>
                  <a:rPr lang="en-US" sz="2100" dirty="0"/>
                </a:br>
                <a:endParaRPr lang="en-US" sz="2100" dirty="0"/>
              </a:p>
            </p:txBody>
          </p:sp>
        </mc:Choice>
        <mc:Fallback xmlns="">
          <p:sp>
            <p:nvSpPr>
              <p:cNvPr id="6" name="Content Placeholder 13"/>
              <p:cNvSpPr>
                <a:spLocks noGrp="1" noRot="1" noChangeAspect="1" noMove="1" noResize="1" noEditPoints="1" noAdjustHandles="1" noChangeArrowheads="1" noChangeShapeType="1" noTextEdit="1"/>
              </p:cNvSpPr>
              <p:nvPr>
                <p:ph idx="1"/>
              </p:nvPr>
            </p:nvSpPr>
            <p:spPr>
              <a:xfrm>
                <a:off x="764275" y="3875963"/>
                <a:ext cx="10848772" cy="2442949"/>
              </a:xfrm>
              <a:blipFill rotWithShape="0">
                <a:blip r:embed="rId3"/>
                <a:stretch>
                  <a:fillRect t="-1746" r="-1067" b="-5985"/>
                </a:stretch>
              </a:blipFill>
            </p:spPr>
            <p:txBody>
              <a:bodyPr/>
              <a:lstStyle/>
              <a:p>
                <a:r>
                  <a:rPr lang="en-US">
                    <a:noFill/>
                  </a:rPr>
                  <a:t> </a:t>
                </a:r>
              </a:p>
            </p:txBody>
          </p:sp>
        </mc:Fallback>
      </mc:AlternateContent>
    </p:spTree>
    <p:extLst>
      <p:ext uri="{BB962C8B-B14F-4D97-AF65-F5344CB8AC3E}">
        <p14:creationId xmlns:p14="http://schemas.microsoft.com/office/powerpoint/2010/main" val="2398133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750"/>
                                        <p:tgtEl>
                                          <p:spTgt spid="6">
                                            <p:txEl>
                                              <p:pRg st="1" end="1"/>
                                            </p:txEl>
                                          </p:spTgt>
                                        </p:tgtEl>
                                      </p:cBhvr>
                                    </p:animEffect>
                                    <p:anim calcmode="lin" valueType="num">
                                      <p:cBhvr>
                                        <p:cTn id="15"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750"/>
                                        <p:tgtEl>
                                          <p:spTgt spid="6">
                                            <p:txEl>
                                              <p:pRg st="2" end="2"/>
                                            </p:txEl>
                                          </p:spTgt>
                                        </p:tgtEl>
                                      </p:cBhvr>
                                    </p:animEffect>
                                    <p:anim calcmode="lin" valueType="num">
                                      <p:cBhvr>
                                        <p:cTn id="20"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750"/>
                                        <p:tgtEl>
                                          <p:spTgt spid="6">
                                            <p:txEl>
                                              <p:pRg st="3" end="3"/>
                                            </p:txEl>
                                          </p:spTgt>
                                        </p:tgtEl>
                                      </p:cBhvr>
                                    </p:animEffect>
                                    <p:anim calcmode="lin" valueType="num">
                                      <p:cBhvr>
                                        <p:cTn id="27"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750"/>
                                        <p:tgtEl>
                                          <p:spTgt spid="6">
                                            <p:txEl>
                                              <p:pRg st="5" end="5"/>
                                            </p:txEl>
                                          </p:spTgt>
                                        </p:tgtEl>
                                      </p:cBhvr>
                                    </p:animEffect>
                                    <p:anim calcmode="lin" valueType="num">
                                      <p:cBhvr>
                                        <p:cTn id="34" dur="7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750"/>
                                        <p:tgtEl>
                                          <p:spTgt spid="6">
                                            <p:txEl>
                                              <p:pRg st="6" end="6"/>
                                            </p:txEl>
                                          </p:spTgt>
                                        </p:tgtEl>
                                      </p:cBhvr>
                                    </p:animEffect>
                                    <p:anim calcmode="lin" valueType="num">
                                      <p:cBhvr>
                                        <p:cTn id="41" dur="7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2" dur="7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560121"/>
            <a:ext cx="10963888" cy="3966358"/>
          </a:xfrm>
        </p:spPr>
        <p:txBody>
          <a:bodyPr>
            <a:normAutofit lnSpcReduction="10000"/>
          </a:bodyPr>
          <a:lstStyle/>
          <a:p>
            <a:pPr marL="454914" lvl="1" indent="0">
              <a:spcBef>
                <a:spcPts val="600"/>
              </a:spcBef>
              <a:spcAft>
                <a:spcPts val="1200"/>
              </a:spcAft>
              <a:buNone/>
            </a:pPr>
            <a:endParaRPr lang="en-US" dirty="0"/>
          </a:p>
          <a:p>
            <a:pPr lvl="1">
              <a:spcBef>
                <a:spcPts val="600"/>
              </a:spcBef>
              <a:spcAft>
                <a:spcPts val="1200"/>
              </a:spcAft>
            </a:pPr>
            <a:r>
              <a:rPr lang="en-US" sz="2800" dirty="0"/>
              <a:t>Describe the properties of central tendency, variation, and shape in numerical data</a:t>
            </a:r>
          </a:p>
          <a:p>
            <a:pPr lvl="1">
              <a:spcBef>
                <a:spcPts val="600"/>
              </a:spcBef>
              <a:spcAft>
                <a:spcPts val="1200"/>
              </a:spcAft>
            </a:pPr>
            <a:r>
              <a:rPr lang="en-US" sz="2800" dirty="0"/>
              <a:t>Compute descriptive summary measures for a population</a:t>
            </a:r>
          </a:p>
          <a:p>
            <a:pPr lvl="1">
              <a:spcBef>
                <a:spcPts val="600"/>
              </a:spcBef>
              <a:spcAft>
                <a:spcPts val="1200"/>
              </a:spcAft>
            </a:pPr>
            <a:r>
              <a:rPr lang="en-US" sz="2800" dirty="0"/>
              <a:t>Construct and interpret a box plot</a:t>
            </a:r>
          </a:p>
          <a:p>
            <a:pPr marL="68580" indent="0">
              <a:spcBef>
                <a:spcPts val="600"/>
              </a:spcBef>
              <a:spcAft>
                <a:spcPts val="1200"/>
              </a:spcAft>
              <a:buNone/>
            </a:pPr>
            <a:r>
              <a:rPr lang="en-US" sz="3200" dirty="0"/>
              <a:t/>
            </a:r>
            <a:br>
              <a:rPr lang="en-US" sz="3200" dirty="0"/>
            </a:br>
            <a:endParaRPr lang="en-US" dirty="0"/>
          </a:p>
        </p:txBody>
      </p:sp>
      <p:sp>
        <p:nvSpPr>
          <p:cNvPr id="13" name="Title 12"/>
          <p:cNvSpPr>
            <a:spLocks noGrp="1"/>
          </p:cNvSpPr>
          <p:nvPr>
            <p:ph type="title"/>
          </p:nvPr>
        </p:nvSpPr>
        <p:spPr>
          <a:xfrm>
            <a:off x="843992" y="783389"/>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Range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7"/>
            <a:ext cx="10940716" cy="113232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600" dirty="0"/>
              <a:t>T</a:t>
            </a:r>
            <a:r>
              <a:rPr lang="en-US" sz="2600" dirty="0" smtClean="0"/>
              <a:t>he </a:t>
            </a:r>
            <a:r>
              <a:rPr lang="en-US" sz="2600" dirty="0"/>
              <a:t>difference between the highest and the lowest data </a:t>
            </a:r>
            <a:r>
              <a:rPr lang="en-US" sz="2600" dirty="0" smtClean="0"/>
              <a:t>value</a:t>
            </a:r>
          </a:p>
          <a:p>
            <a:pPr lvl="1" indent="-457200" defTabSz="1200150">
              <a:lnSpc>
                <a:spcPct val="90000"/>
              </a:lnSpc>
              <a:spcBef>
                <a:spcPct val="0"/>
              </a:spcBef>
              <a:spcAft>
                <a:spcPct val="15000"/>
              </a:spcAft>
              <a:buFont typeface="Wingdings" panose="05000000000000000000" pitchFamily="2" charset="2"/>
              <a:buChar char="§"/>
            </a:pPr>
            <a:r>
              <a:rPr lang="en-US" sz="2600" dirty="0" smtClean="0"/>
              <a:t>The easiest </a:t>
            </a:r>
            <a:r>
              <a:rPr lang="en-US" sz="2600" dirty="0"/>
              <a:t>measure of the data spread </a:t>
            </a:r>
            <a:endParaRPr lang="en-US" sz="2600" dirty="0" smtClean="0"/>
          </a:p>
          <a:p>
            <a:pPr lvl="1" indent="-457200" defTabSz="1200150" rtl="0">
              <a:lnSpc>
                <a:spcPct val="90000"/>
              </a:lnSpc>
              <a:spcBef>
                <a:spcPct val="0"/>
              </a:spcBef>
              <a:spcAft>
                <a:spcPct val="15000"/>
              </a:spcAft>
              <a:buFont typeface="Wingdings" panose="05000000000000000000" pitchFamily="2" charset="2"/>
              <a:buChar char="§"/>
            </a:pPr>
            <a:endParaRPr lang="en-US" sz="2600" kern="1200" dirty="0" smtClean="0"/>
          </a:p>
          <a:p>
            <a:pPr marL="0" lvl="1" defTabSz="1200150" rtl="0">
              <a:lnSpc>
                <a:spcPct val="90000"/>
              </a:lnSpc>
              <a:spcBef>
                <a:spcPct val="0"/>
              </a:spcBef>
              <a:spcAft>
                <a:spcPct val="15000"/>
              </a:spcAft>
            </a:pPr>
            <a:endParaRPr lang="en-US" sz="2600" kern="1200" dirty="0"/>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
        <p:nvSpPr>
          <p:cNvPr id="7" name="Content Placeholder 2"/>
          <p:cNvSpPr>
            <a:spLocks noGrp="1"/>
          </p:cNvSpPr>
          <p:nvPr>
            <p:ph idx="1"/>
          </p:nvPr>
        </p:nvSpPr>
        <p:spPr>
          <a:xfrm>
            <a:off x="641684" y="3179928"/>
            <a:ext cx="10940716" cy="2942576"/>
          </a:xfrm>
        </p:spPr>
        <p:txBody>
          <a:bodyPr>
            <a:normAutofit/>
          </a:bodyPr>
          <a:lstStyle/>
          <a:p>
            <a:r>
              <a:rPr lang="en-US" sz="2600" dirty="0"/>
              <a:t>In the preceding example, the range is the same for both machines, namely, 14 - 6 = 8. </a:t>
            </a:r>
            <a:endParaRPr lang="en-US" sz="2600" dirty="0" smtClean="0"/>
          </a:p>
          <a:p>
            <a:r>
              <a:rPr lang="en-US" sz="2400" dirty="0" smtClean="0"/>
              <a:t>The </a:t>
            </a:r>
            <a:r>
              <a:rPr lang="en-US" sz="2400" dirty="0"/>
              <a:t>range is, while useful, too crude a measure of </a:t>
            </a:r>
            <a:r>
              <a:rPr lang="en-US" sz="2400" dirty="0" smtClean="0"/>
              <a:t>dispersion</a:t>
            </a:r>
            <a:r>
              <a:rPr lang="en-US" sz="2400" dirty="0"/>
              <a:t>. </a:t>
            </a:r>
            <a:endParaRPr lang="en-US" sz="2400" dirty="0" smtClean="0"/>
          </a:p>
          <a:p>
            <a:r>
              <a:rPr lang="en-US" sz="2400" dirty="0" smtClean="0"/>
              <a:t>As </a:t>
            </a:r>
            <a:r>
              <a:rPr lang="en-US" sz="2400" dirty="0"/>
              <a:t>a case in point, both machines in the preceding example have the same range, so that figure cannot be used to differentiate between the two machines.</a:t>
            </a:r>
          </a:p>
          <a:p>
            <a:endParaRPr lang="en-US" sz="2600" dirty="0"/>
          </a:p>
        </p:txBody>
      </p:sp>
    </p:spTree>
    <p:extLst>
      <p:ext uri="{BB962C8B-B14F-4D97-AF65-F5344CB8AC3E}">
        <p14:creationId xmlns:p14="http://schemas.microsoft.com/office/powerpoint/2010/main" val="20898456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750"/>
                                        <p:tgtEl>
                                          <p:spTgt spid="7">
                                            <p:txEl>
                                              <p:pRg st="0" end="0"/>
                                            </p:txEl>
                                          </p:spTgt>
                                        </p:tgtEl>
                                      </p:cBhvr>
                                    </p:animEffect>
                                    <p:anim calcmode="lin" valueType="num">
                                      <p:cBhvr>
                                        <p:cTn id="30"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750"/>
                                        <p:tgtEl>
                                          <p:spTgt spid="7">
                                            <p:txEl>
                                              <p:pRg st="1" end="1"/>
                                            </p:txEl>
                                          </p:spTgt>
                                        </p:tgtEl>
                                      </p:cBhvr>
                                    </p:animEffect>
                                    <p:anim calcmode="lin" valueType="num">
                                      <p:cBhvr>
                                        <p:cTn id="37"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750"/>
                                        <p:tgtEl>
                                          <p:spTgt spid="7">
                                            <p:txEl>
                                              <p:pRg st="2" end="2"/>
                                            </p:txEl>
                                          </p:spTgt>
                                        </p:tgtEl>
                                      </p:cBhvr>
                                    </p:animEffect>
                                    <p:anim calcmode="lin" valueType="num">
                                      <p:cBhvr>
                                        <p:cTn id="44"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846161"/>
            <a:ext cx="10913660" cy="5276343"/>
          </a:xfrm>
        </p:spPr>
        <p:txBody>
          <a:bodyPr>
            <a:normAutofit fontScale="92500"/>
          </a:bodyPr>
          <a:lstStyle/>
          <a:p>
            <a:pPr marL="68580" indent="0" algn="just">
              <a:buNone/>
            </a:pPr>
            <a:r>
              <a:rPr lang="en-US" sz="2800" dirty="0" smtClean="0"/>
              <a:t>We </a:t>
            </a:r>
            <a:r>
              <a:rPr lang="en-US" sz="2800" dirty="0"/>
              <a:t>now want to find out how much the data points are spread around the </a:t>
            </a:r>
            <a:r>
              <a:rPr lang="en-US" sz="2800" dirty="0" smtClean="0"/>
              <a:t>mean:</a:t>
            </a:r>
          </a:p>
          <a:p>
            <a:pPr algn="just"/>
            <a:r>
              <a:rPr lang="en-US" sz="2800" dirty="0"/>
              <a:t>W</a:t>
            </a:r>
            <a:r>
              <a:rPr lang="en-US" sz="2800" dirty="0" smtClean="0"/>
              <a:t>e </a:t>
            </a:r>
            <a:r>
              <a:rPr lang="en-US" sz="2800" dirty="0"/>
              <a:t>could find the difference between each data point and the mean, and average these </a:t>
            </a:r>
            <a:r>
              <a:rPr lang="en-US" sz="2800" dirty="0" smtClean="0"/>
              <a:t>differences.</a:t>
            </a:r>
          </a:p>
          <a:p>
            <a:pPr lvl="1" algn="just"/>
            <a:r>
              <a:rPr lang="en-US" dirty="0" smtClean="0"/>
              <a:t>However</a:t>
            </a:r>
            <a:r>
              <a:rPr lang="en-US" dirty="0"/>
              <a:t>, we want to measure these differences regardless of the sign (positive and negative differences should not cancel out). </a:t>
            </a:r>
            <a:endParaRPr lang="en-US" dirty="0" smtClean="0"/>
          </a:p>
          <a:p>
            <a:pPr lvl="1" algn="just"/>
            <a:r>
              <a:rPr lang="en-US" dirty="0" smtClean="0"/>
              <a:t>Therefore</a:t>
            </a:r>
            <a:r>
              <a:rPr lang="en-US" dirty="0"/>
              <a:t>, we could find the absolute value of the difference between each data point and the mean, average these differences. </a:t>
            </a:r>
            <a:endParaRPr lang="en-US" dirty="0" smtClean="0"/>
          </a:p>
          <a:p>
            <a:pPr lvl="1" algn="just"/>
            <a:r>
              <a:rPr lang="en-US" dirty="0" smtClean="0"/>
              <a:t>But </a:t>
            </a:r>
            <a:r>
              <a:rPr lang="en-US" dirty="0"/>
              <a:t>for theoretical reasons an absolute value function is not easy to deal with, so that one chooses a square function instead, which also neutralizes signs. </a:t>
            </a:r>
            <a:endParaRPr lang="en-US" dirty="0" smtClean="0"/>
          </a:p>
          <a:p>
            <a:pPr lvl="1" algn="just"/>
            <a:r>
              <a:rPr lang="en-US" dirty="0" smtClean="0"/>
              <a:t>Finally</a:t>
            </a:r>
            <a:r>
              <a:rPr lang="en-US" dirty="0"/>
              <a:t>, for yet other theoretical reasons we shall use not the sample size </a:t>
            </a:r>
            <a:r>
              <a:rPr lang="en-US" i="1" dirty="0"/>
              <a:t>n </a:t>
            </a:r>
            <a:r>
              <a:rPr lang="en-US" dirty="0"/>
              <a:t>to compute an average but instead </a:t>
            </a:r>
            <a:r>
              <a:rPr lang="en-US" i="1" dirty="0"/>
              <a:t>n </a:t>
            </a:r>
            <a:r>
              <a:rPr lang="en-US" dirty="0"/>
              <a:t>- 1. </a:t>
            </a:r>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Tree>
    <p:extLst>
      <p:ext uri="{BB962C8B-B14F-4D97-AF65-F5344CB8AC3E}">
        <p14:creationId xmlns:p14="http://schemas.microsoft.com/office/powerpoint/2010/main" val="34404154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anim calcmode="lin" valueType="num">
                                      <p:cBhvr>
                                        <p:cTn id="29"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750"/>
                                        <p:tgtEl>
                                          <p:spTgt spid="3">
                                            <p:txEl>
                                              <p:pRg st="5" end="5"/>
                                            </p:txEl>
                                          </p:spTgt>
                                        </p:tgtEl>
                                      </p:cBhvr>
                                    </p:animEffect>
                                    <p:anim calcmode="lin" valueType="num">
                                      <p:cBhvr>
                                        <p:cTn id="36"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71373" y="60868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Variance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71373" y="1386281"/>
            <a:ext cx="10940716" cy="4851233"/>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400" dirty="0" smtClean="0"/>
              <a:t>Measures </a:t>
            </a:r>
            <a:r>
              <a:rPr lang="en-US" sz="2400" dirty="0"/>
              <a:t>the spread of the data </a:t>
            </a:r>
            <a:r>
              <a:rPr lang="en-US" sz="2400" dirty="0" smtClean="0"/>
              <a:t>around</a:t>
            </a:r>
            <a:r>
              <a:rPr lang="en-US" sz="2400" dirty="0"/>
              <a:t> </a:t>
            </a:r>
            <a:r>
              <a:rPr lang="en-US" sz="2400" dirty="0" smtClean="0"/>
              <a:t>the mean</a:t>
            </a:r>
          </a:p>
          <a:p>
            <a:pPr marL="285750" indent="-285750">
              <a:buFont typeface="Wingdings" panose="05000000000000000000" pitchFamily="2" charset="2"/>
              <a:buChar char="§"/>
            </a:pPr>
            <a:r>
              <a:rPr lang="en-US" sz="2400" dirty="0" smtClean="0"/>
              <a:t>Its </a:t>
            </a:r>
            <a:r>
              <a:rPr lang="en-US" sz="2400" dirty="0"/>
              <a:t>definition depends on whether you want to find the population or sample </a:t>
            </a:r>
            <a:r>
              <a:rPr lang="en-US" sz="2400" dirty="0" smtClean="0"/>
              <a:t>variance.</a:t>
            </a:r>
          </a:p>
          <a:p>
            <a:pPr marL="285750" indent="-285750">
              <a:buFont typeface="Wingdings" panose="05000000000000000000" pitchFamily="2" charset="2"/>
              <a:buChar char="§"/>
            </a:pPr>
            <a:r>
              <a:rPr lang="en-US" sz="2400" dirty="0" smtClean="0"/>
              <a:t>There </a:t>
            </a:r>
            <a:r>
              <a:rPr lang="en-US" sz="2400" dirty="0"/>
              <a:t>are two symbols for the variance, just as for the mean</a:t>
            </a:r>
            <a:r>
              <a:rPr lang="en-US" sz="2400" dirty="0" smtClean="0"/>
              <a:t>:</a:t>
            </a:r>
          </a:p>
          <a:p>
            <a:endParaRPr lang="en-US" sz="2400" dirty="0"/>
          </a:p>
          <a:p>
            <a:pPr marL="0" lvl="1" defTabSz="1200150">
              <a:lnSpc>
                <a:spcPct val="90000"/>
              </a:lnSpc>
              <a:spcBef>
                <a:spcPct val="0"/>
              </a:spcBef>
              <a:spcAft>
                <a:spcPct val="15000"/>
              </a:spcAft>
            </a:pPr>
            <a:endParaRPr lang="en-US" sz="2400" dirty="0" smtClean="0"/>
          </a:p>
          <a:p>
            <a:pPr marL="0" lvl="1" defTabSz="1200150" rtl="0">
              <a:lnSpc>
                <a:spcPct val="90000"/>
              </a:lnSpc>
              <a:spcBef>
                <a:spcPct val="0"/>
              </a:spcBef>
              <a:spcAft>
                <a:spcPct val="15000"/>
              </a:spcAft>
            </a:pPr>
            <a:endParaRPr lang="en-US" sz="2400" kern="1200" dirty="0" smtClean="0"/>
          </a:p>
          <a:p>
            <a:endParaRPr lang="en-US" sz="2400" dirty="0" smtClean="0"/>
          </a:p>
          <a:p>
            <a:pPr marL="342900" indent="-342900">
              <a:buFont typeface="Wingdings" panose="05000000000000000000" pitchFamily="2" charset="2"/>
              <a:buChar char="§"/>
            </a:pPr>
            <a:r>
              <a:rPr lang="en-US" sz="2400" dirty="0" smtClean="0"/>
              <a:t>In </a:t>
            </a:r>
            <a:r>
              <a:rPr lang="en-US" sz="2400" dirty="0"/>
              <a:t>virtually all applications we will use the second formula (</a:t>
            </a:r>
            <a:r>
              <a:rPr lang="en-US" sz="2400" dirty="0" smtClean="0"/>
              <a:t>the</a:t>
            </a:r>
            <a:r>
              <a:rPr lang="en-US" sz="2400" dirty="0"/>
              <a:t> </a:t>
            </a:r>
            <a:r>
              <a:rPr lang="en-US" sz="2400" dirty="0" smtClean="0"/>
              <a:t>sample </a:t>
            </a:r>
            <a:r>
              <a:rPr lang="en-US" sz="2400" dirty="0"/>
              <a:t>variance). </a:t>
            </a:r>
            <a:endParaRPr lang="en-US" sz="2400" dirty="0" smtClean="0"/>
          </a:p>
          <a:p>
            <a:pPr marL="285750" indent="-285750">
              <a:buFont typeface="Wingdings" panose="05000000000000000000" pitchFamily="2" charset="2"/>
              <a:buChar char="§"/>
            </a:pPr>
            <a:r>
              <a:rPr lang="en-US" sz="2200" dirty="0" smtClean="0"/>
              <a:t>This </a:t>
            </a:r>
            <a:r>
              <a:rPr lang="en-US" sz="2200" dirty="0"/>
              <a:t>is true in particular when we do not specify which of the two formulas to use: the default formula is the one for sample varianc</a:t>
            </a:r>
            <a:r>
              <a:rPr lang="en-US" sz="2400" dirty="0"/>
              <a:t>e</a:t>
            </a:r>
            <a:r>
              <a:rPr lang="en-US" sz="2400" dirty="0" smtClean="0"/>
              <a:t>.</a:t>
            </a:r>
          </a:p>
          <a:p>
            <a:pPr marL="0" lvl="1" defTabSz="1200150" rtl="0">
              <a:lnSpc>
                <a:spcPct val="90000"/>
              </a:lnSpc>
              <a:spcBef>
                <a:spcPct val="0"/>
              </a:spcBef>
              <a:spcAft>
                <a:spcPct val="15000"/>
              </a:spcAft>
            </a:pPr>
            <a:endParaRPr lang="en-US" sz="2400" kern="1200" dirty="0"/>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87" y="3560145"/>
            <a:ext cx="2905490" cy="873632"/>
          </a:xfrm>
          <a:prstGeom prst="rect">
            <a:avLst/>
          </a:prstGeom>
        </p:spPr>
      </p:pic>
      <p:sp>
        <p:nvSpPr>
          <p:cNvPr id="3" name="Rectangle 2"/>
          <p:cNvSpPr/>
          <p:nvPr/>
        </p:nvSpPr>
        <p:spPr>
          <a:xfrm>
            <a:off x="2463801" y="3156102"/>
            <a:ext cx="3065263" cy="400110"/>
          </a:xfrm>
          <a:prstGeom prst="rect">
            <a:avLst/>
          </a:prstGeom>
        </p:spPr>
        <p:txBody>
          <a:bodyPr wrap="none">
            <a:spAutoFit/>
          </a:bodyPr>
          <a:lstStyle/>
          <a:p>
            <a:r>
              <a:rPr lang="en-US" sz="2000" b="1" i="1" spc="-1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v</a:t>
            </a:r>
            <a:r>
              <a:rPr lang="en-US" sz="2000" b="1" i="1" spc="-10" dirty="0" smtClean="0">
                <a:solidFill>
                  <a:srgbClr val="231F20"/>
                </a:solidFill>
                <a:latin typeface="Book Antiqua" panose="02040602050305030304" pitchFamily="18" charset="0"/>
                <a:ea typeface="Book Antiqua" panose="02040602050305030304" pitchFamily="18" charset="0"/>
                <a:cs typeface="Book Antiqua" panose="02040602050305030304" pitchFamily="18" charset="0"/>
              </a:rPr>
              <a:t>ariance for a population</a:t>
            </a:r>
            <a:endParaRPr lang="en-US" sz="2000" b="1" i="1" dirty="0">
              <a:latin typeface="Book Antiqua" panose="02040602050305030304" pitchFamily="18" charset="0"/>
            </a:endParaRPr>
          </a:p>
        </p:txBody>
      </p:sp>
      <p:sp>
        <p:nvSpPr>
          <p:cNvPr id="8" name="Rectangle 7"/>
          <p:cNvSpPr/>
          <p:nvPr/>
        </p:nvSpPr>
        <p:spPr>
          <a:xfrm>
            <a:off x="6824227" y="3156102"/>
            <a:ext cx="2613536" cy="400110"/>
          </a:xfrm>
          <a:prstGeom prst="rect">
            <a:avLst/>
          </a:prstGeom>
        </p:spPr>
        <p:txBody>
          <a:bodyPr wrap="none">
            <a:spAutoFit/>
          </a:bodyPr>
          <a:lstStyle/>
          <a:p>
            <a:r>
              <a:rPr lang="en-US" sz="2000" b="1" i="1" spc="-1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v</a:t>
            </a:r>
            <a:r>
              <a:rPr lang="en-US" sz="2000" b="1" i="1" spc="-10" dirty="0" smtClean="0">
                <a:solidFill>
                  <a:srgbClr val="231F20"/>
                </a:solidFill>
                <a:latin typeface="Book Antiqua" panose="02040602050305030304" pitchFamily="18" charset="0"/>
                <a:ea typeface="Book Antiqua" panose="02040602050305030304" pitchFamily="18" charset="0"/>
                <a:cs typeface="Book Antiqua" panose="02040602050305030304" pitchFamily="18" charset="0"/>
              </a:rPr>
              <a:t>ariance for a sample</a:t>
            </a:r>
            <a:endParaRPr lang="en-US" sz="2000" b="1" i="1" dirty="0">
              <a:latin typeface="Book Antiqua" panose="0204060205030503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242" y="3560145"/>
            <a:ext cx="3114398" cy="873632"/>
          </a:xfrm>
          <a:prstGeom prst="rect">
            <a:avLst/>
          </a:prstGeom>
        </p:spPr>
      </p:pic>
    </p:spTree>
    <p:extLst>
      <p:ext uri="{BB962C8B-B14F-4D97-AF65-F5344CB8AC3E}">
        <p14:creationId xmlns:p14="http://schemas.microsoft.com/office/powerpoint/2010/main" val="12358618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3">
                                            <p:txEl>
                                              <p:pRg st="7" end="7"/>
                                            </p:txEl>
                                          </p:spTgt>
                                        </p:tgtEl>
                                        <p:attrNameLst>
                                          <p:attrName>style.visibility</p:attrName>
                                        </p:attrNameLst>
                                      </p:cBhvr>
                                      <p:to>
                                        <p:strVal val="visible"/>
                                      </p:to>
                                    </p:set>
                                    <p:animEffect transition="in" filter="fade">
                                      <p:cBhvr>
                                        <p:cTn id="60" dur="750"/>
                                        <p:tgtEl>
                                          <p:spTgt spid="23">
                                            <p:txEl>
                                              <p:pRg st="7" end="7"/>
                                            </p:txEl>
                                          </p:spTgt>
                                        </p:tgtEl>
                                      </p:cBhvr>
                                    </p:animEffect>
                                    <p:anim calcmode="lin" valueType="num">
                                      <p:cBhvr>
                                        <p:cTn id="61" dur="75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62" dur="75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3">
                                            <p:txEl>
                                              <p:pRg st="8" end="8"/>
                                            </p:txEl>
                                          </p:spTgt>
                                        </p:tgtEl>
                                        <p:attrNameLst>
                                          <p:attrName>style.visibility</p:attrName>
                                        </p:attrNameLst>
                                      </p:cBhvr>
                                      <p:to>
                                        <p:strVal val="visible"/>
                                      </p:to>
                                    </p:set>
                                    <p:animEffect transition="in" filter="fade">
                                      <p:cBhvr>
                                        <p:cTn id="67" dur="750"/>
                                        <p:tgtEl>
                                          <p:spTgt spid="23">
                                            <p:txEl>
                                              <p:pRg st="8" end="8"/>
                                            </p:txEl>
                                          </p:spTgt>
                                        </p:tgtEl>
                                      </p:cBhvr>
                                    </p:animEffect>
                                    <p:anim calcmode="lin" valueType="num">
                                      <p:cBhvr>
                                        <p:cTn id="68" dur="750" fill="hold"/>
                                        <p:tgtEl>
                                          <p:spTgt spid="23">
                                            <p:txEl>
                                              <p:pRg st="8" end="8"/>
                                            </p:txEl>
                                          </p:spTgt>
                                        </p:tgtEl>
                                        <p:attrNameLst>
                                          <p:attrName>ppt_x</p:attrName>
                                        </p:attrNameLst>
                                      </p:cBhvr>
                                      <p:tavLst>
                                        <p:tav tm="0">
                                          <p:val>
                                            <p:strVal val="#ppt_x"/>
                                          </p:val>
                                        </p:tav>
                                        <p:tav tm="100000">
                                          <p:val>
                                            <p:strVal val="#ppt_x"/>
                                          </p:val>
                                        </p:tav>
                                      </p:tavLst>
                                    </p:anim>
                                    <p:anim calcmode="lin" valueType="num">
                                      <p:cBhvr>
                                        <p:cTn id="69" dur="750" fill="hold"/>
                                        <p:tgtEl>
                                          <p:spTgt spid="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14951" y="3557920"/>
            <a:ext cx="2385188" cy="1399612"/>
          </a:xfrm>
          <a:custGeom>
            <a:avLst/>
            <a:gdLst>
              <a:gd name="connsiteX0" fmla="*/ 0 w 2385188"/>
              <a:gd name="connsiteY0" fmla="*/ 0 h 1399612"/>
              <a:gd name="connsiteX1" fmla="*/ 2385188 w 2385188"/>
              <a:gd name="connsiteY1" fmla="*/ 0 h 1399612"/>
              <a:gd name="connsiteX2" fmla="*/ 2385188 w 2385188"/>
              <a:gd name="connsiteY2" fmla="*/ 1399612 h 1399612"/>
              <a:gd name="connsiteX3" fmla="*/ 0 w 2385188"/>
              <a:gd name="connsiteY3" fmla="*/ 1399612 h 1399612"/>
              <a:gd name="connsiteX4" fmla="*/ 0 w 2385188"/>
              <a:gd name="connsiteY4" fmla="*/ 0 h 139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188" h="1399612">
                <a:moveTo>
                  <a:pt x="0" y="0"/>
                </a:moveTo>
                <a:lnTo>
                  <a:pt x="2385188" y="0"/>
                </a:lnTo>
                <a:lnTo>
                  <a:pt x="2385188" y="1399612"/>
                </a:lnTo>
                <a:lnTo>
                  <a:pt x="0" y="1399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lvl="0" algn="r" defTabSz="1289050" rtl="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sample variance uses </a:t>
            </a:r>
            <a:endParaRPr lang="en-US" sz="2900" kern="1200" dirty="0">
              <a:effectLst>
                <a:outerShdw blurRad="38100" dist="38100" dir="2700000" algn="tl">
                  <a:srgbClr val="000000">
                    <a:alpha val="43137"/>
                  </a:srgbClr>
                </a:outerShdw>
              </a:effectLst>
            </a:endParaRPr>
          </a:p>
        </p:txBody>
      </p:sp>
      <p:sp>
        <p:nvSpPr>
          <p:cNvPr id="11" name="Left Brace 10"/>
          <p:cNvSpPr/>
          <p:nvPr/>
        </p:nvSpPr>
        <p:spPr>
          <a:xfrm>
            <a:off x="3400140" y="3448575"/>
            <a:ext cx="477037" cy="1618301"/>
          </a:xfrm>
          <a:prstGeom prst="leftBrace">
            <a:avLst>
              <a:gd name="adj1" fmla="val 35000"/>
              <a:gd name="adj2" fmla="val 50000"/>
            </a:avLst>
          </a:prstGeom>
          <a:ln>
            <a:solidFill>
              <a:srgbClr val="225479"/>
            </a:solidFill>
          </a:ln>
        </p:spPr>
        <p:style>
          <a:lnRef idx="2">
            <a:scrgbClr r="0" g="0" b="0"/>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mc:AlternateContent xmlns:mc="http://schemas.openxmlformats.org/markup-compatibility/2006" xmlns:a14="http://schemas.microsoft.com/office/drawing/2010/main">
        <mc:Choice Requires="a14">
          <p:sp>
            <p:nvSpPr>
              <p:cNvPr id="12" name="Freeform 11"/>
              <p:cNvSpPr/>
              <p:nvPr/>
            </p:nvSpPr>
            <p:spPr>
              <a:xfrm>
                <a:off x="4067992" y="3448575"/>
                <a:ext cx="6487713" cy="1618301"/>
              </a:xfrm>
              <a:custGeom>
                <a:avLst/>
                <a:gdLst>
                  <a:gd name="connsiteX0" fmla="*/ 0 w 6487713"/>
                  <a:gd name="connsiteY0" fmla="*/ 0 h 1618301"/>
                  <a:gd name="connsiteX1" fmla="*/ 6487713 w 6487713"/>
                  <a:gd name="connsiteY1" fmla="*/ 0 h 1618301"/>
                  <a:gd name="connsiteX2" fmla="*/ 6487713 w 6487713"/>
                  <a:gd name="connsiteY2" fmla="*/ 1618301 h 1618301"/>
                  <a:gd name="connsiteX3" fmla="*/ 0 w 6487713"/>
                  <a:gd name="connsiteY3" fmla="*/ 1618301 h 1618301"/>
                  <a:gd name="connsiteX4" fmla="*/ 0 w 6487713"/>
                  <a:gd name="connsiteY4" fmla="*/ 0 h 1618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13" h="1618301">
                    <a:moveTo>
                      <a:pt x="0" y="0"/>
                    </a:moveTo>
                    <a:lnTo>
                      <a:pt x="6487713" y="0"/>
                    </a:lnTo>
                    <a:lnTo>
                      <a:pt x="6487713" y="1618301"/>
                    </a:lnTo>
                    <a:lnTo>
                      <a:pt x="0" y="161830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110490" tIns="110490" rIns="110490" bIns="110490" numCol="1" spcCol="1270" anchor="ctr" anchorCtr="0">
                <a:noAutofit/>
              </a:bodyPr>
              <a:lstStyle/>
              <a:p>
                <a:pPr marL="285750" lvl="1" indent="-285750" algn="l" defTabSz="1289050" rtl="0">
                  <a:lnSpc>
                    <a:spcPct val="90000"/>
                  </a:lnSpc>
                  <a:spcBef>
                    <a:spcPct val="0"/>
                  </a:spcBef>
                  <a:spcAft>
                    <a:spcPct val="15000"/>
                  </a:spcAft>
                  <a:buChar char="••"/>
                </a:pPr>
                <a:r>
                  <a:rPr lang="en-US" sz="2900" kern="1200" dirty="0" smtClean="0"/>
                  <a:t>the sample mean </a:t>
                </a:r>
                <a14:m>
                  <m:oMath xmlns:m="http://schemas.openxmlformats.org/officeDocument/2006/math">
                    <m:acc>
                      <m:accPr>
                        <m:chr m:val="̅"/>
                        <m:ctrlPr>
                          <a:rPr lang="en-US" sz="2900" i="1" kern="1200">
                            <a:latin typeface="Cambria Math" panose="02040503050406030204" pitchFamily="18" charset="0"/>
                          </a:rPr>
                        </m:ctrlPr>
                      </m:accPr>
                      <m:e>
                        <m:r>
                          <a:rPr lang="en-US" sz="2900" b="0" i="1" kern="1200">
                            <a:latin typeface="Cambria Math" panose="02040503050406030204" pitchFamily="18" charset="0"/>
                          </a:rPr>
                          <m:t>𝑥</m:t>
                        </m:r>
                      </m:e>
                    </m:acc>
                  </m:oMath>
                </a14:m>
                <a:r>
                  <a:rPr lang="en-US" sz="2900" i="1" kern="1200" dirty="0"/>
                  <a:t> </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the sample size </a:t>
                </a:r>
                <a14:m>
                  <m:oMath xmlns:m="http://schemas.openxmlformats.org/officeDocument/2006/math">
                    <m:r>
                      <a:rPr lang="en-US" sz="2900" i="1" kern="1200">
                        <a:latin typeface="Cambria Math" panose="02040503050406030204" pitchFamily="18" charset="0"/>
                      </a:rPr>
                      <m:t>𝑛</m:t>
                    </m:r>
                  </m:oMath>
                </a14:m>
                <a:endParaRPr lang="en-US" sz="2900" kern="1200" dirty="0"/>
              </a:p>
              <a:p>
                <a:pPr marL="285750" lvl="1" indent="-285750" algn="l" defTabSz="1289050" rtl="0">
                  <a:lnSpc>
                    <a:spcPct val="90000"/>
                  </a:lnSpc>
                  <a:spcBef>
                    <a:spcPct val="0"/>
                  </a:spcBef>
                  <a:spcAft>
                    <a:spcPct val="15000"/>
                  </a:spcAft>
                  <a:buChar char="••"/>
                </a:pPr>
                <a:r>
                  <a:rPr lang="en-US" sz="2900" kern="1200" dirty="0" smtClean="0"/>
                  <a:t>and divides the sum by </a:t>
                </a:r>
                <a14:m>
                  <m:oMath xmlns:m="http://schemas.openxmlformats.org/officeDocument/2006/math">
                    <m:r>
                      <a:rPr lang="en-US" sz="2900" i="1" kern="1200">
                        <a:latin typeface="Cambria Math" panose="02040503050406030204" pitchFamily="18" charset="0"/>
                      </a:rPr>
                      <m:t>𝑛</m:t>
                    </m:r>
                  </m:oMath>
                </a14:m>
                <a:r>
                  <a:rPr lang="en-US" sz="2900" i="1" kern="1200" dirty="0"/>
                  <a:t> </a:t>
                </a:r>
                <a:r>
                  <a:rPr lang="en-US" sz="2900" kern="1200" dirty="0"/>
                  <a:t>- 1</a:t>
                </a:r>
              </a:p>
            </p:txBody>
          </p:sp>
        </mc:Choice>
        <mc:Fallback xmlns="">
          <p:sp>
            <p:nvSpPr>
              <p:cNvPr id="12" name="Freeform 11"/>
              <p:cNvSpPr>
                <a:spLocks noRot="1" noChangeAspect="1" noMove="1" noResize="1" noEditPoints="1" noAdjustHandles="1" noChangeArrowheads="1" noChangeShapeType="1" noTextEdit="1"/>
              </p:cNvSpPr>
              <p:nvPr/>
            </p:nvSpPr>
            <p:spPr>
              <a:xfrm>
                <a:off x="4067992" y="3448575"/>
                <a:ext cx="6487713" cy="1618301"/>
              </a:xfrm>
              <a:custGeom>
                <a:avLst/>
                <a:gdLst>
                  <a:gd name="connsiteX0" fmla="*/ 0 w 6487713"/>
                  <a:gd name="connsiteY0" fmla="*/ 0 h 1618301"/>
                  <a:gd name="connsiteX1" fmla="*/ 6487713 w 6487713"/>
                  <a:gd name="connsiteY1" fmla="*/ 0 h 1618301"/>
                  <a:gd name="connsiteX2" fmla="*/ 6487713 w 6487713"/>
                  <a:gd name="connsiteY2" fmla="*/ 1618301 h 1618301"/>
                  <a:gd name="connsiteX3" fmla="*/ 0 w 6487713"/>
                  <a:gd name="connsiteY3" fmla="*/ 1618301 h 1618301"/>
                  <a:gd name="connsiteX4" fmla="*/ 0 w 6487713"/>
                  <a:gd name="connsiteY4" fmla="*/ 0 h 1618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13" h="1618301">
                    <a:moveTo>
                      <a:pt x="0" y="0"/>
                    </a:moveTo>
                    <a:lnTo>
                      <a:pt x="6487713" y="0"/>
                    </a:lnTo>
                    <a:lnTo>
                      <a:pt x="6487713" y="1618301"/>
                    </a:lnTo>
                    <a:lnTo>
                      <a:pt x="0" y="1618301"/>
                    </a:lnTo>
                    <a:lnTo>
                      <a:pt x="0" y="0"/>
                    </a:lnTo>
                    <a:close/>
                  </a:path>
                </a:pathLst>
              </a:custGeom>
              <a:blipFill rotWithShape="0">
                <a:blip r:embed="rId2"/>
                <a:stretch>
                  <a:fillRect/>
                </a:stretch>
              </a:blipFill>
            </p:spPr>
            <p:txBody>
              <a:bodyPr/>
              <a:lstStyle/>
              <a:p>
                <a:r>
                  <a:rPr lang="en-US">
                    <a:noFill/>
                  </a:rPr>
                  <a:t> </a:t>
                </a:r>
              </a:p>
            </p:txBody>
          </p:sp>
        </mc:Fallback>
      </mc:AlternateContent>
      <p:sp>
        <p:nvSpPr>
          <p:cNvPr id="13" name="Freeform 12"/>
          <p:cNvSpPr/>
          <p:nvPr/>
        </p:nvSpPr>
        <p:spPr>
          <a:xfrm>
            <a:off x="1014951" y="1740854"/>
            <a:ext cx="2385188" cy="1399612"/>
          </a:xfrm>
          <a:custGeom>
            <a:avLst/>
            <a:gdLst>
              <a:gd name="connsiteX0" fmla="*/ 0 w 2385188"/>
              <a:gd name="connsiteY0" fmla="*/ 0 h 1399612"/>
              <a:gd name="connsiteX1" fmla="*/ 2385188 w 2385188"/>
              <a:gd name="connsiteY1" fmla="*/ 0 h 1399612"/>
              <a:gd name="connsiteX2" fmla="*/ 2385188 w 2385188"/>
              <a:gd name="connsiteY2" fmla="*/ 1399612 h 1399612"/>
              <a:gd name="connsiteX3" fmla="*/ 0 w 2385188"/>
              <a:gd name="connsiteY3" fmla="*/ 1399612 h 1399612"/>
              <a:gd name="connsiteX4" fmla="*/ 0 w 2385188"/>
              <a:gd name="connsiteY4" fmla="*/ 0 h 139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188" h="1399612">
                <a:moveTo>
                  <a:pt x="0" y="0"/>
                </a:moveTo>
                <a:lnTo>
                  <a:pt x="2385188" y="0"/>
                </a:lnTo>
                <a:lnTo>
                  <a:pt x="2385188" y="1399612"/>
                </a:lnTo>
                <a:lnTo>
                  <a:pt x="0" y="1399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lvl="0" algn="r" defTabSz="1289050" rtl="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population variance involves </a:t>
            </a:r>
            <a:endParaRPr lang="en-US" sz="2900" kern="1200" dirty="0">
              <a:effectLst>
                <a:outerShdw blurRad="38100" dist="38100" dir="2700000" algn="tl">
                  <a:srgbClr val="000000">
                    <a:alpha val="43137"/>
                  </a:srgbClr>
                </a:outerShdw>
              </a:effectLst>
            </a:endParaRPr>
          </a:p>
        </p:txBody>
      </p:sp>
      <p:sp>
        <p:nvSpPr>
          <p:cNvPr id="14" name="Left Brace 13"/>
          <p:cNvSpPr/>
          <p:nvPr/>
        </p:nvSpPr>
        <p:spPr>
          <a:xfrm>
            <a:off x="3400140" y="1631509"/>
            <a:ext cx="477037" cy="1618301"/>
          </a:xfrm>
          <a:prstGeom prst="leftBrace">
            <a:avLst>
              <a:gd name="adj1" fmla="val 35000"/>
              <a:gd name="adj2" fmla="val 50000"/>
            </a:avLst>
          </a:prstGeom>
          <a:ln>
            <a:solidFill>
              <a:srgbClr val="225479"/>
            </a:solidFill>
          </a:ln>
        </p:spPr>
        <p:style>
          <a:lnRef idx="2">
            <a:scrgbClr r="0" g="0" b="0"/>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067992" y="1631509"/>
            <a:ext cx="6487713" cy="1618301"/>
          </a:xfrm>
          <a:custGeom>
            <a:avLst/>
            <a:gdLst>
              <a:gd name="connsiteX0" fmla="*/ 0 w 6487713"/>
              <a:gd name="connsiteY0" fmla="*/ 0 h 1618301"/>
              <a:gd name="connsiteX1" fmla="*/ 6487713 w 6487713"/>
              <a:gd name="connsiteY1" fmla="*/ 0 h 1618301"/>
              <a:gd name="connsiteX2" fmla="*/ 6487713 w 6487713"/>
              <a:gd name="connsiteY2" fmla="*/ 1618301 h 1618301"/>
              <a:gd name="connsiteX3" fmla="*/ 0 w 6487713"/>
              <a:gd name="connsiteY3" fmla="*/ 1618301 h 1618301"/>
              <a:gd name="connsiteX4" fmla="*/ 0 w 6487713"/>
              <a:gd name="connsiteY4" fmla="*/ 0 h 1618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13" h="1618301">
                <a:moveTo>
                  <a:pt x="0" y="0"/>
                </a:moveTo>
                <a:lnTo>
                  <a:pt x="6487713" y="0"/>
                </a:lnTo>
                <a:lnTo>
                  <a:pt x="6487713" y="1618301"/>
                </a:lnTo>
                <a:lnTo>
                  <a:pt x="0" y="161830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97602"/>
              <a:satOff val="16909"/>
              <a:lumOff val="21080"/>
              <a:alphaOff val="0"/>
            </a:schemeClr>
          </a:fillRef>
          <a:effectRef idx="1">
            <a:schemeClr val="accent2">
              <a:shade val="80000"/>
              <a:hueOff val="197602"/>
              <a:satOff val="16909"/>
              <a:lumOff val="21080"/>
              <a:alphaOff val="0"/>
            </a:schemeClr>
          </a:effectRef>
          <a:fontRef idx="minor">
            <a:schemeClr val="dk1"/>
          </a:fontRef>
        </p:style>
        <p:txBody>
          <a:bodyPr spcFirstLastPara="0" vert="horz" wrap="square" lIns="110490" tIns="110490" rIns="110490" bIns="110490" numCol="1" spcCol="1270" anchor="ctr" anchorCtr="0">
            <a:noAutofit/>
          </a:bodyPr>
          <a:lstStyle/>
          <a:p>
            <a:pPr marL="285750" lvl="1" indent="-285750" defTabSz="1289050">
              <a:lnSpc>
                <a:spcPct val="90000"/>
              </a:lnSpc>
              <a:spcBef>
                <a:spcPct val="0"/>
              </a:spcBef>
              <a:spcAft>
                <a:spcPct val="15000"/>
              </a:spcAft>
              <a:buChar char="••"/>
            </a:pPr>
            <a:r>
              <a:rPr lang="en-US" sz="2900" kern="1200" dirty="0" smtClean="0"/>
              <a:t>the population mean </a:t>
            </a:r>
            <a:r>
              <a:rPr lang="en-US" sz="3200" i="1" dirty="0" smtClean="0">
                <a:latin typeface="Symbol" panose="05050102010706020507" pitchFamily="18" charset="2"/>
              </a:rPr>
              <a:t></a:t>
            </a:r>
            <a:r>
              <a:rPr lang="en-US" sz="2900" kern="1200" dirty="0" smtClean="0"/>
              <a:t> </a:t>
            </a:r>
            <a:r>
              <a:rPr lang="en-US" sz="2900" i="1" kern="1200" dirty="0" smtClean="0"/>
              <a:t> </a:t>
            </a:r>
            <a:r>
              <a:rPr lang="en-US" sz="2900" kern="1200" dirty="0" smtClean="0"/>
              <a:t> </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the population size </a:t>
            </a:r>
            <a:r>
              <a:rPr lang="en-US" sz="2900" i="1" kern="1200" dirty="0" smtClean="0"/>
              <a:t>N</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and divides the sum by </a:t>
            </a:r>
            <a:r>
              <a:rPr lang="en-US" sz="2900" i="1" kern="1200" dirty="0" smtClean="0"/>
              <a:t>N</a:t>
            </a:r>
            <a:endParaRPr lang="en-US" sz="2900" kern="1200" dirty="0"/>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
        <p:nvSpPr>
          <p:cNvPr id="7" name="Content Placeholder 2"/>
          <p:cNvSpPr txBox="1">
            <a:spLocks/>
          </p:cNvSpPr>
          <p:nvPr/>
        </p:nvSpPr>
        <p:spPr>
          <a:xfrm>
            <a:off x="941456" y="841744"/>
            <a:ext cx="10913660" cy="593558"/>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0" indent="0">
              <a:buFont typeface="Wingdings"/>
              <a:buNone/>
            </a:pPr>
            <a:r>
              <a:rPr lang="en-US" dirty="0" smtClean="0"/>
              <a:t>Note that the two formulas are very similar: </a:t>
            </a:r>
          </a:p>
          <a:p>
            <a:pPr marL="70866" indent="0">
              <a:buFont typeface="Wingdings"/>
              <a:buNone/>
            </a:pPr>
            <a:endParaRPr lang="en-US" dirty="0" smtClean="0"/>
          </a:p>
          <a:p>
            <a:pPr marL="70866" indent="0">
              <a:buFont typeface="Wingdings"/>
              <a:buNone/>
            </a:pPr>
            <a:endParaRPr lang="en-US" dirty="0"/>
          </a:p>
        </p:txBody>
      </p:sp>
      <p:sp>
        <p:nvSpPr>
          <p:cNvPr id="8" name="Content Placeholder 2"/>
          <p:cNvSpPr txBox="1">
            <a:spLocks/>
          </p:cNvSpPr>
          <p:nvPr/>
        </p:nvSpPr>
        <p:spPr>
          <a:xfrm>
            <a:off x="802105" y="5421737"/>
            <a:ext cx="9753600" cy="882317"/>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28066" indent="-457200">
              <a:buFont typeface="Wingdings" panose="05000000000000000000" pitchFamily="2" charset="2"/>
              <a:buChar char="v"/>
            </a:pPr>
            <a:r>
              <a:rPr lang="en-US" sz="2200" dirty="0" smtClean="0"/>
              <a:t>For some information about sample versus population variance, see </a:t>
            </a:r>
            <a:r>
              <a:rPr lang="en-US" sz="2200" dirty="0" smtClean="0">
                <a:hlinkClick r:id="rId3"/>
              </a:rPr>
              <a:t>https://en.wikipedia.org/wiki/Variance</a:t>
            </a:r>
            <a:endParaRPr lang="en-US" sz="2200" dirty="0" smtClean="0"/>
          </a:p>
          <a:p>
            <a:pPr marL="528066" indent="-457200">
              <a:buFont typeface="Wingdings" panose="05000000000000000000" pitchFamily="2" charset="2"/>
              <a:buChar char="v"/>
            </a:pPr>
            <a:endParaRPr lang="en-US" sz="2200" dirty="0" smtClean="0"/>
          </a:p>
          <a:p>
            <a:pPr marL="70866" indent="0">
              <a:buFont typeface="Wingdings"/>
              <a:buNone/>
            </a:pPr>
            <a:endParaRPr lang="en-US" sz="2200" dirty="0"/>
          </a:p>
        </p:txBody>
      </p:sp>
    </p:spTree>
    <p:extLst>
      <p:ext uri="{BB962C8B-B14F-4D97-AF65-F5344CB8AC3E}">
        <p14:creationId xmlns:p14="http://schemas.microsoft.com/office/powerpoint/2010/main" val="10758690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750"/>
                                        <p:tgtEl>
                                          <p:spTgt spid="8">
                                            <p:txEl>
                                              <p:pRg st="0" end="0"/>
                                            </p:txEl>
                                          </p:spTgt>
                                        </p:tgtEl>
                                      </p:cBhvr>
                                    </p:animEffect>
                                    <p:anim calcmode="lin" valueType="num">
                                      <p:cBhvr>
                                        <p:cTn id="34"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625642" y="944653"/>
            <a:ext cx="10940716" cy="897074"/>
          </a:xfrm>
        </p:spPr>
        <p:txBody>
          <a:bodyPr/>
          <a:lstStyle/>
          <a:p>
            <a:r>
              <a:rPr lang="en-US" sz="3200" dirty="0"/>
              <a:t>How to Find the (Sample) Variance Manually</a:t>
            </a:r>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
        <p:nvSpPr>
          <p:cNvPr id="5" name="Freeform 4"/>
          <p:cNvSpPr/>
          <p:nvPr/>
        </p:nvSpPr>
        <p:spPr>
          <a:xfrm>
            <a:off x="1102337" y="1841727"/>
            <a:ext cx="7690240" cy="687804"/>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11585" tIns="111585" rIns="893963" bIns="111585" numCol="1" spcCol="1270" anchor="ctr" anchorCtr="0">
            <a:noAutofit/>
          </a:bodyPr>
          <a:lstStyle/>
          <a:p>
            <a:pPr lvl="0" algn="l" defTabSz="1066800" rtl="0">
              <a:lnSpc>
                <a:spcPct val="90000"/>
              </a:lnSpc>
              <a:spcBef>
                <a:spcPct val="0"/>
              </a:spcBef>
              <a:spcAft>
                <a:spcPct val="35000"/>
              </a:spcAft>
            </a:pPr>
            <a:r>
              <a:rPr lang="en-US" sz="2400" kern="1200" dirty="0" smtClean="0"/>
              <a:t>Make a table of all </a:t>
            </a:r>
            <a:r>
              <a:rPr lang="en-US" sz="2400" i="1" kern="1200" dirty="0" smtClean="0"/>
              <a:t>x </a:t>
            </a:r>
            <a:r>
              <a:rPr lang="en-US" sz="2400" kern="1200" dirty="0" smtClean="0"/>
              <a:t>values.</a:t>
            </a:r>
            <a:endParaRPr lang="en-US" sz="2400" kern="1200" dirty="0"/>
          </a:p>
        </p:txBody>
      </p:sp>
      <p:sp>
        <p:nvSpPr>
          <p:cNvPr id="7" name="Freeform 6"/>
          <p:cNvSpPr/>
          <p:nvPr/>
        </p:nvSpPr>
        <p:spPr>
          <a:xfrm>
            <a:off x="1676608" y="2625059"/>
            <a:ext cx="7690240" cy="687804"/>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11585" tIns="111585" rIns="1132929" bIns="111585" numCol="1" spcCol="1270" anchor="ctr" anchorCtr="0">
            <a:noAutofit/>
          </a:bodyPr>
          <a:lstStyle/>
          <a:p>
            <a:pPr lvl="0" algn="l" defTabSz="1066800" rtl="0">
              <a:lnSpc>
                <a:spcPct val="90000"/>
              </a:lnSpc>
              <a:spcBef>
                <a:spcPct val="0"/>
              </a:spcBef>
              <a:spcAft>
                <a:spcPct val="35000"/>
              </a:spcAft>
            </a:pPr>
            <a:r>
              <a:rPr lang="en-US" sz="2400" kern="1200" smtClean="0"/>
              <a:t>Find the mean of the data.</a:t>
            </a:r>
            <a:endParaRPr lang="en-US" sz="2400" kern="1200"/>
          </a:p>
        </p:txBody>
      </p:sp>
      <p:sp>
        <p:nvSpPr>
          <p:cNvPr id="8" name="Freeform 7"/>
          <p:cNvSpPr/>
          <p:nvPr/>
        </p:nvSpPr>
        <p:spPr>
          <a:xfrm>
            <a:off x="2250879" y="3408392"/>
            <a:ext cx="7690240" cy="687804"/>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11585" tIns="111585" rIns="1132929" bIns="111585" numCol="1" spcCol="1270" anchor="ctr" anchorCtr="0">
            <a:noAutofit/>
          </a:bodyPr>
          <a:lstStyle/>
          <a:p>
            <a:pPr lvl="0" algn="l" defTabSz="1066800" rtl="0">
              <a:lnSpc>
                <a:spcPct val="90000"/>
              </a:lnSpc>
              <a:spcBef>
                <a:spcPct val="0"/>
              </a:spcBef>
              <a:spcAft>
                <a:spcPct val="35000"/>
              </a:spcAft>
            </a:pPr>
            <a:r>
              <a:rPr lang="en-US" sz="2400" kern="1200" smtClean="0"/>
              <a:t>Add a column with the difference of each data point to the mean.</a:t>
            </a:r>
            <a:endParaRPr lang="en-US" sz="2400" kern="1200"/>
          </a:p>
        </p:txBody>
      </p:sp>
      <p:sp>
        <p:nvSpPr>
          <p:cNvPr id="9" name="Freeform 8"/>
          <p:cNvSpPr/>
          <p:nvPr/>
        </p:nvSpPr>
        <p:spPr>
          <a:xfrm>
            <a:off x="2825150" y="4191725"/>
            <a:ext cx="7690240" cy="687804"/>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11585" tIns="111585" rIns="1132929" bIns="111585" numCol="1" spcCol="1270" anchor="ctr" anchorCtr="0">
            <a:noAutofit/>
          </a:bodyPr>
          <a:lstStyle/>
          <a:p>
            <a:pPr lvl="0" algn="l" defTabSz="1066800" rtl="0">
              <a:lnSpc>
                <a:spcPct val="90000"/>
              </a:lnSpc>
              <a:spcBef>
                <a:spcPct val="0"/>
              </a:spcBef>
              <a:spcAft>
                <a:spcPct val="35000"/>
              </a:spcAft>
            </a:pPr>
            <a:r>
              <a:rPr lang="en-US" sz="2400" kern="1200" smtClean="0"/>
              <a:t>Add a column with the square of that difference.</a:t>
            </a:r>
            <a:endParaRPr lang="en-US" sz="2400" kern="1200"/>
          </a:p>
        </p:txBody>
      </p:sp>
      <p:sp>
        <p:nvSpPr>
          <p:cNvPr id="10" name="Freeform 9"/>
          <p:cNvSpPr/>
          <p:nvPr/>
        </p:nvSpPr>
        <p:spPr>
          <a:xfrm>
            <a:off x="3399421" y="4975058"/>
            <a:ext cx="7690240" cy="687804"/>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11585" tIns="111585" rIns="1132929" bIns="111585" numCol="1" spcCol="1270" anchor="ctr" anchorCtr="0">
            <a:noAutofit/>
          </a:bodyPr>
          <a:lstStyle/>
          <a:p>
            <a:pPr lvl="0" algn="l" defTabSz="1066800" rtl="0">
              <a:lnSpc>
                <a:spcPct val="90000"/>
              </a:lnSpc>
              <a:spcBef>
                <a:spcPct val="0"/>
              </a:spcBef>
              <a:spcAft>
                <a:spcPct val="35000"/>
              </a:spcAft>
            </a:pPr>
            <a:r>
              <a:rPr lang="en-US" sz="2400" kern="1200" smtClean="0"/>
              <a:t>Sum up the last column and divide the sum by (</a:t>
            </a:r>
            <a:r>
              <a:rPr lang="en-US" sz="2400" i="1" kern="1200" smtClean="0"/>
              <a:t>n </a:t>
            </a:r>
            <a:r>
              <a:rPr lang="en-US" sz="2400" kern="1200" smtClean="0"/>
              <a:t>- 1).</a:t>
            </a:r>
            <a:endParaRPr lang="en-US" sz="2400" kern="1200"/>
          </a:p>
        </p:txBody>
      </p:sp>
      <p:sp>
        <p:nvSpPr>
          <p:cNvPr id="11" name="Freeform 10"/>
          <p:cNvSpPr/>
          <p:nvPr/>
        </p:nvSpPr>
        <p:spPr>
          <a:xfrm>
            <a:off x="8345504" y="2344206"/>
            <a:ext cx="447072"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2" name="Freeform 11"/>
          <p:cNvSpPr/>
          <p:nvPr/>
        </p:nvSpPr>
        <p:spPr>
          <a:xfrm>
            <a:off x="8919775" y="3127539"/>
            <a:ext cx="447072"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3" name="Freeform 12"/>
          <p:cNvSpPr/>
          <p:nvPr/>
        </p:nvSpPr>
        <p:spPr>
          <a:xfrm>
            <a:off x="9494046" y="3899408"/>
            <a:ext cx="447072"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4" name="Freeform 13"/>
          <p:cNvSpPr/>
          <p:nvPr/>
        </p:nvSpPr>
        <p:spPr>
          <a:xfrm>
            <a:off x="10068317" y="4690383"/>
            <a:ext cx="447072"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Tree>
    <p:extLst>
      <p:ext uri="{BB962C8B-B14F-4D97-AF65-F5344CB8AC3E}">
        <p14:creationId xmlns:p14="http://schemas.microsoft.com/office/powerpoint/2010/main" val="28946094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2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37" y="1868146"/>
            <a:ext cx="6354838" cy="4418288"/>
          </a:xfrm>
          <a:prstGeom prst="rect">
            <a:avLst/>
          </a:prstGeom>
        </p:spPr>
      </p:pic>
      <p:sp>
        <p:nvSpPr>
          <p:cNvPr id="14" name="Content Placeholder 2"/>
          <p:cNvSpPr>
            <a:spLocks noGrp="1"/>
          </p:cNvSpPr>
          <p:nvPr>
            <p:ph idx="1"/>
          </p:nvPr>
        </p:nvSpPr>
        <p:spPr>
          <a:xfrm>
            <a:off x="597425" y="901078"/>
            <a:ext cx="10997149" cy="991890"/>
          </a:xfrm>
        </p:spPr>
        <p:txBody>
          <a:bodyPr>
            <a:normAutofit/>
          </a:bodyPr>
          <a:lstStyle/>
          <a:p>
            <a:pPr marL="342900">
              <a:buFont typeface="Wingdings" panose="05000000000000000000" pitchFamily="2" charset="2"/>
              <a:buChar char="§"/>
            </a:pPr>
            <a:r>
              <a:rPr lang="en-US" sz="2400" dirty="0"/>
              <a:t>Table 3.5 shows the results of this procedure for the preceding sample of nails from machines A and B. </a:t>
            </a:r>
          </a:p>
        </p:txBody>
      </p:sp>
      <p:sp>
        <p:nvSpPr>
          <p:cNvPr id="5" name="Content Placeholder 2"/>
          <p:cNvSpPr txBox="1">
            <a:spLocks/>
          </p:cNvSpPr>
          <p:nvPr/>
        </p:nvSpPr>
        <p:spPr>
          <a:xfrm>
            <a:off x="7206675" y="2569033"/>
            <a:ext cx="4366457" cy="3016514"/>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342900">
              <a:buFont typeface="Wingdings" panose="05000000000000000000" pitchFamily="2" charset="2"/>
              <a:buChar char="§"/>
            </a:pPr>
            <a:r>
              <a:rPr lang="en-US" sz="2400" dirty="0" smtClean="0"/>
              <a:t>Note that the mean is the sum of column 1 divided by </a:t>
            </a:r>
            <a:r>
              <a:rPr lang="en-US" sz="2400" i="1" dirty="0" smtClean="0"/>
              <a:t>N </a:t>
            </a:r>
            <a:r>
              <a:rPr lang="en-US" sz="2400" dirty="0" smtClean="0"/>
              <a:t>= 11, which we need to compute first before we can determine column 2 or 3. </a:t>
            </a:r>
          </a:p>
          <a:p>
            <a:pPr marL="70866" indent="0">
              <a:buFont typeface="Wingdings"/>
              <a:buNone/>
            </a:pPr>
            <a:endParaRPr lang="en-US" sz="2400" dirty="0"/>
          </a:p>
        </p:txBody>
      </p:sp>
    </p:spTree>
    <p:extLst>
      <p:ext uri="{BB962C8B-B14F-4D97-AF65-F5344CB8AC3E}">
        <p14:creationId xmlns:p14="http://schemas.microsoft.com/office/powerpoint/2010/main" val="42730552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
        <p:nvSpPr>
          <p:cNvPr id="14" name="Content Placeholder 2"/>
          <p:cNvSpPr>
            <a:spLocks noGrp="1"/>
          </p:cNvSpPr>
          <p:nvPr>
            <p:ph idx="1"/>
          </p:nvPr>
        </p:nvSpPr>
        <p:spPr>
          <a:xfrm>
            <a:off x="549435" y="802106"/>
            <a:ext cx="11093130" cy="5454315"/>
          </a:xfrm>
        </p:spPr>
        <p:txBody>
          <a:bodyPr>
            <a:normAutofit fontScale="92500" lnSpcReduction="10000"/>
          </a:bodyPr>
          <a:lstStyle/>
          <a:p>
            <a:r>
              <a:rPr lang="en-US" sz="2600" dirty="0"/>
              <a:t>Thus we have the following</a:t>
            </a:r>
            <a:r>
              <a:rPr lang="en-US" sz="2600" dirty="0" smtClean="0"/>
              <a:t>:</a:t>
            </a:r>
          </a:p>
          <a:p>
            <a:pPr marL="68580" indent="0">
              <a:buNone/>
            </a:pPr>
            <a:endParaRPr lang="en-US" sz="2600" dirty="0"/>
          </a:p>
          <a:p>
            <a:pPr marL="857250" lvl="1" indent="-457200"/>
            <a:r>
              <a:rPr lang="en-US" dirty="0"/>
              <a:t>The variance of machine </a:t>
            </a:r>
            <a:r>
              <a:rPr lang="en-US" dirty="0" smtClean="0"/>
              <a:t>A:</a:t>
            </a:r>
          </a:p>
          <a:p>
            <a:pPr marL="400050" lvl="1" indent="0">
              <a:buNone/>
            </a:pPr>
            <a:endParaRPr lang="en-US" dirty="0" smtClean="0"/>
          </a:p>
          <a:p>
            <a:pPr marL="400050" lvl="1" indent="0">
              <a:buNone/>
            </a:pPr>
            <a:endParaRPr lang="en-US" dirty="0" smtClean="0"/>
          </a:p>
          <a:p>
            <a:pPr marL="857250" lvl="1" indent="-457200"/>
            <a:r>
              <a:rPr lang="en-US" dirty="0" smtClean="0"/>
              <a:t>The </a:t>
            </a:r>
            <a:r>
              <a:rPr lang="en-US" dirty="0"/>
              <a:t>variance of machine </a:t>
            </a:r>
            <a:r>
              <a:rPr lang="en-US" dirty="0" smtClean="0"/>
              <a:t>B:</a:t>
            </a:r>
          </a:p>
          <a:p>
            <a:pPr marL="857250" lvl="1" indent="-457200"/>
            <a:endParaRPr lang="en-US" dirty="0" smtClean="0"/>
          </a:p>
          <a:p>
            <a:pPr marL="528066" indent="-457200"/>
            <a:r>
              <a:rPr lang="en-US" sz="2600" dirty="0"/>
              <a:t>Thus, the spread around the mean for machine A is 4.8 and that for machine B is 11.2. </a:t>
            </a:r>
            <a:endParaRPr lang="en-US" sz="2600" dirty="0" smtClean="0"/>
          </a:p>
          <a:p>
            <a:pPr marL="857250" lvl="1" indent="-457200"/>
            <a:r>
              <a:rPr lang="en-US" sz="2500" dirty="0" smtClean="0"/>
              <a:t>This </a:t>
            </a:r>
            <a:r>
              <a:rPr lang="en-US" sz="2500" dirty="0"/>
              <a:t>means that machine A, as a rule, produces nails that stick pretty close to the average nail length. </a:t>
            </a:r>
            <a:endParaRPr lang="en-US" sz="2500" dirty="0" smtClean="0"/>
          </a:p>
          <a:p>
            <a:pPr marL="857250" lvl="1" indent="-457200"/>
            <a:r>
              <a:rPr lang="en-US" sz="2500" dirty="0" smtClean="0"/>
              <a:t>Machine </a:t>
            </a:r>
            <a:r>
              <a:rPr lang="en-US" sz="2500" dirty="0"/>
              <a:t>B, on the other hand, produces nails with more variability than machine A. </a:t>
            </a:r>
            <a:endParaRPr lang="en-US" sz="2500" dirty="0" smtClean="0"/>
          </a:p>
          <a:p>
            <a:pPr marL="857250" lvl="1" indent="-457200"/>
            <a:r>
              <a:rPr lang="en-US" sz="2500" dirty="0" smtClean="0"/>
              <a:t>Therefore</a:t>
            </a:r>
            <a:r>
              <a:rPr lang="en-US" sz="2500" dirty="0"/>
              <a:t>, machine A would be preferred over machine B</a:t>
            </a:r>
            <a:r>
              <a:rPr lang="en-US" dirty="0"/>
              <a:t>.</a:t>
            </a:r>
          </a:p>
          <a:p>
            <a:pPr marL="857250" lvl="1" indent="-457200"/>
            <a:endParaRPr lang="en-US" dirty="0"/>
          </a:p>
          <a:p>
            <a:pPr marL="70866" indent="0">
              <a:buNone/>
            </a:pPr>
            <a:endParaRPr lang="en-US" sz="2800" dirty="0" smtClean="0"/>
          </a:p>
          <a:p>
            <a:pPr marL="70866" indent="0">
              <a:buNone/>
            </a:pP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353" y="1091276"/>
            <a:ext cx="4606591" cy="10509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353" y="2375818"/>
            <a:ext cx="4645914" cy="984181"/>
          </a:xfrm>
          <a:prstGeom prst="rect">
            <a:avLst/>
          </a:prstGeom>
        </p:spPr>
      </p:pic>
    </p:spTree>
    <p:extLst>
      <p:ext uri="{BB962C8B-B14F-4D97-AF65-F5344CB8AC3E}">
        <p14:creationId xmlns:p14="http://schemas.microsoft.com/office/powerpoint/2010/main" val="4205066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p:cTn id="7" dur="750" fill="hold"/>
                                        <p:tgtEl>
                                          <p:spTgt spid="14">
                                            <p:txEl>
                                              <p:pRg st="2" end="2"/>
                                            </p:txEl>
                                          </p:spTgt>
                                        </p:tgtEl>
                                        <p:attrNameLst>
                                          <p:attrName>ppt_w</p:attrName>
                                        </p:attrNameLst>
                                      </p:cBhvr>
                                      <p:tavLst>
                                        <p:tav tm="0">
                                          <p:val>
                                            <p:fltVal val="0"/>
                                          </p:val>
                                        </p:tav>
                                        <p:tav tm="100000">
                                          <p:val>
                                            <p:strVal val="#ppt_w"/>
                                          </p:val>
                                        </p:tav>
                                      </p:tavLst>
                                    </p:anim>
                                    <p:anim calcmode="lin" valueType="num">
                                      <p:cBhvr>
                                        <p:cTn id="8" dur="75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9" dur="750"/>
                                        <p:tgtEl>
                                          <p:spTgt spid="14">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 calcmode="lin" valueType="num">
                                      <p:cBhvr>
                                        <p:cTn id="19" dur="750" fill="hold"/>
                                        <p:tgtEl>
                                          <p:spTgt spid="14">
                                            <p:txEl>
                                              <p:pRg st="5" end="5"/>
                                            </p:txEl>
                                          </p:spTgt>
                                        </p:tgtEl>
                                        <p:attrNameLst>
                                          <p:attrName>ppt_w</p:attrName>
                                        </p:attrNameLst>
                                      </p:cBhvr>
                                      <p:tavLst>
                                        <p:tav tm="0">
                                          <p:val>
                                            <p:fltVal val="0"/>
                                          </p:val>
                                        </p:tav>
                                        <p:tav tm="100000">
                                          <p:val>
                                            <p:strVal val="#ppt_w"/>
                                          </p:val>
                                        </p:tav>
                                      </p:tavLst>
                                    </p:anim>
                                    <p:anim calcmode="lin" valueType="num">
                                      <p:cBhvr>
                                        <p:cTn id="20" dur="75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21" dur="750"/>
                                        <p:tgtEl>
                                          <p:spTgt spid="14">
                                            <p:txEl>
                                              <p:pRg st="5" end="5"/>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750" fill="hold"/>
                                        <p:tgtEl>
                                          <p:spTgt spid="3"/>
                                        </p:tgtEl>
                                        <p:attrNameLst>
                                          <p:attrName>ppt_w</p:attrName>
                                        </p:attrNameLst>
                                      </p:cBhvr>
                                      <p:tavLst>
                                        <p:tav tm="0">
                                          <p:val>
                                            <p:fltVal val="0"/>
                                          </p:val>
                                        </p:tav>
                                        <p:tav tm="100000">
                                          <p:val>
                                            <p:strVal val="#ppt_w"/>
                                          </p:val>
                                        </p:tav>
                                      </p:tavLst>
                                    </p:anim>
                                    <p:anim calcmode="lin" valueType="num">
                                      <p:cBhvr>
                                        <p:cTn id="25" dur="750" fill="hold"/>
                                        <p:tgtEl>
                                          <p:spTgt spid="3"/>
                                        </p:tgtEl>
                                        <p:attrNameLst>
                                          <p:attrName>ppt_h</p:attrName>
                                        </p:attrNameLst>
                                      </p:cBhvr>
                                      <p:tavLst>
                                        <p:tav tm="0">
                                          <p:val>
                                            <p:fltVal val="0"/>
                                          </p:val>
                                        </p:tav>
                                        <p:tav tm="100000">
                                          <p:val>
                                            <p:strVal val="#ppt_h"/>
                                          </p:val>
                                        </p:tav>
                                      </p:tavLst>
                                    </p:anim>
                                    <p:animEffect transition="in" filter="fade">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750"/>
                                        <p:tgtEl>
                                          <p:spTgt spid="14">
                                            <p:txEl>
                                              <p:pRg st="7" end="7"/>
                                            </p:txEl>
                                          </p:spTgt>
                                        </p:tgtEl>
                                      </p:cBhvr>
                                    </p:animEffect>
                                    <p:anim calcmode="lin" valueType="num">
                                      <p:cBhvr>
                                        <p:cTn id="32" dur="75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3" dur="75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xEl>
                                              <p:pRg st="8" end="8"/>
                                            </p:txEl>
                                          </p:spTgt>
                                        </p:tgtEl>
                                        <p:attrNameLst>
                                          <p:attrName>style.visibility</p:attrName>
                                        </p:attrNameLst>
                                      </p:cBhvr>
                                      <p:to>
                                        <p:strVal val="visible"/>
                                      </p:to>
                                    </p:set>
                                    <p:animEffect transition="in" filter="fade">
                                      <p:cBhvr>
                                        <p:cTn id="38" dur="750"/>
                                        <p:tgtEl>
                                          <p:spTgt spid="14">
                                            <p:txEl>
                                              <p:pRg st="8" end="8"/>
                                            </p:txEl>
                                          </p:spTgt>
                                        </p:tgtEl>
                                      </p:cBhvr>
                                    </p:animEffect>
                                    <p:anim calcmode="lin" valueType="num">
                                      <p:cBhvr>
                                        <p:cTn id="39" dur="75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40" dur="75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9" end="9"/>
                                            </p:txEl>
                                          </p:spTgt>
                                        </p:tgtEl>
                                        <p:attrNameLst>
                                          <p:attrName>style.visibility</p:attrName>
                                        </p:attrNameLst>
                                      </p:cBhvr>
                                      <p:to>
                                        <p:strVal val="visible"/>
                                      </p:to>
                                    </p:set>
                                    <p:animEffect transition="in" filter="fade">
                                      <p:cBhvr>
                                        <p:cTn id="45" dur="750"/>
                                        <p:tgtEl>
                                          <p:spTgt spid="14">
                                            <p:txEl>
                                              <p:pRg st="9" end="9"/>
                                            </p:txEl>
                                          </p:spTgt>
                                        </p:tgtEl>
                                      </p:cBhvr>
                                    </p:animEffect>
                                    <p:anim calcmode="lin" valueType="num">
                                      <p:cBhvr>
                                        <p:cTn id="46" dur="75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7" dur="75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
                                            <p:txEl>
                                              <p:pRg st="10" end="10"/>
                                            </p:txEl>
                                          </p:spTgt>
                                        </p:tgtEl>
                                        <p:attrNameLst>
                                          <p:attrName>style.visibility</p:attrName>
                                        </p:attrNameLst>
                                      </p:cBhvr>
                                      <p:to>
                                        <p:strVal val="visible"/>
                                      </p:to>
                                    </p:set>
                                    <p:animEffect transition="in" filter="fade">
                                      <p:cBhvr>
                                        <p:cTn id="52" dur="750"/>
                                        <p:tgtEl>
                                          <p:spTgt spid="14">
                                            <p:txEl>
                                              <p:pRg st="10" end="10"/>
                                            </p:txEl>
                                          </p:spTgt>
                                        </p:tgtEl>
                                      </p:cBhvr>
                                    </p:animEffect>
                                    <p:anim calcmode="lin" valueType="num">
                                      <p:cBhvr>
                                        <p:cTn id="53" dur="75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54" dur="75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71373" y="60868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Standard Deviation</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71373" y="1386282"/>
                <a:ext cx="10940716" cy="455731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600" dirty="0" smtClean="0"/>
                  <a:t>Measures </a:t>
                </a:r>
                <a:r>
                  <a:rPr lang="en-US" sz="2600" dirty="0"/>
                  <a:t>the spread of the </a:t>
                </a:r>
                <a:r>
                  <a:rPr lang="en-US" sz="2600" dirty="0" smtClean="0"/>
                  <a:t>data around </a:t>
                </a:r>
                <a:r>
                  <a:rPr lang="en-US" sz="2600" dirty="0"/>
                  <a:t>the mean, using the same unit as the </a:t>
                </a:r>
                <a:r>
                  <a:rPr lang="en-US" sz="2600" dirty="0" smtClean="0"/>
                  <a:t>data</a:t>
                </a:r>
              </a:p>
              <a:p>
                <a:pPr marL="285750" indent="-285750">
                  <a:buFont typeface="Wingdings" panose="05000000000000000000" pitchFamily="2" charset="2"/>
                  <a:buChar char="§"/>
                </a:pPr>
                <a:r>
                  <a:rPr lang="en-US" sz="2600" dirty="0"/>
                  <a:t>T</a:t>
                </a:r>
                <a:r>
                  <a:rPr lang="en-US" sz="2600" dirty="0" smtClean="0"/>
                  <a:t>he </a:t>
                </a:r>
                <a:r>
                  <a:rPr lang="en-US" sz="2600" dirty="0"/>
                  <a:t>square root of the </a:t>
                </a:r>
                <a:r>
                  <a:rPr lang="en-US" sz="2600" dirty="0" smtClean="0"/>
                  <a:t>variance</a:t>
                </a:r>
              </a:p>
              <a:p>
                <a:pPr marL="285750" indent="-285750">
                  <a:buFont typeface="Wingdings" panose="05000000000000000000" pitchFamily="2" charset="2"/>
                  <a:buChar char="§"/>
                </a:pPr>
                <a:r>
                  <a:rPr lang="en-US" sz="2600" dirty="0" smtClean="0"/>
                  <a:t>As </a:t>
                </a:r>
                <a:r>
                  <a:rPr lang="en-US" sz="2600" dirty="0"/>
                  <a:t>with the mean, there are two letters for variance and standard deviation</a:t>
                </a:r>
                <a:r>
                  <a:rPr lang="en-US" sz="2600" dirty="0" smtClean="0"/>
                  <a:t>:</a:t>
                </a:r>
                <a:endParaRPr lang="en-US" sz="2600" dirty="0"/>
              </a:p>
              <a:p>
                <a:pPr marL="0" lvl="1" defTabSz="1200150">
                  <a:lnSpc>
                    <a:spcPct val="90000"/>
                  </a:lnSpc>
                  <a:spcBef>
                    <a:spcPct val="0"/>
                  </a:spcBef>
                  <a:spcAft>
                    <a:spcPct val="15000"/>
                  </a:spcAft>
                </a:pPr>
                <a:endParaRPr lang="en-US" sz="2600" dirty="0" smtClean="0"/>
              </a:p>
              <a:p>
                <a:pPr marL="2286000" lvl="6" defTabSz="1200150">
                  <a:lnSpc>
                    <a:spcPct val="90000"/>
                  </a:lnSpc>
                  <a:spcBef>
                    <a:spcPct val="0"/>
                  </a:spcBef>
                  <a:spcAft>
                    <a:spcPct val="15000"/>
                  </a:spcAft>
                </a:pPr>
                <a14:m>
                  <m:oMathPara xmlns:m="http://schemas.openxmlformats.org/officeDocument/2006/math">
                    <m:oMathParaPr>
                      <m:jc m:val="left"/>
                    </m:oMathParaPr>
                    <m:oMath xmlns:m="http://schemas.openxmlformats.org/officeDocument/2006/math">
                      <m:r>
                        <a:rPr lang="en-US" sz="2800" i="1" kern="1200" smtClean="0">
                          <a:latin typeface="Cambria Math" panose="02040503050406030204" pitchFamily="18" charset="0"/>
                          <a:ea typeface="Cambria Math" panose="02040503050406030204" pitchFamily="18" charset="0"/>
                        </a:rPr>
                        <m:t>𝜎</m:t>
                      </m:r>
                      <m:r>
                        <a:rPr lang="en-US" sz="2800" b="0" i="1" kern="1200" smtClean="0">
                          <a:latin typeface="Cambria Math" panose="02040503050406030204" pitchFamily="18" charset="0"/>
                          <a:ea typeface="Cambria Math" panose="02040503050406030204" pitchFamily="18" charset="0"/>
                        </a:rPr>
                        <m:t>= </m:t>
                      </m:r>
                      <m:rad>
                        <m:radPr>
                          <m:degHide m:val="on"/>
                          <m:ctrlPr>
                            <a:rPr lang="en-US" sz="2800" b="0" i="1" kern="1200" smtClean="0">
                              <a:latin typeface="Cambria Math" panose="02040503050406030204" pitchFamily="18" charset="0"/>
                              <a:ea typeface="Cambria Math" panose="02040503050406030204" pitchFamily="18" charset="0"/>
                            </a:rPr>
                          </m:ctrlPr>
                        </m:radPr>
                        <m:deg/>
                        <m:e>
                          <m:sSup>
                            <m:sSupPr>
                              <m:ctrlPr>
                                <a:rPr lang="en-US" sz="2800" b="0" i="1" kern="1200" smtClean="0">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b="0" i="1" kern="1200" smtClean="0">
                                  <a:latin typeface="Cambria Math" panose="02040503050406030204" pitchFamily="18" charset="0"/>
                                  <a:ea typeface="Cambria Math" panose="02040503050406030204" pitchFamily="18" charset="0"/>
                                </a:rPr>
                                <m:t>2</m:t>
                              </m:r>
                            </m:sup>
                          </m:sSup>
                        </m:e>
                      </m:rad>
                    </m:oMath>
                  </m:oMathPara>
                </a14:m>
                <a:endParaRPr lang="en-US" sz="2600" kern="1200" dirty="0" smtClean="0"/>
              </a:p>
              <a:p>
                <a:pPr marL="2286000" lvl="6" defTabSz="1200150">
                  <a:lnSpc>
                    <a:spcPct val="90000"/>
                  </a:lnSpc>
                  <a:spcBef>
                    <a:spcPct val="0"/>
                  </a:spcBef>
                  <a:spcAft>
                    <a:spcPct val="15000"/>
                  </a:spcAft>
                </a:pPr>
                <a:endParaRPr lang="en-US" sz="2600" kern="1200" dirty="0" smtClean="0"/>
              </a:p>
              <a:p>
                <a:pPr marL="2286000" lvl="6" defTabSz="1200150">
                  <a:lnSpc>
                    <a:spcPct val="90000"/>
                  </a:lnSpc>
                  <a:spcBef>
                    <a:spcPct val="0"/>
                  </a:spcBef>
                  <a:spcAft>
                    <a:spcPct val="1500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𝑠</m:t>
                      </m:r>
                      <m:r>
                        <a:rPr lang="en-US" sz="2800" i="1">
                          <a:latin typeface="Cambria Math" panose="02040503050406030204" pitchFamily="18" charset="0"/>
                          <a:ea typeface="Cambria Math" panose="02040503050406030204" pitchFamily="18" charset="0"/>
                        </a:rPr>
                        <m:t>= </m:t>
                      </m:r>
                      <m:rad>
                        <m:radPr>
                          <m:degHide m:val="on"/>
                          <m:ctrlPr>
                            <a:rPr lang="en-US" sz="2800" i="1">
                              <a:latin typeface="Cambria Math" panose="02040503050406030204" pitchFamily="18" charset="0"/>
                              <a:ea typeface="Cambria Math" panose="02040503050406030204" pitchFamily="18" charset="0"/>
                            </a:rPr>
                          </m:ctrlPr>
                        </m:radPr>
                        <m:deg/>
                        <m:e>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𝑠</m:t>
                              </m:r>
                            </m:e>
                            <m:sup>
                              <m:r>
                                <a:rPr lang="en-US" sz="2800" i="1">
                                  <a:latin typeface="Cambria Math" panose="02040503050406030204" pitchFamily="18" charset="0"/>
                                  <a:ea typeface="Cambria Math" panose="02040503050406030204" pitchFamily="18" charset="0"/>
                                </a:rPr>
                                <m:t>2</m:t>
                              </m:r>
                            </m:sup>
                          </m:sSup>
                        </m:e>
                      </m:rad>
                    </m:oMath>
                  </m:oMathPara>
                </a14:m>
                <a:endParaRPr lang="en-US" sz="2600" kern="1200" dirty="0" smtClean="0"/>
              </a:p>
              <a:p>
                <a:endParaRPr lang="en-US" sz="2600" dirty="0" smtClean="0"/>
              </a:p>
              <a:p>
                <a:pPr marL="0" lvl="1" defTabSz="1200150" rtl="0">
                  <a:lnSpc>
                    <a:spcPct val="90000"/>
                  </a:lnSpc>
                  <a:spcBef>
                    <a:spcPct val="0"/>
                  </a:spcBef>
                  <a:spcAft>
                    <a:spcPct val="15000"/>
                  </a:spcAft>
                </a:pPr>
                <a:endParaRPr lang="en-US" sz="2600" kern="1200" dirty="0"/>
              </a:p>
            </p:txBody>
          </p:sp>
        </mc:Choice>
        <mc:Fallback xmlns="">
          <p:sp>
            <p:nvSpPr>
              <p:cNvPr id="23" name="Freeform 22"/>
              <p:cNvSpPr>
                <a:spLocks noRot="1" noChangeAspect="1" noMove="1" noResize="1" noEditPoints="1" noAdjustHandles="1" noChangeArrowheads="1" noChangeShapeType="1" noTextEdit="1"/>
              </p:cNvSpPr>
              <p:nvPr/>
            </p:nvSpPr>
            <p:spPr>
              <a:xfrm>
                <a:off x="671373" y="1386282"/>
                <a:ext cx="10940716" cy="455731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a:stretch>
              </a:blipFill>
            </p:spPr>
            <p:txBody>
              <a:bodyPr/>
              <a:lstStyle/>
              <a:p>
                <a:r>
                  <a:rPr lang="en-US">
                    <a:noFill/>
                  </a:rPr>
                  <a:t> </a:t>
                </a:r>
              </a:p>
            </p:txBody>
          </p:sp>
        </mc:Fallback>
      </mc:AlternateContent>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
        <p:nvSpPr>
          <p:cNvPr id="3" name="Rectangle 2"/>
          <p:cNvSpPr/>
          <p:nvPr/>
        </p:nvSpPr>
        <p:spPr>
          <a:xfrm>
            <a:off x="4937470" y="3944132"/>
            <a:ext cx="3666068" cy="400110"/>
          </a:xfrm>
          <a:prstGeom prst="rect">
            <a:avLst/>
          </a:prstGeom>
        </p:spPr>
        <p:txBody>
          <a:bodyPr wrap="none">
            <a:spAutoFit/>
          </a:bodyPr>
          <a:lstStyle/>
          <a:p>
            <a:r>
              <a:rPr lang="en-US" sz="2000" b="1" i="1" spc="-1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p</a:t>
            </a:r>
            <a:r>
              <a:rPr lang="en-US" sz="2000" b="1" i="1" spc="-10" dirty="0" smtClean="0">
                <a:solidFill>
                  <a:srgbClr val="231F20"/>
                </a:solidFill>
                <a:latin typeface="Book Antiqua" panose="02040602050305030304" pitchFamily="18" charset="0"/>
                <a:ea typeface="Book Antiqua" panose="02040602050305030304" pitchFamily="18" charset="0"/>
                <a:cs typeface="Book Antiqua" panose="02040602050305030304" pitchFamily="18" charset="0"/>
              </a:rPr>
              <a:t>opulation standard deviation</a:t>
            </a:r>
            <a:endParaRPr lang="en-US" sz="2000" b="1" i="1" dirty="0">
              <a:latin typeface="Book Antiqua" panose="02040602050305030304" pitchFamily="18" charset="0"/>
            </a:endParaRPr>
          </a:p>
        </p:txBody>
      </p:sp>
      <p:sp>
        <p:nvSpPr>
          <p:cNvPr id="8" name="Rectangle 7"/>
          <p:cNvSpPr/>
          <p:nvPr/>
        </p:nvSpPr>
        <p:spPr>
          <a:xfrm>
            <a:off x="4937470" y="4933097"/>
            <a:ext cx="3214341" cy="400110"/>
          </a:xfrm>
          <a:prstGeom prst="rect">
            <a:avLst/>
          </a:prstGeom>
        </p:spPr>
        <p:txBody>
          <a:bodyPr wrap="none">
            <a:spAutoFit/>
          </a:bodyPr>
          <a:lstStyle/>
          <a:p>
            <a:r>
              <a:rPr lang="en-US" sz="2000" b="1" i="1" spc="-1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s</a:t>
            </a:r>
            <a:r>
              <a:rPr lang="en-US" sz="2000" b="1" i="1" spc="-10" dirty="0" smtClean="0">
                <a:solidFill>
                  <a:srgbClr val="231F20"/>
                </a:solidFill>
                <a:latin typeface="Book Antiqua" panose="02040602050305030304" pitchFamily="18" charset="0"/>
                <a:ea typeface="Book Antiqua" panose="02040602050305030304" pitchFamily="18" charset="0"/>
                <a:cs typeface="Book Antiqua" panose="02040602050305030304" pitchFamily="18" charset="0"/>
              </a:rPr>
              <a:t>ample standard deviation</a:t>
            </a:r>
            <a:endParaRPr lang="en-US" sz="2000" b="1" i="1" dirty="0">
              <a:latin typeface="Book Antiqua" panose="02040602050305030304" pitchFamily="18" charset="0"/>
            </a:endParaRPr>
          </a:p>
        </p:txBody>
      </p:sp>
    </p:spTree>
    <p:extLst>
      <p:ext uri="{BB962C8B-B14F-4D97-AF65-F5344CB8AC3E}">
        <p14:creationId xmlns:p14="http://schemas.microsoft.com/office/powerpoint/2010/main" val="9893562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750"/>
                                        <p:tgtEl>
                                          <p:spTgt spid="23">
                                            <p:txEl>
                                              <p:pRg st="4" end="4"/>
                                            </p:txEl>
                                          </p:spTgt>
                                        </p:tgtEl>
                                      </p:cBhvr>
                                    </p:animEffect>
                                    <p:anim calcmode="lin" valueType="num">
                                      <p:cBhvr>
                                        <p:cTn id="37"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750"/>
                                        <p:tgtEl>
                                          <p:spTgt spid="3"/>
                                        </p:tgtEl>
                                      </p:cBhvr>
                                    </p:animEffect>
                                    <p:anim calcmode="lin" valueType="num">
                                      <p:cBhvr>
                                        <p:cTn id="42" dur="750" fill="hold"/>
                                        <p:tgtEl>
                                          <p:spTgt spid="3"/>
                                        </p:tgtEl>
                                        <p:attrNameLst>
                                          <p:attrName>ppt_x</p:attrName>
                                        </p:attrNameLst>
                                      </p:cBhvr>
                                      <p:tavLst>
                                        <p:tav tm="0">
                                          <p:val>
                                            <p:strVal val="#ppt_x"/>
                                          </p:val>
                                        </p:tav>
                                        <p:tav tm="100000">
                                          <p:val>
                                            <p:strVal val="#ppt_x"/>
                                          </p:val>
                                        </p:tav>
                                      </p:tavLst>
                                    </p:anim>
                                    <p:anim calcmode="lin" valueType="num">
                                      <p:cBhvr>
                                        <p:cTn id="43"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xEl>
                                              <p:pRg st="6" end="6"/>
                                            </p:txEl>
                                          </p:spTgt>
                                        </p:tgtEl>
                                        <p:attrNameLst>
                                          <p:attrName>style.visibility</p:attrName>
                                        </p:attrNameLst>
                                      </p:cBhvr>
                                      <p:to>
                                        <p:strVal val="visible"/>
                                      </p:to>
                                    </p:set>
                                    <p:animEffect transition="in" filter="fade">
                                      <p:cBhvr>
                                        <p:cTn id="48" dur="750"/>
                                        <p:tgtEl>
                                          <p:spTgt spid="23">
                                            <p:txEl>
                                              <p:pRg st="6" end="6"/>
                                            </p:txEl>
                                          </p:spTgt>
                                        </p:tgtEl>
                                      </p:cBhvr>
                                    </p:animEffect>
                                    <p:anim calcmode="lin" valueType="num">
                                      <p:cBhvr>
                                        <p:cTn id="49"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0" dur="750" fill="hold"/>
                                        <p:tgtEl>
                                          <p:spTgt spid="2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750"/>
                                        <p:tgtEl>
                                          <p:spTgt spid="8"/>
                                        </p:tgtEl>
                                      </p:cBhvr>
                                    </p:animEffect>
                                    <p:anim calcmode="lin" valueType="num">
                                      <p:cBhvr>
                                        <p:cTn id="54" dur="750" fill="hold"/>
                                        <p:tgtEl>
                                          <p:spTgt spid="8"/>
                                        </p:tgtEl>
                                        <p:attrNameLst>
                                          <p:attrName>ppt_x</p:attrName>
                                        </p:attrNameLst>
                                      </p:cBhvr>
                                      <p:tavLst>
                                        <p:tav tm="0">
                                          <p:val>
                                            <p:strVal val="#ppt_x"/>
                                          </p:val>
                                        </p:tav>
                                        <p:tav tm="100000">
                                          <p:val>
                                            <p:strVal val="#ppt_x"/>
                                          </p:val>
                                        </p:tav>
                                      </p:tavLst>
                                    </p:anim>
                                    <p:anim calcmode="lin" valueType="num">
                                      <p:cBhvr>
                                        <p:cTn id="55"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18680" y="882280"/>
            <a:ext cx="10403299" cy="141575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Consider the sample data 6, 7, 5, 3, 4. Compute the </a:t>
            </a:r>
            <a:r>
              <a:rPr lang="en-US" sz="2600" dirty="0" smtClean="0"/>
              <a:t>standard </a:t>
            </a:r>
            <a:r>
              <a:rPr lang="en-US" sz="2600" dirty="0"/>
              <a:t>deviation for that data.</a:t>
            </a:r>
          </a:p>
          <a:p>
            <a:pPr algn="just"/>
            <a:endParaRPr lang="en-US" sz="2600" dirty="0" smtClean="0"/>
          </a:p>
          <a:p>
            <a:pPr algn="just"/>
            <a:endParaRPr lang="en-US" sz="2600" dirty="0"/>
          </a:p>
        </p:txBody>
      </p:sp>
      <p:sp>
        <p:nvSpPr>
          <p:cNvPr id="8" name="Freeform 7"/>
          <p:cNvSpPr/>
          <p:nvPr/>
        </p:nvSpPr>
        <p:spPr>
          <a:xfrm>
            <a:off x="1145398" y="49724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Range, Variance, and Standard Deviation</a:t>
            </a:r>
          </a:p>
        </p:txBody>
      </p:sp>
      <p:sp>
        <p:nvSpPr>
          <p:cNvPr id="6" name="Content Placeholder 13"/>
          <p:cNvSpPr>
            <a:spLocks noGrp="1"/>
          </p:cNvSpPr>
          <p:nvPr>
            <p:ph idx="1"/>
          </p:nvPr>
        </p:nvSpPr>
        <p:spPr>
          <a:xfrm>
            <a:off x="857499" y="2577438"/>
            <a:ext cx="10848772" cy="3635844"/>
          </a:xfrm>
        </p:spPr>
        <p:txBody>
          <a:bodyPr numCol="2">
            <a:noAutofit/>
          </a:bodyPr>
          <a:lstStyle/>
          <a:p>
            <a:r>
              <a:rPr lang="en-US" sz="2200" dirty="0"/>
              <a:t>To compute the standard deviation, we must first compute the mean, then the variance, and finally we can take the square root to obtain the standard deviation. </a:t>
            </a:r>
            <a:endParaRPr lang="en-US" sz="2200" dirty="0" smtClean="0"/>
          </a:p>
          <a:p>
            <a:pPr marL="68580" indent="0">
              <a:buNone/>
            </a:pPr>
            <a:endParaRPr lang="en-US" sz="2200" dirty="0" smtClean="0"/>
          </a:p>
          <a:p>
            <a:r>
              <a:rPr lang="en-US" sz="2200" dirty="0" smtClean="0"/>
              <a:t>In </a:t>
            </a:r>
            <a:r>
              <a:rPr lang="en-US" sz="2200" dirty="0"/>
              <a:t>this case we do not need to create a table since there are very few </a:t>
            </a:r>
            <a:r>
              <a:rPr lang="en-US" sz="2200" dirty="0" smtClean="0"/>
              <a:t>numbers.</a:t>
            </a:r>
          </a:p>
          <a:p>
            <a:endParaRPr lang="en-US" sz="2400" dirty="0"/>
          </a:p>
          <a:p>
            <a:pPr marL="324612" lvl="2" indent="0">
              <a:spcBef>
                <a:spcPts val="700"/>
              </a:spcBef>
              <a:buClr>
                <a:schemeClr val="tx2"/>
              </a:buClr>
              <a:buSzPct val="95000"/>
              <a:buNone/>
            </a:pPr>
            <a:r>
              <a:rPr lang="en-US" dirty="0"/>
              <a:t>The mean</a:t>
            </a:r>
            <a:r>
              <a:rPr lang="en-US" dirty="0" smtClean="0"/>
              <a:t>:</a:t>
            </a:r>
          </a:p>
          <a:p>
            <a:pPr marL="68580" lvl="1" indent="0">
              <a:spcBef>
                <a:spcPts val="700"/>
              </a:spcBef>
              <a:buClr>
                <a:schemeClr val="tx2"/>
              </a:buClr>
              <a:buSzPct val="95000"/>
              <a:buNone/>
            </a:pPr>
            <a:endParaRPr lang="en-US" dirty="0"/>
          </a:p>
          <a:p>
            <a:pPr marL="324612" lvl="2" indent="0">
              <a:spcBef>
                <a:spcPts val="700"/>
              </a:spcBef>
              <a:buClr>
                <a:schemeClr val="tx2"/>
              </a:buClr>
              <a:buSzPct val="95000"/>
              <a:buNone/>
            </a:pPr>
            <a:r>
              <a:rPr lang="en-US" dirty="0"/>
              <a:t>The variance</a:t>
            </a:r>
            <a:r>
              <a:rPr lang="en-US" dirty="0" smtClean="0"/>
              <a:t>:</a:t>
            </a:r>
          </a:p>
          <a:p>
            <a:pPr marL="68580" lvl="1" indent="0">
              <a:spcBef>
                <a:spcPts val="700"/>
              </a:spcBef>
              <a:buClr>
                <a:schemeClr val="tx2"/>
              </a:buClr>
              <a:buSzPct val="95000"/>
              <a:buNone/>
            </a:pPr>
            <a:endParaRPr lang="en-US" dirty="0" smtClean="0"/>
          </a:p>
          <a:p>
            <a:pPr marL="68580" lvl="1" indent="0">
              <a:spcBef>
                <a:spcPts val="700"/>
              </a:spcBef>
              <a:buClr>
                <a:schemeClr val="tx2"/>
              </a:buClr>
              <a:buSzPct val="95000"/>
              <a:buNone/>
            </a:pPr>
            <a:endParaRPr lang="en-US" dirty="0"/>
          </a:p>
          <a:p>
            <a:pPr marL="397764" lvl="1" indent="0">
              <a:buNone/>
            </a:pPr>
            <a:r>
              <a:rPr lang="en-US" dirty="0" smtClean="0"/>
              <a:t>Standard deviation</a:t>
            </a:r>
            <a:r>
              <a:rPr lang="en-US" dirty="0"/>
              <a:t>:</a:t>
            </a:r>
            <a:br>
              <a:rPr lang="en-US" dirty="0"/>
            </a:b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317" y="2744592"/>
            <a:ext cx="2931366" cy="8895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614" y="4479465"/>
            <a:ext cx="5485942" cy="6443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9000" y="5410824"/>
            <a:ext cx="1266825" cy="476250"/>
          </a:xfrm>
          <a:prstGeom prst="rect">
            <a:avLst/>
          </a:prstGeom>
        </p:spPr>
      </p:pic>
    </p:spTree>
    <p:extLst>
      <p:ext uri="{BB962C8B-B14F-4D97-AF65-F5344CB8AC3E}">
        <p14:creationId xmlns:p14="http://schemas.microsoft.com/office/powerpoint/2010/main" val="3105113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750"/>
                                        <p:tgtEl>
                                          <p:spTgt spid="6">
                                            <p:txEl>
                                              <p:pRg st="2" end="2"/>
                                            </p:txEl>
                                          </p:spTgt>
                                        </p:tgtEl>
                                      </p:cBhvr>
                                    </p:animEffect>
                                    <p:anim calcmode="lin" valueType="num">
                                      <p:cBhvr>
                                        <p:cTn id="15"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75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75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750"/>
                                        <p:tgtEl>
                                          <p:spTgt spid="6">
                                            <p:txEl>
                                              <p:pRg st="4" end="4"/>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750" fill="hold"/>
                                        <p:tgtEl>
                                          <p:spTgt spid="2"/>
                                        </p:tgtEl>
                                        <p:attrNameLst>
                                          <p:attrName>ppt_w</p:attrName>
                                        </p:attrNameLst>
                                      </p:cBhvr>
                                      <p:tavLst>
                                        <p:tav tm="0">
                                          <p:val>
                                            <p:fltVal val="0"/>
                                          </p:val>
                                        </p:tav>
                                        <p:tav tm="100000">
                                          <p:val>
                                            <p:strVal val="#ppt_w"/>
                                          </p:val>
                                        </p:tav>
                                      </p:tavLst>
                                    </p:anim>
                                    <p:anim calcmode="lin" valueType="num">
                                      <p:cBhvr>
                                        <p:cTn id="27" dur="750" fill="hold"/>
                                        <p:tgtEl>
                                          <p:spTgt spid="2"/>
                                        </p:tgtEl>
                                        <p:attrNameLst>
                                          <p:attrName>ppt_h</p:attrName>
                                        </p:attrNameLst>
                                      </p:cBhvr>
                                      <p:tavLst>
                                        <p:tav tm="0">
                                          <p:val>
                                            <p:fltVal val="0"/>
                                          </p:val>
                                        </p:tav>
                                        <p:tav tm="100000">
                                          <p:val>
                                            <p:strVal val="#ppt_h"/>
                                          </p:val>
                                        </p:tav>
                                      </p:tavLst>
                                    </p:anim>
                                    <p:animEffect transition="in" filter="fade">
                                      <p:cBhvr>
                                        <p:cTn id="28" dur="7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75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75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5" dur="750"/>
                                        <p:tgtEl>
                                          <p:spTgt spid="6">
                                            <p:txEl>
                                              <p:pRg st="6" end="6"/>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750" fill="hold"/>
                                        <p:tgtEl>
                                          <p:spTgt spid="3"/>
                                        </p:tgtEl>
                                        <p:attrNameLst>
                                          <p:attrName>ppt_w</p:attrName>
                                        </p:attrNameLst>
                                      </p:cBhvr>
                                      <p:tavLst>
                                        <p:tav tm="0">
                                          <p:val>
                                            <p:fltVal val="0"/>
                                          </p:val>
                                        </p:tav>
                                        <p:tav tm="100000">
                                          <p:val>
                                            <p:strVal val="#ppt_w"/>
                                          </p:val>
                                        </p:tav>
                                      </p:tavLst>
                                    </p:anim>
                                    <p:anim calcmode="lin" valueType="num">
                                      <p:cBhvr>
                                        <p:cTn id="39" dur="750" fill="hold"/>
                                        <p:tgtEl>
                                          <p:spTgt spid="3"/>
                                        </p:tgtEl>
                                        <p:attrNameLst>
                                          <p:attrName>ppt_h</p:attrName>
                                        </p:attrNameLst>
                                      </p:cBhvr>
                                      <p:tavLst>
                                        <p:tav tm="0">
                                          <p:val>
                                            <p:fltVal val="0"/>
                                          </p:val>
                                        </p:tav>
                                        <p:tav tm="100000">
                                          <p:val>
                                            <p:strVal val="#ppt_h"/>
                                          </p:val>
                                        </p:tav>
                                      </p:tavLst>
                                    </p:anim>
                                    <p:animEffect transition="in" filter="fade">
                                      <p:cBhvr>
                                        <p:cTn id="40" dur="75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p:cTn id="45" dur="750" fill="hold"/>
                                        <p:tgtEl>
                                          <p:spTgt spid="6">
                                            <p:txEl>
                                              <p:pRg st="9" end="9"/>
                                            </p:txEl>
                                          </p:spTgt>
                                        </p:tgtEl>
                                        <p:attrNameLst>
                                          <p:attrName>ppt_w</p:attrName>
                                        </p:attrNameLst>
                                      </p:cBhvr>
                                      <p:tavLst>
                                        <p:tav tm="0">
                                          <p:val>
                                            <p:fltVal val="0"/>
                                          </p:val>
                                        </p:tav>
                                        <p:tav tm="100000">
                                          <p:val>
                                            <p:strVal val="#ppt_w"/>
                                          </p:val>
                                        </p:tav>
                                      </p:tavLst>
                                    </p:anim>
                                    <p:anim calcmode="lin" valueType="num">
                                      <p:cBhvr>
                                        <p:cTn id="46" dur="75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47" dur="750"/>
                                        <p:tgtEl>
                                          <p:spTgt spid="6">
                                            <p:txEl>
                                              <p:pRg st="9" end="9"/>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750" fill="hold"/>
                                        <p:tgtEl>
                                          <p:spTgt spid="4"/>
                                        </p:tgtEl>
                                        <p:attrNameLst>
                                          <p:attrName>ppt_w</p:attrName>
                                        </p:attrNameLst>
                                      </p:cBhvr>
                                      <p:tavLst>
                                        <p:tav tm="0">
                                          <p:val>
                                            <p:fltVal val="0"/>
                                          </p:val>
                                        </p:tav>
                                        <p:tav tm="100000">
                                          <p:val>
                                            <p:strVal val="#ppt_w"/>
                                          </p:val>
                                        </p:tav>
                                      </p:tavLst>
                                    </p:anim>
                                    <p:anim calcmode="lin" valueType="num">
                                      <p:cBhvr>
                                        <p:cTn id="51" dur="750" fill="hold"/>
                                        <p:tgtEl>
                                          <p:spTgt spid="4"/>
                                        </p:tgtEl>
                                        <p:attrNameLst>
                                          <p:attrName>ppt_h</p:attrName>
                                        </p:attrNameLst>
                                      </p:cBhvr>
                                      <p:tavLst>
                                        <p:tav tm="0">
                                          <p:val>
                                            <p:fltVal val="0"/>
                                          </p:val>
                                        </p:tav>
                                        <p:tav tm="100000">
                                          <p:val>
                                            <p:strVal val="#ppt_h"/>
                                          </p:val>
                                        </p:tav>
                                      </p:tavLst>
                                    </p:anim>
                                    <p:animEffect transition="in" filter="fade">
                                      <p:cBhvr>
                                        <p:cTn id="5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Shortcut for Variance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418834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marL="285750" indent="-285750" algn="just">
              <a:buFont typeface="Wingdings" panose="05000000000000000000" pitchFamily="2" charset="2"/>
              <a:buChar char="§"/>
            </a:pPr>
            <a:r>
              <a:rPr lang="en-US" sz="2400" dirty="0" smtClean="0"/>
              <a:t>At </a:t>
            </a:r>
            <a:r>
              <a:rPr lang="en-US" sz="2400" dirty="0"/>
              <a:t>first this second formula looks much more complicated, but it is actually easier since it does not involve computing the mean first. </a:t>
            </a:r>
            <a:endParaRPr lang="en-US" sz="2400" dirty="0" smtClean="0"/>
          </a:p>
          <a:p>
            <a:pPr marL="285750" indent="-285750" algn="just">
              <a:buFont typeface="Wingdings" panose="05000000000000000000" pitchFamily="2" charset="2"/>
              <a:buChar char="§"/>
            </a:pPr>
            <a:r>
              <a:rPr lang="en-US" sz="2400" dirty="0" smtClean="0"/>
              <a:t>In </a:t>
            </a:r>
            <a:r>
              <a:rPr lang="en-US" sz="2400" dirty="0"/>
              <a:t>other words, using the second formula we can compute the variance (and therefore the standard deviation) without first having to compute the mean.</a:t>
            </a:r>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Shortcut for Variance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937" y="2150598"/>
            <a:ext cx="5123526" cy="1170118"/>
          </a:xfrm>
          <a:prstGeom prst="rect">
            <a:avLst/>
          </a:prstGeom>
        </p:spPr>
      </p:pic>
    </p:spTree>
    <p:extLst>
      <p:ext uri="{BB962C8B-B14F-4D97-AF65-F5344CB8AC3E}">
        <p14:creationId xmlns:p14="http://schemas.microsoft.com/office/powerpoint/2010/main" val="27033914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750" fill="hold"/>
                                        <p:tgtEl>
                                          <p:spTgt spid="2"/>
                                        </p:tgtEl>
                                        <p:attrNameLst>
                                          <p:attrName>ppt_w</p:attrName>
                                        </p:attrNameLst>
                                      </p:cBhvr>
                                      <p:tavLst>
                                        <p:tav tm="0">
                                          <p:val>
                                            <p:fltVal val="0"/>
                                          </p:val>
                                        </p:tav>
                                        <p:tav tm="100000">
                                          <p:val>
                                            <p:strVal val="#ppt_w"/>
                                          </p:val>
                                        </p:tav>
                                      </p:tavLst>
                                    </p:anim>
                                    <p:anim calcmode="lin" valueType="num">
                                      <p:cBhvr>
                                        <p:cTn id="16" dur="750" fill="hold"/>
                                        <p:tgtEl>
                                          <p:spTgt spid="2"/>
                                        </p:tgtEl>
                                        <p:attrNameLst>
                                          <p:attrName>ppt_h</p:attrName>
                                        </p:attrNameLst>
                                      </p:cBhvr>
                                      <p:tavLst>
                                        <p:tav tm="0">
                                          <p:val>
                                            <p:fltVal val="0"/>
                                          </p:val>
                                        </p:tav>
                                        <p:tav tm="100000">
                                          <p:val>
                                            <p:strVal val="#ppt_h"/>
                                          </p:val>
                                        </p:tav>
                                      </p:tavLst>
                                    </p:anim>
                                    <p:animEffect transition="in" filter="fade">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6" end="6"/>
                                            </p:txEl>
                                          </p:spTgt>
                                        </p:tgtEl>
                                        <p:attrNameLst>
                                          <p:attrName>style.visibility</p:attrName>
                                        </p:attrNameLst>
                                      </p:cBhvr>
                                      <p:to>
                                        <p:strVal val="visible"/>
                                      </p:to>
                                    </p:set>
                                    <p:animEffect transition="in" filter="fade">
                                      <p:cBhvr>
                                        <p:cTn id="22" dur="750"/>
                                        <p:tgtEl>
                                          <p:spTgt spid="23">
                                            <p:txEl>
                                              <p:pRg st="6" end="6"/>
                                            </p:txEl>
                                          </p:spTgt>
                                        </p:tgtEl>
                                      </p:cBhvr>
                                    </p:animEffect>
                                    <p:anim calcmode="lin" valueType="num">
                                      <p:cBhvr>
                                        <p:cTn id="23"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7" end="7"/>
                                            </p:txEl>
                                          </p:spTgt>
                                        </p:tgtEl>
                                        <p:attrNameLst>
                                          <p:attrName>style.visibility</p:attrName>
                                        </p:attrNameLst>
                                      </p:cBhvr>
                                      <p:to>
                                        <p:strVal val="visible"/>
                                      </p:to>
                                    </p:set>
                                    <p:animEffect transition="in" filter="fade">
                                      <p:cBhvr>
                                        <p:cTn id="29" dur="750"/>
                                        <p:tgtEl>
                                          <p:spTgt spid="23">
                                            <p:txEl>
                                              <p:pRg st="7" end="7"/>
                                            </p:txEl>
                                          </p:spTgt>
                                        </p:tgtEl>
                                      </p:cBhvr>
                                    </p:animEffect>
                                    <p:anim calcmode="lin" valueType="num">
                                      <p:cBhvr>
                                        <p:cTn id="30" dur="75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Mean</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752312" y="1595560"/>
                <a:ext cx="10940716" cy="451429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400" dirty="0" smtClean="0"/>
                  <a:t>Represents </a:t>
                </a:r>
                <a:r>
                  <a:rPr lang="en-US" sz="2400" dirty="0"/>
                  <a:t>the average of all </a:t>
                </a:r>
                <a:r>
                  <a:rPr lang="en-US" sz="2400" dirty="0" smtClean="0"/>
                  <a:t>observations</a:t>
                </a:r>
                <a:endParaRPr lang="en-US" sz="2400" dirty="0"/>
              </a:p>
              <a:p>
                <a:pPr lvl="1" indent="-457200" defTabSz="1200150">
                  <a:lnSpc>
                    <a:spcPct val="90000"/>
                  </a:lnSpc>
                  <a:spcBef>
                    <a:spcPct val="0"/>
                  </a:spcBef>
                  <a:spcAft>
                    <a:spcPct val="15000"/>
                  </a:spcAft>
                  <a:buFont typeface="Wingdings" panose="05000000000000000000" pitchFamily="2" charset="2"/>
                  <a:buChar char="§"/>
                </a:pPr>
                <a:r>
                  <a:rPr lang="en-US" sz="2400" dirty="0" smtClean="0"/>
                  <a:t>Describes </a:t>
                </a:r>
                <a:r>
                  <a:rPr lang="en-US" sz="2400" dirty="0"/>
                  <a:t>the “quintessential” number of your data by averaging all numbers </a:t>
                </a:r>
                <a:r>
                  <a:rPr lang="en-US" sz="2400" dirty="0" smtClean="0"/>
                  <a:t>collected </a:t>
                </a:r>
              </a:p>
              <a:p>
                <a:pPr lvl="1" indent="-457200" defTabSz="1200150">
                  <a:lnSpc>
                    <a:spcPct val="90000"/>
                  </a:lnSpc>
                  <a:spcBef>
                    <a:spcPct val="0"/>
                  </a:spcBef>
                  <a:spcAft>
                    <a:spcPct val="15000"/>
                  </a:spcAft>
                  <a:buFont typeface="Wingdings" panose="05000000000000000000" pitchFamily="2" charset="2"/>
                  <a:buChar char="§"/>
                </a:pPr>
                <a:r>
                  <a:rPr lang="en-US" sz="2400" dirty="0" smtClean="0"/>
                  <a:t>Formula </a:t>
                </a:r>
                <a:r>
                  <a:rPr lang="en-US" sz="2400" dirty="0"/>
                  <a:t>for computing the </a:t>
                </a:r>
                <a:r>
                  <a:rPr lang="en-US" sz="2400" dirty="0" smtClean="0"/>
                  <a:t>mean:</a:t>
                </a:r>
              </a:p>
              <a:p>
                <a:pPr marL="0" lvl="1" defTabSz="1200150">
                  <a:lnSpc>
                    <a:spcPct val="90000"/>
                  </a:lnSpc>
                  <a:spcBef>
                    <a:spcPct val="0"/>
                  </a:spcBef>
                  <a:spcAft>
                    <a:spcPct val="15000"/>
                  </a:spcAft>
                </a:pPr>
                <a:endParaRPr lang="en-US" sz="2400" dirty="0"/>
              </a:p>
              <a:p>
                <a:pPr lvl="1" indent="-457200" defTabSz="1200150" rtl="0">
                  <a:lnSpc>
                    <a:spcPct val="90000"/>
                  </a:lnSpc>
                  <a:spcBef>
                    <a:spcPct val="0"/>
                  </a:spcBef>
                  <a:spcAft>
                    <a:spcPct val="15000"/>
                  </a:spcAft>
                  <a:buFont typeface="Wingdings" panose="05000000000000000000" pitchFamily="2" charset="2"/>
                  <a:buChar char="§"/>
                </a:pPr>
                <a:endParaRPr lang="en-US" sz="2400" kern="1200" dirty="0" smtClean="0"/>
              </a:p>
              <a:p>
                <a:pPr lvl="1" indent="-457200" defTabSz="1200150">
                  <a:lnSpc>
                    <a:spcPct val="90000"/>
                  </a:lnSpc>
                  <a:spcBef>
                    <a:spcPct val="0"/>
                  </a:spcBef>
                  <a:spcAft>
                    <a:spcPct val="15000"/>
                  </a:spcAft>
                  <a:buFont typeface="Wingdings" panose="05000000000000000000" pitchFamily="2" charset="2"/>
                  <a:buChar char="§"/>
                </a:pPr>
                <a:r>
                  <a:rPr lang="en-US" sz="2400" dirty="0" smtClean="0"/>
                  <a:t>In </a:t>
                </a:r>
                <a:r>
                  <a:rPr lang="en-US" sz="2400" dirty="0"/>
                  <a:t>statistics, </a:t>
                </a:r>
                <a:r>
                  <a:rPr lang="en-US" sz="2400" i="1" dirty="0"/>
                  <a:t>two </a:t>
                </a:r>
                <a:r>
                  <a:rPr lang="en-US" sz="2400" dirty="0"/>
                  <a:t>separate letters are used for the mean</a:t>
                </a:r>
                <a:r>
                  <a:rPr lang="en-US" sz="2400" dirty="0" smtClean="0"/>
                  <a:t>:</a:t>
                </a:r>
                <a:endParaRPr lang="en-US" sz="2400" dirty="0"/>
              </a:p>
              <a:p>
                <a:pPr lvl="2" indent="-457200" defTabSz="1200150">
                  <a:lnSpc>
                    <a:spcPct val="90000"/>
                  </a:lnSpc>
                  <a:spcBef>
                    <a:spcPct val="0"/>
                  </a:spcBef>
                  <a:spcAft>
                    <a:spcPts val="600"/>
                  </a:spcAft>
                  <a:buFont typeface="Wingdings" panose="05000000000000000000" pitchFamily="2" charset="2"/>
                  <a:buChar char="§"/>
                </a:pPr>
                <a:r>
                  <a:rPr lang="en-US" sz="2400" dirty="0" smtClean="0"/>
                  <a:t>Greek letter </a:t>
                </a:r>
                <a:r>
                  <a:rPr lang="en-US" sz="2400" i="1" dirty="0" smtClean="0">
                    <a:solidFill>
                      <a:srgbClr val="231F20"/>
                    </a:solidFill>
                    <a:latin typeface="Symbol" panose="05050102010706020507" pitchFamily="18" charset="2"/>
                    <a:ea typeface="Symbol" panose="05050102010706020507" pitchFamily="18" charset="2"/>
                    <a:cs typeface="Symbol" panose="05050102010706020507" pitchFamily="18" charset="2"/>
                  </a:rPr>
                  <a:t>m</a:t>
                </a:r>
                <a:r>
                  <a:rPr lang="en-US" sz="2400" i="1" spc="-80" dirty="0" smtClean="0">
                    <a:solidFill>
                      <a:srgbClr val="231F20"/>
                    </a:solidFill>
                    <a:latin typeface="Symbol" panose="05050102010706020507" pitchFamily="18" charset="2"/>
                    <a:ea typeface="Symbol" panose="05050102010706020507" pitchFamily="18" charset="2"/>
                    <a:cs typeface="Symbol" panose="05050102010706020507" pitchFamily="18" charset="2"/>
                  </a:rPr>
                  <a:t> </a:t>
                </a:r>
                <a:r>
                  <a:rPr lang="en-US" sz="2400" dirty="0" smtClean="0"/>
                  <a:t>(mu</a:t>
                </a:r>
                <a:r>
                  <a:rPr lang="en-US" sz="2400" dirty="0"/>
                  <a:t>) </a:t>
                </a:r>
                <a:r>
                  <a:rPr lang="en-US" sz="2400" dirty="0" smtClean="0"/>
                  <a:t>– used </a:t>
                </a:r>
                <a:r>
                  <a:rPr lang="en-US" sz="2400" dirty="0"/>
                  <a:t>to denote the mean of </a:t>
                </a:r>
                <a:r>
                  <a:rPr lang="en-US" sz="2400" dirty="0" smtClean="0"/>
                  <a:t>the entire </a:t>
                </a:r>
                <a:r>
                  <a:rPr lang="en-US" sz="2400" dirty="0"/>
                  <a:t>population, or </a:t>
                </a:r>
                <a:r>
                  <a:rPr lang="en-US" sz="2400" dirty="0">
                    <a:effectLst>
                      <a:outerShdw blurRad="38100" dist="38100" dir="2700000" algn="tl">
                        <a:srgbClr val="000000">
                          <a:alpha val="43137"/>
                        </a:srgbClr>
                      </a:outerShdw>
                    </a:effectLst>
                  </a:rPr>
                  <a:t>population </a:t>
                </a:r>
                <a:r>
                  <a:rPr lang="en-US" sz="2400" dirty="0" smtClean="0">
                    <a:effectLst>
                      <a:outerShdw blurRad="38100" dist="38100" dir="2700000" algn="tl">
                        <a:srgbClr val="000000">
                          <a:alpha val="43137"/>
                        </a:srgbClr>
                      </a:outerShdw>
                    </a:effectLst>
                  </a:rPr>
                  <a:t>mean</a:t>
                </a:r>
              </a:p>
              <a:p>
                <a:pPr lvl="2" indent="-457200" defTabSz="1200150">
                  <a:lnSpc>
                    <a:spcPct val="90000"/>
                  </a:lnSpc>
                  <a:spcBef>
                    <a:spcPct val="0"/>
                  </a:spcBef>
                  <a:spcAft>
                    <a:spcPts val="600"/>
                  </a:spcAft>
                  <a:buFont typeface="Wingdings" panose="05000000000000000000" pitchFamily="2" charset="2"/>
                  <a:buChar char="§"/>
                </a:pPr>
                <a:r>
                  <a:rPr lang="en-US" sz="2400" dirty="0"/>
                  <a:t>S</a:t>
                </a:r>
                <a:r>
                  <a:rPr lang="en-US" sz="2400" dirty="0" smtClean="0"/>
                  <a:t>ymbol</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14:m>
                  <m:oMath xmlns:m="http://schemas.openxmlformats.org/officeDocument/2006/math">
                    <m:acc>
                      <m:accPr>
                        <m:chr m:val="̅"/>
                        <m:ctrlPr>
                          <a:rPr lang="en-US" sz="280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US" sz="2800" b="0" i="1" smtClean="0">
                            <a:latin typeface="Cambria Math" panose="02040503050406030204" pitchFamily="18" charset="0"/>
                            <a:ea typeface="Arial Unicode MS" panose="020B0604020202020204" pitchFamily="34" charset="-128"/>
                            <a:cs typeface="Arial Unicode MS" panose="020B0604020202020204" pitchFamily="34" charset="-128"/>
                          </a:rPr>
                          <m:t>𝑥</m:t>
                        </m:r>
                      </m:e>
                    </m:acc>
                  </m:oMath>
                </a14:m>
                <a:r>
                  <a:rPr lang="en-US" sz="2400" dirty="0" smtClean="0"/>
                  <a:t>(read </a:t>
                </a:r>
                <a:r>
                  <a:rPr lang="en-US" sz="2400" dirty="0"/>
                  <a:t>as “</a:t>
                </a:r>
                <a:r>
                  <a:rPr lang="en-US" sz="2800" i="1" dirty="0">
                    <a:latin typeface="Book Antiqua" panose="02040602050305030304" pitchFamily="18" charset="0"/>
                  </a:rPr>
                  <a:t>x</a:t>
                </a:r>
                <a:r>
                  <a:rPr lang="en-US" sz="2400" i="1" dirty="0"/>
                  <a:t> </a:t>
                </a:r>
                <a:r>
                  <a:rPr lang="en-US" sz="2400" dirty="0"/>
                  <a:t>bar”) </a:t>
                </a:r>
                <a:r>
                  <a:rPr lang="en-US" sz="2400" dirty="0" smtClean="0"/>
                  <a:t>– used </a:t>
                </a:r>
                <a:r>
                  <a:rPr lang="en-US" sz="2400" dirty="0"/>
                  <a:t>to denote the mean </a:t>
                </a:r>
                <a:r>
                  <a:rPr lang="en-US" sz="2400" dirty="0" smtClean="0"/>
                  <a:t>of a sample, or </a:t>
                </a:r>
                <a:r>
                  <a:rPr lang="en-US" sz="2400" dirty="0" smtClean="0">
                    <a:effectLst>
                      <a:outerShdw blurRad="38100" dist="38100" dir="2700000" algn="tl">
                        <a:srgbClr val="000000">
                          <a:alpha val="43137"/>
                        </a:srgbClr>
                      </a:outerShdw>
                    </a:effectLst>
                  </a:rPr>
                  <a:t>sample mean</a:t>
                </a:r>
                <a:endParaRPr lang="en-US" sz="2400" dirty="0">
                  <a:effectLst>
                    <a:outerShdw blurRad="38100" dist="38100" dir="2700000" algn="tl">
                      <a:srgbClr val="000000">
                        <a:alpha val="43137"/>
                      </a:srgbClr>
                    </a:outerShdw>
                  </a:effectLst>
                </a:endParaRPr>
              </a:p>
              <a:p>
                <a:pPr marL="0" lvl="1" defTabSz="1200150">
                  <a:lnSpc>
                    <a:spcPct val="90000"/>
                  </a:lnSpc>
                  <a:spcBef>
                    <a:spcPct val="0"/>
                  </a:spcBef>
                  <a:spcAft>
                    <a:spcPts val="600"/>
                  </a:spcAft>
                </a:pPr>
                <a:endParaRPr lang="en-US" sz="2800" dirty="0"/>
              </a:p>
            </p:txBody>
          </p:sp>
        </mc:Choice>
        <mc:Fallback xmlns="">
          <p:sp>
            <p:nvSpPr>
              <p:cNvPr id="23" name="Freeform 22"/>
              <p:cNvSpPr>
                <a:spLocks noRot="1" noChangeAspect="1" noMove="1" noResize="1" noEditPoints="1" noAdjustHandles="1" noChangeArrowheads="1" noChangeShapeType="1" noTextEdit="1"/>
              </p:cNvSpPr>
              <p:nvPr/>
            </p:nvSpPr>
            <p:spPr>
              <a:xfrm>
                <a:off x="752312" y="1595560"/>
                <a:ext cx="10940716" cy="451429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67"/>
                </a:stretch>
              </a:blipFill>
            </p:spPr>
            <p:txBody>
              <a:bodyPr/>
              <a:lstStyle/>
              <a:p>
                <a:r>
                  <a:rPr lang="en-US">
                    <a:noFill/>
                  </a:rPr>
                  <a:t> </a:t>
                </a:r>
              </a:p>
            </p:txBody>
          </p:sp>
        </mc:Fallback>
      </mc:AlternateContent>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sp>
        <p:nvSpPr>
          <p:cNvPr id="2" name="Rectangle 1"/>
          <p:cNvSpPr/>
          <p:nvPr/>
        </p:nvSpPr>
        <p:spPr>
          <a:xfrm>
            <a:off x="1572856" y="3325429"/>
            <a:ext cx="9545052" cy="461665"/>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marL="203200" marR="0">
              <a:spcBef>
                <a:spcPts val="250"/>
              </a:spcBef>
              <a:spcAft>
                <a:spcPts val="0"/>
              </a:spcAft>
            </a:pPr>
            <a:r>
              <a:rPr lang="en-US" sz="2400" dirty="0">
                <a:solidFill>
                  <a:srgbClr val="231F20"/>
                </a:solidFill>
                <a:ea typeface="Book Antiqua" panose="02040602050305030304" pitchFamily="18" charset="0"/>
                <a:cs typeface="Book Antiqua" panose="02040602050305030304" pitchFamily="18" charset="0"/>
              </a:rPr>
              <a:t>mean</a:t>
            </a:r>
            <a:r>
              <a:rPr lang="en-US" sz="2400" spc="-135" dirty="0">
                <a:solidFill>
                  <a:srgbClr val="231F20"/>
                </a:solidFill>
                <a:ea typeface="Book Antiqua" panose="02040602050305030304" pitchFamily="18" charset="0"/>
                <a:cs typeface="Book Antiqua" panose="02040602050305030304" pitchFamily="18" charset="0"/>
              </a:rPr>
              <a:t> </a:t>
            </a:r>
            <a:r>
              <a:rPr lang="en-US" sz="2400" dirty="0">
                <a:solidFill>
                  <a:srgbClr val="231F20"/>
                </a:solidFill>
                <a:ea typeface="Symbol" panose="05050102010706020507" pitchFamily="18" charset="2"/>
                <a:cs typeface="Symbol" panose="05050102010706020507" pitchFamily="18" charset="2"/>
              </a:rPr>
              <a:t>=</a:t>
            </a:r>
            <a:r>
              <a:rPr lang="en-US" sz="2400" spc="-130" dirty="0">
                <a:solidFill>
                  <a:srgbClr val="231F20"/>
                </a:solidFill>
                <a:ea typeface="Symbol" panose="05050102010706020507" pitchFamily="18" charset="2"/>
                <a:cs typeface="Symbol" panose="05050102010706020507" pitchFamily="18" charset="2"/>
              </a:rPr>
              <a:t> </a:t>
            </a:r>
            <a:r>
              <a:rPr lang="en-US" sz="2400" dirty="0">
                <a:solidFill>
                  <a:srgbClr val="231F20"/>
                </a:solidFill>
                <a:ea typeface="Book Antiqua" panose="02040602050305030304" pitchFamily="18" charset="0"/>
                <a:cs typeface="Book Antiqua" panose="02040602050305030304" pitchFamily="18" charset="0"/>
              </a:rPr>
              <a:t>(sum</a:t>
            </a:r>
            <a:r>
              <a:rPr lang="en-US" sz="2400" spc="-135" dirty="0">
                <a:solidFill>
                  <a:srgbClr val="231F20"/>
                </a:solidFill>
                <a:ea typeface="Book Antiqua" panose="02040602050305030304" pitchFamily="18" charset="0"/>
                <a:cs typeface="Book Antiqua" panose="02040602050305030304" pitchFamily="18" charset="0"/>
              </a:rPr>
              <a:t> </a:t>
            </a:r>
            <a:r>
              <a:rPr lang="en-US" sz="2400" dirty="0">
                <a:solidFill>
                  <a:srgbClr val="231F20"/>
                </a:solidFill>
                <a:ea typeface="Book Antiqua" panose="02040602050305030304" pitchFamily="18" charset="0"/>
                <a:cs typeface="Book Antiqua" panose="02040602050305030304" pitchFamily="18" charset="0"/>
              </a:rPr>
              <a:t>of</a:t>
            </a:r>
            <a:r>
              <a:rPr lang="en-US" sz="2400" spc="-130" dirty="0">
                <a:solidFill>
                  <a:srgbClr val="231F20"/>
                </a:solidFill>
                <a:ea typeface="Book Antiqua" panose="02040602050305030304" pitchFamily="18" charset="0"/>
                <a:cs typeface="Book Antiqua" panose="02040602050305030304" pitchFamily="18" charset="0"/>
              </a:rPr>
              <a:t> </a:t>
            </a:r>
            <a:r>
              <a:rPr lang="en-US" sz="2400" dirty="0">
                <a:solidFill>
                  <a:srgbClr val="231F20"/>
                </a:solidFill>
                <a:ea typeface="Book Antiqua" panose="02040602050305030304" pitchFamily="18" charset="0"/>
                <a:cs typeface="Book Antiqua" panose="02040602050305030304" pitchFamily="18" charset="0"/>
              </a:rPr>
              <a:t>all</a:t>
            </a:r>
            <a:r>
              <a:rPr lang="en-US" sz="2400" spc="-135" dirty="0">
                <a:solidFill>
                  <a:srgbClr val="231F20"/>
                </a:solidFill>
                <a:ea typeface="Book Antiqua" panose="02040602050305030304" pitchFamily="18" charset="0"/>
                <a:cs typeface="Book Antiqua" panose="02040602050305030304" pitchFamily="18" charset="0"/>
              </a:rPr>
              <a:t> </a:t>
            </a:r>
            <a:r>
              <a:rPr lang="en-US" sz="2400" spc="-10" dirty="0">
                <a:solidFill>
                  <a:srgbClr val="231F20"/>
                </a:solidFill>
                <a:ea typeface="Book Antiqua" panose="02040602050305030304" pitchFamily="18" charset="0"/>
                <a:cs typeface="Book Antiqua" panose="02040602050305030304" pitchFamily="18" charset="0"/>
              </a:rPr>
              <a:t>measurements)/(number</a:t>
            </a:r>
            <a:r>
              <a:rPr lang="en-US" sz="2400" spc="-130" dirty="0">
                <a:solidFill>
                  <a:srgbClr val="231F20"/>
                </a:solidFill>
                <a:ea typeface="Book Antiqua" panose="02040602050305030304" pitchFamily="18" charset="0"/>
                <a:cs typeface="Book Antiqua" panose="02040602050305030304" pitchFamily="18" charset="0"/>
              </a:rPr>
              <a:t> </a:t>
            </a:r>
            <a:r>
              <a:rPr lang="en-US" sz="2400" dirty="0" smtClean="0">
                <a:solidFill>
                  <a:srgbClr val="231F20"/>
                </a:solidFill>
                <a:ea typeface="Book Antiqua" panose="02040602050305030304" pitchFamily="18" charset="0"/>
                <a:cs typeface="Book Antiqua" panose="02040602050305030304" pitchFamily="18" charset="0"/>
              </a:rPr>
              <a:t>of</a:t>
            </a:r>
            <a:r>
              <a:rPr lang="en-US" sz="2400" spc="-135" dirty="0" smtClean="0">
                <a:solidFill>
                  <a:srgbClr val="231F20"/>
                </a:solidFill>
                <a:ea typeface="Book Antiqua" panose="02040602050305030304" pitchFamily="18" charset="0"/>
                <a:cs typeface="Book Antiqua" panose="02040602050305030304" pitchFamily="18" charset="0"/>
              </a:rPr>
              <a:t> </a:t>
            </a:r>
            <a:r>
              <a:rPr lang="en-US" sz="2400" spc="-10" dirty="0" smtClean="0">
                <a:solidFill>
                  <a:srgbClr val="231F20"/>
                </a:solidFill>
                <a:ea typeface="Book Antiqua" panose="02040602050305030304" pitchFamily="18" charset="0"/>
                <a:cs typeface="Book Antiqua" panose="02040602050305030304" pitchFamily="18" charset="0"/>
              </a:rPr>
              <a:t>measurements)</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571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750"/>
                                        <p:tgtEl>
                                          <p:spTgt spid="2"/>
                                        </p:tgtEl>
                                      </p:cBhvr>
                                    </p:animEffect>
                                    <p:anim calcmode="lin" valueType="num">
                                      <p:cBhvr>
                                        <p:cTn id="35" dur="750" fill="hold"/>
                                        <p:tgtEl>
                                          <p:spTgt spid="2"/>
                                        </p:tgtEl>
                                        <p:attrNameLst>
                                          <p:attrName>ppt_x</p:attrName>
                                        </p:attrNameLst>
                                      </p:cBhvr>
                                      <p:tavLst>
                                        <p:tav tm="0">
                                          <p:val>
                                            <p:strVal val="#ppt_x"/>
                                          </p:val>
                                        </p:tav>
                                        <p:tav tm="100000">
                                          <p:val>
                                            <p:strVal val="#ppt_x"/>
                                          </p:val>
                                        </p:tav>
                                      </p:tavLst>
                                    </p:anim>
                                    <p:anim calcmode="lin" valueType="num">
                                      <p:cBhvr>
                                        <p:cTn id="36"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xEl>
                                              <p:pRg st="5" end="5"/>
                                            </p:txEl>
                                          </p:spTgt>
                                        </p:tgtEl>
                                        <p:attrNameLst>
                                          <p:attrName>style.visibility</p:attrName>
                                        </p:attrNameLst>
                                      </p:cBhvr>
                                      <p:to>
                                        <p:strVal val="visible"/>
                                      </p:to>
                                    </p:set>
                                    <p:animEffect transition="in" filter="fade">
                                      <p:cBhvr>
                                        <p:cTn id="41" dur="750"/>
                                        <p:tgtEl>
                                          <p:spTgt spid="23">
                                            <p:txEl>
                                              <p:pRg st="5" end="5"/>
                                            </p:txEl>
                                          </p:spTgt>
                                        </p:tgtEl>
                                      </p:cBhvr>
                                    </p:animEffect>
                                    <p:anim calcmode="lin" valueType="num">
                                      <p:cBhvr>
                                        <p:cTn id="42"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3"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xEl>
                                              <p:pRg st="6" end="6"/>
                                            </p:txEl>
                                          </p:spTgt>
                                        </p:tgtEl>
                                        <p:attrNameLst>
                                          <p:attrName>style.visibility</p:attrName>
                                        </p:attrNameLst>
                                      </p:cBhvr>
                                      <p:to>
                                        <p:strVal val="visible"/>
                                      </p:to>
                                    </p:set>
                                    <p:animEffect transition="in" filter="fade">
                                      <p:cBhvr>
                                        <p:cTn id="48" dur="750"/>
                                        <p:tgtEl>
                                          <p:spTgt spid="23">
                                            <p:txEl>
                                              <p:pRg st="6" end="6"/>
                                            </p:txEl>
                                          </p:spTgt>
                                        </p:tgtEl>
                                      </p:cBhvr>
                                    </p:animEffect>
                                    <p:anim calcmode="lin" valueType="num">
                                      <p:cBhvr>
                                        <p:cTn id="49"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0"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animEffect transition="in" filter="fade">
                                      <p:cBhvr>
                                        <p:cTn id="55" dur="750"/>
                                        <p:tgtEl>
                                          <p:spTgt spid="23">
                                            <p:txEl>
                                              <p:pRg st="7" end="7"/>
                                            </p:txEl>
                                          </p:spTgt>
                                        </p:tgtEl>
                                      </p:cBhvr>
                                    </p:animEffect>
                                    <p:anim calcmode="lin" valueType="num">
                                      <p:cBhvr>
                                        <p:cTn id="56" dur="75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57" dur="75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2"/>
              <p:cNvSpPr>
                <a:spLocks noGrp="1"/>
              </p:cNvSpPr>
              <p:nvPr>
                <p:ph idx="1"/>
              </p:nvPr>
            </p:nvSpPr>
            <p:spPr>
              <a:xfrm>
                <a:off x="328849" y="898357"/>
                <a:ext cx="5767151" cy="5325979"/>
              </a:xfrm>
            </p:spPr>
            <p:txBody>
              <a:bodyPr>
                <a:normAutofit lnSpcReduction="10000"/>
              </a:bodyPr>
              <a:lstStyle/>
              <a:p>
                <a:r>
                  <a:rPr lang="en-US" sz="2400" dirty="0" smtClean="0"/>
                  <a:t>In our preceding example of machine B we would compute the variance using the </a:t>
                </a:r>
                <a:r>
                  <a:rPr lang="en-US" sz="2400" dirty="0"/>
                  <a:t>shortcut as shown in Table 3.6</a:t>
                </a:r>
                <a:r>
                  <a:rPr lang="en-US" sz="2400" dirty="0" smtClean="0"/>
                  <a:t>.</a:t>
                </a:r>
                <a:endParaRPr lang="en-US" sz="2400" dirty="0"/>
              </a:p>
              <a:p>
                <a:r>
                  <a:rPr lang="en-US" sz="2400" dirty="0" smtClean="0"/>
                  <a:t>Thus </a:t>
                </a:r>
                <a14:m>
                  <m:oMath xmlns:m="http://schemas.openxmlformats.org/officeDocument/2006/math">
                    <m:nary>
                      <m:naryPr>
                        <m:chr m:val="∑"/>
                        <m:subHide m:val="on"/>
                        <m:supHide m:val="on"/>
                        <m:ctrlPr>
                          <a:rPr lang="en-US" sz="2400" i="1" smtClean="0">
                            <a:latin typeface="Cambria Math" panose="02040503050406030204" pitchFamily="18" charset="0"/>
                          </a:rPr>
                        </m:ctrlPr>
                      </m:naryPr>
                      <m:sub/>
                      <m:sup/>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110</m:t>
                        </m:r>
                      </m:e>
                    </m:nary>
                  </m:oMath>
                </a14:m>
                <a:r>
                  <a:rPr lang="en-US" sz="2400" i="1" dirty="0" smtClean="0"/>
                  <a:t> </a:t>
                </a:r>
                <a:r>
                  <a:rPr lang="en-US" sz="2400" dirty="0" smtClean="0"/>
                  <a:t>and </a:t>
                </a:r>
                <a14:m>
                  <m:oMath xmlns:m="http://schemas.openxmlformats.org/officeDocument/2006/math">
                    <m:nary>
                      <m:naryPr>
                        <m:chr m:val="∑"/>
                        <m:subHide m:val="on"/>
                        <m:supHide m:val="on"/>
                        <m:ctrlPr>
                          <a:rPr lang="en-US" sz="2400" i="1" smtClean="0">
                            <a:latin typeface="Cambria Math" panose="02040503050406030204" pitchFamily="18" charset="0"/>
                          </a:rPr>
                        </m:ctrlPr>
                      </m:naryPr>
                      <m:sub/>
                      <m:sup/>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r>
                              <a:rPr lang="en-US" sz="2400" b="0" i="1" smtClean="0">
                                <a:latin typeface="Cambria Math" panose="02040503050406030204" pitchFamily="18" charset="0"/>
                              </a:rPr>
                              <m:t> </m:t>
                            </m:r>
                          </m:sup>
                        </m:sSup>
                        <m:r>
                          <a:rPr lang="en-US" sz="2400" b="0" i="1" smtClean="0">
                            <a:latin typeface="Cambria Math" panose="02040503050406030204" pitchFamily="18" charset="0"/>
                          </a:rPr>
                          <m:t>=</m:t>
                        </m:r>
                        <m:r>
                          <a:rPr lang="en-US" sz="2400" b="0" i="1" smtClean="0">
                            <a:latin typeface="Cambria Math" panose="02040503050406030204" pitchFamily="18" charset="0"/>
                          </a:rPr>
                          <m:t>1212</m:t>
                        </m:r>
                      </m:e>
                    </m:nary>
                  </m:oMath>
                </a14:m>
                <a:r>
                  <a:rPr lang="en-US" sz="2400" dirty="0" smtClean="0"/>
                  <a:t> </a:t>
                </a:r>
              </a:p>
              <a:p>
                <a:pPr marL="397764" lvl="1" indent="0">
                  <a:buNone/>
                </a:pPr>
                <a:r>
                  <a:rPr lang="en-US" dirty="0" smtClean="0"/>
                  <a:t>so </a:t>
                </a:r>
                <a:r>
                  <a:rPr lang="en-US" dirty="0"/>
                  <a:t>that the variance is </a:t>
                </a:r>
                <a:endParaRPr lang="en-US" dirty="0" smtClean="0"/>
              </a:p>
              <a:p>
                <a:pPr marL="397764" lvl="1" indent="0">
                  <a:buNone/>
                </a:pPr>
                <a:endParaRPr lang="en-US" sz="2000" dirty="0"/>
              </a:p>
              <a:p>
                <a:pPr marL="397764" lvl="1" indent="0">
                  <a:buNone/>
                </a:pPr>
                <a:endParaRPr lang="en-US" sz="2000" dirty="0" smtClean="0"/>
              </a:p>
              <a:p>
                <a:pPr marL="397764" lvl="1" indent="0">
                  <a:buNone/>
                </a:pPr>
                <a:endParaRPr lang="en-US" sz="2000" dirty="0"/>
              </a:p>
              <a:p>
                <a:pPr marL="397764" lvl="1" indent="0">
                  <a:buNone/>
                </a:pPr>
                <a:endParaRPr lang="en-US" sz="2000" dirty="0" smtClean="0"/>
              </a:p>
              <a:p>
                <a:pPr marL="397764" lvl="1" indent="0">
                  <a:buNone/>
                </a:pPr>
                <a:endParaRPr lang="en-US" sz="2000" dirty="0"/>
              </a:p>
              <a:p>
                <a:pPr marL="397764" lvl="1" indent="0">
                  <a:buNone/>
                </a:pPr>
                <a:endParaRPr lang="en-US" sz="2000" dirty="0" smtClean="0"/>
              </a:p>
              <a:p>
                <a:pPr marL="397764" lvl="1" indent="0">
                  <a:buNone/>
                </a:pPr>
                <a:endParaRPr lang="en-US" sz="2000" dirty="0"/>
              </a:p>
              <a:p>
                <a:pPr lvl="1" indent="-342900"/>
                <a:r>
                  <a:rPr lang="en-US" dirty="0" smtClean="0"/>
                  <a:t>The same number as before, but a little easier to arrive at</a:t>
                </a:r>
                <a:endParaRPr lang="en-US" dirty="0"/>
              </a:p>
              <a:p>
                <a:pPr marL="70866" indent="0">
                  <a:buNone/>
                </a:pPr>
                <a:endParaRPr lang="en-US" sz="2400" dirty="0" smtClean="0"/>
              </a:p>
              <a:p>
                <a:pPr marL="70866" indent="0">
                  <a:buNone/>
                </a:pPr>
                <a:endParaRPr lang="en-US" sz="2400" dirty="0"/>
              </a:p>
            </p:txBody>
          </p:sp>
        </mc:Choice>
        <mc:Fallback xmlns="">
          <p:sp>
            <p:nvSpPr>
              <p:cNvPr id="14" name="Content Placeholder 2"/>
              <p:cNvSpPr>
                <a:spLocks noGrp="1" noRot="1" noChangeAspect="1" noMove="1" noResize="1" noEditPoints="1" noAdjustHandles="1" noChangeArrowheads="1" noChangeShapeType="1" noTextEdit="1"/>
              </p:cNvSpPr>
              <p:nvPr>
                <p:ph idx="1"/>
              </p:nvPr>
            </p:nvSpPr>
            <p:spPr>
              <a:xfrm>
                <a:off x="328849" y="898357"/>
                <a:ext cx="5767151" cy="5325979"/>
              </a:xfrm>
              <a:blipFill rotWithShape="0">
                <a:blip r:embed="rId3"/>
                <a:stretch>
                  <a:fillRect l="-106" t="-1602" r="-2643" b="-2174"/>
                </a:stretch>
              </a:blipFill>
            </p:spPr>
            <p:txBody>
              <a:bodyPr/>
              <a:lstStyle/>
              <a:p>
                <a:r>
                  <a:rPr lang="en-US">
                    <a:noFill/>
                  </a:rPr>
                  <a:t> </a:t>
                </a:r>
              </a:p>
            </p:txBody>
          </p:sp>
        </mc:Fallback>
      </mc:AlternateContent>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Dispersion – Shortcut for Variance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450" y="1050756"/>
            <a:ext cx="5015150" cy="482495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848" y="4125461"/>
            <a:ext cx="3105150" cy="12477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36" y="3300655"/>
            <a:ext cx="4676775" cy="1221483"/>
          </a:xfrm>
          <a:prstGeom prst="rect">
            <a:avLst/>
          </a:prstGeom>
        </p:spPr>
      </p:pic>
    </p:spTree>
    <p:extLst>
      <p:ext uri="{BB962C8B-B14F-4D97-AF65-F5344CB8AC3E}">
        <p14:creationId xmlns:p14="http://schemas.microsoft.com/office/powerpoint/2010/main" val="27045721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750"/>
                                        <p:tgtEl>
                                          <p:spTgt spid="14">
                                            <p:txEl>
                                              <p:pRg st="2" end="2"/>
                                            </p:txEl>
                                          </p:spTgt>
                                        </p:tgtEl>
                                      </p:cBhvr>
                                    </p:animEffect>
                                    <p:anim calcmode="lin" valueType="num">
                                      <p:cBhvr>
                                        <p:cTn id="13"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animEffect transition="in" filter="fade">
                                      <p:cBhvr>
                                        <p:cTn id="31" dur="750"/>
                                        <p:tgtEl>
                                          <p:spTgt spid="14">
                                            <p:txEl>
                                              <p:pRg st="10" end="10"/>
                                            </p:txEl>
                                          </p:spTgt>
                                        </p:tgtEl>
                                      </p:cBhvr>
                                    </p:animEffect>
                                    <p:anim calcmode="lin" valueType="num">
                                      <p:cBhvr>
                                        <p:cTn id="32" dur="75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33" dur="75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82848" y="984013"/>
            <a:ext cx="10270952" cy="168339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Table </a:t>
            </a:r>
            <a:r>
              <a:rPr lang="en-US" sz="2400" dirty="0"/>
              <a:t>3.2 shows a frequency table of study of salaries of graduates from a university. Assuming the original data is unavailable, estimate the standard deviation. </a:t>
            </a:r>
          </a:p>
        </p:txBody>
      </p:sp>
      <p:sp>
        <p:nvSpPr>
          <p:cNvPr id="8" name="Freeform 7"/>
          <p:cNvSpPr/>
          <p:nvPr/>
        </p:nvSpPr>
        <p:spPr>
          <a:xfrm>
            <a:off x="1209566" y="59897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Variance and Standard Deviation for Frequency Tables</a:t>
            </a:r>
          </a:p>
        </p:txBody>
      </p:sp>
      <p:sp>
        <p:nvSpPr>
          <p:cNvPr id="10" name="Content Placeholder 2"/>
          <p:cNvSpPr>
            <a:spLocks noGrp="1"/>
          </p:cNvSpPr>
          <p:nvPr>
            <p:ph idx="1"/>
          </p:nvPr>
        </p:nvSpPr>
        <p:spPr>
          <a:xfrm>
            <a:off x="955265" y="2824983"/>
            <a:ext cx="10534894" cy="3375289"/>
          </a:xfrm>
        </p:spPr>
        <p:txBody>
          <a:bodyPr>
            <a:noAutofit/>
          </a:bodyPr>
          <a:lstStyle/>
          <a:p>
            <a:r>
              <a:rPr lang="en-US" sz="2200" dirty="0"/>
              <a:t>Create Table 3.7 to get organized.</a:t>
            </a:r>
          </a:p>
          <a:p>
            <a:pPr marL="70866" indent="0">
              <a:buNone/>
            </a:pP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376" y="3210021"/>
            <a:ext cx="6914397" cy="3147829"/>
          </a:xfrm>
          <a:prstGeom prst="rect">
            <a:avLst/>
          </a:prstGeom>
        </p:spPr>
      </p:pic>
    </p:spTree>
    <p:extLst>
      <p:ext uri="{BB962C8B-B14F-4D97-AF65-F5344CB8AC3E}">
        <p14:creationId xmlns:p14="http://schemas.microsoft.com/office/powerpoint/2010/main" val="1830765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Effect transition="in" filter="fade">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Variance and Standard Deviation for Frequency Tables</a:t>
            </a:r>
          </a:p>
        </p:txBody>
      </p:sp>
      <p:sp>
        <p:nvSpPr>
          <p:cNvPr id="10" name="Content Placeholder 2"/>
          <p:cNvSpPr>
            <a:spLocks noGrp="1"/>
          </p:cNvSpPr>
          <p:nvPr>
            <p:ph idx="1"/>
          </p:nvPr>
        </p:nvSpPr>
        <p:spPr>
          <a:xfrm>
            <a:off x="955265" y="1219201"/>
            <a:ext cx="10534894" cy="4981072"/>
          </a:xfrm>
        </p:spPr>
        <p:txBody>
          <a:bodyPr>
            <a:noAutofit/>
          </a:bodyPr>
          <a:lstStyle/>
          <a:p>
            <a:r>
              <a:rPr lang="en-US" dirty="0" smtClean="0"/>
              <a:t>To </a:t>
            </a:r>
            <a:r>
              <a:rPr lang="en-US" dirty="0"/>
              <a:t>estimate the variance we use the shortcut formula</a:t>
            </a:r>
            <a:r>
              <a:rPr lang="en-US" dirty="0" smtClean="0"/>
              <a:t>:</a:t>
            </a:r>
          </a:p>
          <a:p>
            <a:endParaRPr lang="en-US" dirty="0"/>
          </a:p>
          <a:p>
            <a:endParaRPr lang="en-US" dirty="0" smtClean="0"/>
          </a:p>
          <a:p>
            <a:pPr marL="68580" indent="0">
              <a:buNone/>
            </a:pPr>
            <a:endParaRPr lang="en-US" dirty="0" smtClean="0"/>
          </a:p>
          <a:p>
            <a:pPr marL="68580" indent="0">
              <a:buNone/>
            </a:pPr>
            <a:endParaRPr lang="en-US" dirty="0"/>
          </a:p>
          <a:p>
            <a:r>
              <a:rPr lang="en-US" dirty="0"/>
              <a:t>Thus, the variance is approximately 54,696,684.42 and therefore the standard deviation, which has the unit of “dollars,” is the square root of that number, or $7,395.72. </a:t>
            </a:r>
          </a:p>
          <a:p>
            <a:pPr marL="70866"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825" y="2213065"/>
            <a:ext cx="9413868" cy="1430679"/>
          </a:xfrm>
          <a:prstGeom prst="rect">
            <a:avLst/>
          </a:prstGeom>
        </p:spPr>
      </p:pic>
    </p:spTree>
    <p:extLst>
      <p:ext uri="{BB962C8B-B14F-4D97-AF65-F5344CB8AC3E}">
        <p14:creationId xmlns:p14="http://schemas.microsoft.com/office/powerpoint/2010/main" val="19998802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5" end="5"/>
                                            </p:txEl>
                                          </p:spTgt>
                                        </p:tgtEl>
                                        <p:attrNameLst>
                                          <p:attrName>style.visibility</p:attrName>
                                        </p:attrNameLst>
                                      </p:cBhvr>
                                      <p:to>
                                        <p:strVal val="visible"/>
                                      </p:to>
                                    </p:set>
                                    <p:animEffect transition="in" filter="fade">
                                      <p:cBhvr>
                                        <p:cTn id="14" dur="750"/>
                                        <p:tgtEl>
                                          <p:spTgt spid="10">
                                            <p:txEl>
                                              <p:pRg st="5" end="5"/>
                                            </p:txEl>
                                          </p:spTgt>
                                        </p:tgtEl>
                                      </p:cBhvr>
                                    </p:animEffect>
                                    <p:anim calcmode="lin" valueType="num">
                                      <p:cBhvr>
                                        <p:cTn id="15" dur="75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82848" y="984013"/>
            <a:ext cx="10270952" cy="184097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The evaluation of a statistics lecture resulted in the frequency distribution shown in Table 3.8. Find the mean, median, variance, and standard deviation.</a:t>
            </a:r>
          </a:p>
        </p:txBody>
      </p:sp>
      <p:sp>
        <p:nvSpPr>
          <p:cNvPr id="8" name="Freeform 7"/>
          <p:cNvSpPr/>
          <p:nvPr/>
        </p:nvSpPr>
        <p:spPr>
          <a:xfrm>
            <a:off x="1209566" y="59897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Variance and Standard Deviation for Frequency Tables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74" y="3033557"/>
            <a:ext cx="5540451" cy="2966190"/>
          </a:xfrm>
          <a:prstGeom prst="rect">
            <a:avLst/>
          </a:prstGeom>
        </p:spPr>
      </p:pic>
    </p:spTree>
    <p:extLst>
      <p:ext uri="{BB962C8B-B14F-4D97-AF65-F5344CB8AC3E}">
        <p14:creationId xmlns:p14="http://schemas.microsoft.com/office/powerpoint/2010/main" val="9029043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Variance and Standard Deviation for Frequency Tables</a:t>
            </a:r>
          </a:p>
        </p:txBody>
      </p:sp>
      <p:sp>
        <p:nvSpPr>
          <p:cNvPr id="3" name="Content Placeholder 2"/>
          <p:cNvSpPr>
            <a:spLocks noGrp="1"/>
          </p:cNvSpPr>
          <p:nvPr>
            <p:ph idx="1"/>
          </p:nvPr>
        </p:nvSpPr>
        <p:spPr>
          <a:xfrm>
            <a:off x="546433" y="657726"/>
            <a:ext cx="11038975" cy="5842535"/>
          </a:xfrm>
        </p:spPr>
        <p:txBody>
          <a:bodyPr>
            <a:noAutofit/>
          </a:bodyPr>
          <a:lstStyle/>
          <a:p>
            <a:r>
              <a:rPr lang="en-US" sz="2200" dirty="0"/>
              <a:t>T</a:t>
            </a:r>
            <a:r>
              <a:rPr lang="en-US" sz="2200" dirty="0" smtClean="0"/>
              <a:t>his </a:t>
            </a:r>
            <a:r>
              <a:rPr lang="en-US" sz="2200" dirty="0"/>
              <a:t>is an ordinal variable so that we need to come up with (more or less arbitrary) numerical code values. With those codes chosen, we will expand the table as shown in the previous </a:t>
            </a:r>
            <a:r>
              <a:rPr lang="en-US" sz="2200" dirty="0" smtClean="0"/>
              <a:t>example. </a:t>
            </a:r>
          </a:p>
          <a:p>
            <a:endParaRPr lang="en-US" sz="2400" dirty="0"/>
          </a:p>
          <a:p>
            <a:endParaRPr lang="en-US" sz="2400" dirty="0" smtClean="0"/>
          </a:p>
          <a:p>
            <a:endParaRPr lang="en-US" sz="2400" dirty="0"/>
          </a:p>
          <a:p>
            <a:endParaRPr lang="en-US" sz="2400" dirty="0" smtClean="0"/>
          </a:p>
          <a:p>
            <a:endParaRPr lang="en-US" sz="2400" dirty="0" smtClean="0"/>
          </a:p>
          <a:p>
            <a:pPr marL="68580" indent="0">
              <a:buNone/>
            </a:pPr>
            <a:endParaRPr lang="en-US" sz="2400" dirty="0" smtClean="0"/>
          </a:p>
          <a:p>
            <a:pPr marL="68580" indent="0">
              <a:buNone/>
            </a:pPr>
            <a:endParaRPr lang="en-US" sz="2400" dirty="0" smtClean="0"/>
          </a:p>
          <a:p>
            <a:pPr>
              <a:spcBef>
                <a:spcPts val="0"/>
              </a:spcBef>
            </a:pPr>
            <a:r>
              <a:rPr lang="en-US" sz="2200" dirty="0" smtClean="0"/>
              <a:t>Therefore</a:t>
            </a:r>
            <a:r>
              <a:rPr lang="en-US" sz="2200" dirty="0"/>
              <a:t>, the mean is 2.04 and the standard deviation is 1.21 as you  can confirm with a calculator. </a:t>
            </a:r>
            <a:endParaRPr lang="en-US" sz="2200" dirty="0" smtClean="0"/>
          </a:p>
          <a:p>
            <a:pPr>
              <a:spcBef>
                <a:spcPts val="0"/>
              </a:spcBef>
            </a:pPr>
            <a:r>
              <a:rPr lang="en-US" sz="2200" dirty="0" smtClean="0"/>
              <a:t>In </a:t>
            </a:r>
            <a:r>
              <a:rPr lang="en-US" sz="2200" dirty="0"/>
              <a:t>other words, the average category </a:t>
            </a:r>
            <a:r>
              <a:rPr lang="en-US" sz="2200" dirty="0" smtClean="0"/>
              <a:t>is “good</a:t>
            </a:r>
            <a:r>
              <a:rPr lang="en-US" sz="2200" dirty="0"/>
              <a:t>” and the spread is relatively small, about one category.</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36" y="1780185"/>
            <a:ext cx="7220136" cy="2968278"/>
          </a:xfrm>
          <a:prstGeom prst="rect">
            <a:avLst/>
          </a:prstGeom>
        </p:spPr>
      </p:pic>
    </p:spTree>
    <p:extLst>
      <p:ext uri="{BB962C8B-B14F-4D97-AF65-F5344CB8AC3E}">
        <p14:creationId xmlns:p14="http://schemas.microsoft.com/office/powerpoint/2010/main" val="34774500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750"/>
                                        <p:tgtEl>
                                          <p:spTgt spid="3">
                                            <p:txEl>
                                              <p:pRg st="8" end="8"/>
                                            </p:txEl>
                                          </p:spTgt>
                                        </p:tgtEl>
                                      </p:cBhvr>
                                    </p:animEffect>
                                    <p:anim calcmode="lin" valueType="num">
                                      <p:cBhvr>
                                        <p:cTn id="8"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750"/>
                                        <p:tgtEl>
                                          <p:spTgt spid="3">
                                            <p:txEl>
                                              <p:pRg st="9" end="9"/>
                                            </p:txEl>
                                          </p:spTgt>
                                        </p:tgtEl>
                                      </p:cBhvr>
                                    </p:animEffect>
                                    <p:anim calcmode="lin" valueType="num">
                                      <p:cBhvr>
                                        <p:cTn id="15"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Freeform 21"/>
              <p:cNvSpPr/>
              <p:nvPr/>
            </p:nvSpPr>
            <p:spPr>
              <a:xfrm>
                <a:off x="655331" y="817230"/>
                <a:ext cx="5326369"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Lower quartile </a:t>
                </a:r>
                <a14:m>
                  <m:oMath xmlns:m="http://schemas.openxmlformats.org/officeDocument/2006/math">
                    <m:sSub>
                      <m:sSubPr>
                        <m:ctrlPr>
                          <a:rPr lang="en-US" sz="40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sz="4000" i="1">
                            <a:solidFill>
                              <a:schemeClr val="bg1"/>
                            </a:solidFill>
                            <a:effectLst>
                              <a:outerShdw blurRad="38100" dist="38100" dir="2700000" algn="tl">
                                <a:srgbClr val="000000">
                                  <a:alpha val="43137"/>
                                </a:srgbClr>
                              </a:outerShdw>
                            </a:effectLst>
                            <a:latin typeface="Cambria Math" panose="02040503050406030204" pitchFamily="18" charset="0"/>
                          </a:rPr>
                          <m:t>𝑄</m:t>
                        </m:r>
                      </m:e>
                      <m:sub>
                        <m:r>
                          <a:rPr lang="en-US" sz="4000" b="0" i="1" smtClean="0">
                            <a:solidFill>
                              <a:schemeClr val="bg1"/>
                            </a:solidFill>
                            <a:effectLst>
                              <a:outerShdw blurRad="38100" dist="38100" dir="2700000" algn="tl">
                                <a:srgbClr val="000000">
                                  <a:alpha val="43137"/>
                                </a:srgbClr>
                              </a:outerShdw>
                            </a:effectLst>
                            <a:latin typeface="Cambria Math" panose="02040503050406030204" pitchFamily="18" charset="0"/>
                          </a:rPr>
                          <m:t>1</m:t>
                        </m:r>
                      </m:sub>
                    </m:sSub>
                  </m:oMath>
                </a14:m>
                <a:endParaRPr lang="en-US" sz="3600" kern="1200" dirty="0">
                  <a:solidFill>
                    <a:schemeClr val="bg1"/>
                  </a:solidFill>
                  <a:effectLst>
                    <a:outerShdw blurRad="38100" dist="38100" dir="2700000" algn="tl">
                      <a:srgbClr val="000000">
                        <a:alpha val="43137"/>
                      </a:srgbClr>
                    </a:outerShdw>
                  </a:effectLst>
                </a:endParaRPr>
              </a:p>
            </p:txBody>
          </p:sp>
        </mc:Choice>
        <mc:Fallback xmlns="">
          <p:sp>
            <p:nvSpPr>
              <p:cNvPr id="22" name="Freeform 21"/>
              <p:cNvSpPr>
                <a:spLocks noRot="1" noChangeAspect="1" noMove="1" noResize="1" noEditPoints="1" noAdjustHandles="1" noChangeArrowheads="1" noChangeShapeType="1" noTextEdit="1"/>
              </p:cNvSpPr>
              <p:nvPr/>
            </p:nvSpPr>
            <p:spPr>
              <a:xfrm>
                <a:off x="655331" y="817230"/>
                <a:ext cx="5326369"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blipFill rotWithShape="0">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Freeform 22"/>
              <p:cNvSpPr/>
              <p:nvPr/>
            </p:nvSpPr>
            <p:spPr>
              <a:xfrm>
                <a:off x="655331" y="1594829"/>
                <a:ext cx="5326369" cy="454929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700" dirty="0" smtClean="0"/>
                  <a:t>That </a:t>
                </a:r>
                <a:r>
                  <a:rPr lang="en-US" sz="2700" dirty="0"/>
                  <a:t>number such that 25 percent of observations are less than it and 75 percent are larger, or to be more precise, at least 25 percent of the sorted values are less than or equal to </a:t>
                </a:r>
                <a14:m>
                  <m:oMath xmlns:m="http://schemas.openxmlformats.org/officeDocument/2006/math">
                    <m:sSub>
                      <m:sSubPr>
                        <m:ctrlPr>
                          <a:rPr lang="en-US" sz="2700" i="1" smtClean="0">
                            <a:latin typeface="Cambria Math" panose="02040503050406030204" pitchFamily="18" charset="0"/>
                          </a:rPr>
                        </m:ctrlPr>
                      </m:sSubPr>
                      <m:e>
                        <m:r>
                          <a:rPr lang="en-US" sz="2700" i="1">
                            <a:latin typeface="Cambria Math" panose="02040503050406030204" pitchFamily="18" charset="0"/>
                          </a:rPr>
                          <m:t>𝑄</m:t>
                        </m:r>
                      </m:e>
                      <m:sub>
                        <m:r>
                          <a:rPr lang="en-US" sz="2700" b="0" i="1" smtClean="0">
                            <a:latin typeface="Cambria Math" panose="02040503050406030204" pitchFamily="18" charset="0"/>
                          </a:rPr>
                          <m:t>1</m:t>
                        </m:r>
                      </m:sub>
                    </m:sSub>
                  </m:oMath>
                </a14:m>
                <a:r>
                  <a:rPr lang="en-US" sz="2700" dirty="0" smtClean="0"/>
                  <a:t> </a:t>
                </a:r>
                <a:r>
                  <a:rPr lang="en-US" sz="2700" dirty="0"/>
                  <a:t>and at least 75 percent of the values are greater than or </a:t>
                </a:r>
                <a:r>
                  <a:rPr lang="en-US" sz="2700" dirty="0" smtClean="0"/>
                  <a:t>equal to </a:t>
                </a:r>
                <a14:m>
                  <m:oMath xmlns:m="http://schemas.openxmlformats.org/officeDocument/2006/math">
                    <m:sSub>
                      <m:sSubPr>
                        <m:ctrlPr>
                          <a:rPr lang="en-US" sz="2700" i="1">
                            <a:latin typeface="Cambria Math" panose="02040503050406030204" pitchFamily="18" charset="0"/>
                          </a:rPr>
                        </m:ctrlPr>
                      </m:sSubPr>
                      <m:e>
                        <m:r>
                          <a:rPr lang="en-US" sz="2700" i="1">
                            <a:latin typeface="Cambria Math" panose="02040503050406030204" pitchFamily="18" charset="0"/>
                          </a:rPr>
                          <m:t>𝑄</m:t>
                        </m:r>
                      </m:e>
                      <m:sub>
                        <m:r>
                          <a:rPr lang="en-US" sz="2700" i="1">
                            <a:latin typeface="Cambria Math" panose="02040503050406030204" pitchFamily="18" charset="0"/>
                          </a:rPr>
                          <m:t>1</m:t>
                        </m:r>
                      </m:sub>
                    </m:sSub>
                  </m:oMath>
                </a14:m>
                <a:r>
                  <a:rPr lang="en-US" sz="2700" dirty="0" smtClean="0"/>
                  <a:t>.</a:t>
                </a:r>
              </a:p>
              <a:p>
                <a:pPr marL="0" lvl="1" algn="just" defTabSz="1200150" rtl="0">
                  <a:lnSpc>
                    <a:spcPct val="90000"/>
                  </a:lnSpc>
                  <a:spcBef>
                    <a:spcPct val="0"/>
                  </a:spcBef>
                  <a:spcAft>
                    <a:spcPct val="15000"/>
                  </a:spcAft>
                </a:pPr>
                <a:endParaRPr lang="en-US" sz="2700" kern="1200" dirty="0" smtClean="0"/>
              </a:p>
              <a:p>
                <a:pPr marL="0" lvl="1" algn="just" defTabSz="1200150" rtl="0">
                  <a:lnSpc>
                    <a:spcPct val="90000"/>
                  </a:lnSpc>
                  <a:spcBef>
                    <a:spcPct val="0"/>
                  </a:spcBef>
                  <a:spcAft>
                    <a:spcPct val="15000"/>
                  </a:spcAft>
                </a:pPr>
                <a:endParaRPr lang="en-US" sz="2700" kern="1200" dirty="0"/>
              </a:p>
            </p:txBody>
          </p:sp>
        </mc:Choice>
        <mc:Fallback xmlns="">
          <p:sp>
            <p:nvSpPr>
              <p:cNvPr id="23" name="Freeform 22"/>
              <p:cNvSpPr>
                <a:spLocks noRot="1" noChangeAspect="1" noMove="1" noResize="1" noEditPoints="1" noAdjustHandles="1" noChangeArrowheads="1" noChangeShapeType="1" noTextEdit="1"/>
              </p:cNvSpPr>
              <p:nvPr/>
            </p:nvSpPr>
            <p:spPr>
              <a:xfrm>
                <a:off x="655331" y="1594829"/>
                <a:ext cx="5326369" cy="454929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4"/>
                <a:stretch>
                  <a:fillRect l="-800" r="-114"/>
                </a:stretch>
              </a:blipFill>
            </p:spPr>
            <p:txBody>
              <a:bodyPr/>
              <a:lstStyle/>
              <a:p>
                <a:r>
                  <a:rPr lang="en-US">
                    <a:noFill/>
                  </a:rPr>
                  <a:t> </a:t>
                </a:r>
              </a:p>
            </p:txBody>
          </p:sp>
        </mc:Fallback>
      </mc:AlternateContent>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mc:AlternateContent xmlns:mc="http://schemas.openxmlformats.org/markup-compatibility/2006" xmlns:a14="http://schemas.microsoft.com/office/drawing/2010/main">
        <mc:Choice Requires="a14">
          <p:sp>
            <p:nvSpPr>
              <p:cNvPr id="6" name="Freeform 5"/>
              <p:cNvSpPr/>
              <p:nvPr/>
            </p:nvSpPr>
            <p:spPr>
              <a:xfrm>
                <a:off x="6101626" y="817230"/>
                <a:ext cx="5326369"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Upper quartile </a:t>
                </a:r>
                <a14:m>
                  <m:oMath xmlns:m="http://schemas.openxmlformats.org/officeDocument/2006/math">
                    <m:sSub>
                      <m:sSubPr>
                        <m:ctrlPr>
                          <a:rPr lang="en-US" sz="40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sz="4000" i="1">
                            <a:solidFill>
                              <a:schemeClr val="bg1"/>
                            </a:solidFill>
                            <a:effectLst>
                              <a:outerShdw blurRad="38100" dist="38100" dir="2700000" algn="tl">
                                <a:srgbClr val="000000">
                                  <a:alpha val="43137"/>
                                </a:srgbClr>
                              </a:outerShdw>
                            </a:effectLst>
                            <a:latin typeface="Cambria Math" panose="02040503050406030204" pitchFamily="18" charset="0"/>
                          </a:rPr>
                          <m:t>𝑄</m:t>
                        </m:r>
                      </m:e>
                      <m:sub>
                        <m:r>
                          <a:rPr lang="en-US" sz="4000" b="0" i="1" smtClean="0">
                            <a:solidFill>
                              <a:schemeClr val="bg1"/>
                            </a:solidFill>
                            <a:effectLst>
                              <a:outerShdw blurRad="38100" dist="38100" dir="2700000" algn="tl">
                                <a:srgbClr val="000000">
                                  <a:alpha val="43137"/>
                                </a:srgbClr>
                              </a:outerShdw>
                            </a:effectLst>
                            <a:latin typeface="Cambria Math" panose="02040503050406030204" pitchFamily="18" charset="0"/>
                          </a:rPr>
                          <m:t>3</m:t>
                        </m:r>
                      </m:sub>
                    </m:sSub>
                  </m:oMath>
                </a14:m>
                <a:endParaRPr lang="en-US" sz="3600" kern="1200" dirty="0">
                  <a:solidFill>
                    <a:schemeClr val="bg1"/>
                  </a:solidFill>
                  <a:effectLst>
                    <a:outerShdw blurRad="38100" dist="38100" dir="2700000" algn="tl">
                      <a:srgbClr val="000000">
                        <a:alpha val="43137"/>
                      </a:srgbClr>
                    </a:outerShdw>
                  </a:effectLst>
                </a:endParaRPr>
              </a:p>
            </p:txBody>
          </p:sp>
        </mc:Choice>
        <mc:Fallback xmlns="">
          <p:sp>
            <p:nvSpPr>
              <p:cNvPr id="6" name="Freeform 5"/>
              <p:cNvSpPr>
                <a:spLocks noRot="1" noChangeAspect="1" noMove="1" noResize="1" noEditPoints="1" noAdjustHandles="1" noChangeArrowheads="1" noChangeShapeType="1" noTextEdit="1"/>
              </p:cNvSpPr>
              <p:nvPr/>
            </p:nvSpPr>
            <p:spPr>
              <a:xfrm>
                <a:off x="6101626" y="817230"/>
                <a:ext cx="5326369"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blipFill rotWithShape="0">
                <a:blip r:embed="rId5"/>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reeform 6"/>
              <p:cNvSpPr/>
              <p:nvPr/>
            </p:nvSpPr>
            <p:spPr>
              <a:xfrm>
                <a:off x="6101626" y="1594829"/>
                <a:ext cx="5326369" cy="454929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700" dirty="0"/>
                  <a:t>T</a:t>
                </a:r>
                <a:r>
                  <a:rPr lang="en-US" sz="2700" dirty="0" smtClean="0"/>
                  <a:t>hat number such that 75 percent of observations are less than it and 25 percent are larger, or to be more precise, at least 75 percent of the sorted values are less than or equal to </a:t>
                </a:r>
                <a14:m>
                  <m:oMath xmlns:m="http://schemas.openxmlformats.org/officeDocument/2006/math">
                    <m:sSub>
                      <m:sSubPr>
                        <m:ctrlPr>
                          <a:rPr lang="en-US" sz="2700" i="1">
                            <a:latin typeface="Cambria Math" panose="02040503050406030204" pitchFamily="18" charset="0"/>
                          </a:rPr>
                        </m:ctrlPr>
                      </m:sSubPr>
                      <m:e>
                        <m:r>
                          <a:rPr lang="en-US" sz="2700" i="1">
                            <a:latin typeface="Cambria Math" panose="02040503050406030204" pitchFamily="18" charset="0"/>
                          </a:rPr>
                          <m:t>𝑄</m:t>
                        </m:r>
                      </m:e>
                      <m:sub>
                        <m:r>
                          <a:rPr lang="en-US" sz="2700" b="0" i="1" smtClean="0">
                            <a:latin typeface="Cambria Math" panose="02040503050406030204" pitchFamily="18" charset="0"/>
                          </a:rPr>
                          <m:t>3</m:t>
                        </m:r>
                      </m:sub>
                    </m:sSub>
                  </m:oMath>
                </a14:m>
                <a:r>
                  <a:rPr lang="en-US" sz="2700" dirty="0" smtClean="0"/>
                  <a:t>, </a:t>
                </a:r>
                <a:r>
                  <a:rPr lang="en-US" sz="2700" dirty="0"/>
                  <a:t>and at least 25 percent of the values are greater than or equal to </a:t>
                </a:r>
                <a14:m>
                  <m:oMath xmlns:m="http://schemas.openxmlformats.org/officeDocument/2006/math">
                    <m:sSub>
                      <m:sSubPr>
                        <m:ctrlPr>
                          <a:rPr lang="en-US" sz="2700" i="1">
                            <a:latin typeface="Cambria Math" panose="02040503050406030204" pitchFamily="18" charset="0"/>
                          </a:rPr>
                        </m:ctrlPr>
                      </m:sSubPr>
                      <m:e>
                        <m:r>
                          <a:rPr lang="en-US" sz="2700" i="1">
                            <a:latin typeface="Cambria Math" panose="02040503050406030204" pitchFamily="18" charset="0"/>
                          </a:rPr>
                          <m:t>𝑄</m:t>
                        </m:r>
                      </m:e>
                      <m:sub>
                        <m:r>
                          <a:rPr lang="en-US" sz="2700" i="1">
                            <a:latin typeface="Cambria Math" panose="02040503050406030204" pitchFamily="18" charset="0"/>
                          </a:rPr>
                          <m:t>3</m:t>
                        </m:r>
                      </m:sub>
                    </m:sSub>
                  </m:oMath>
                </a14:m>
                <a:r>
                  <a:rPr lang="en-US" sz="2700" dirty="0"/>
                  <a:t>.</a:t>
                </a:r>
                <a:endParaRPr lang="en-US" sz="2700" kern="1200" dirty="0" smtClean="0"/>
              </a:p>
              <a:p>
                <a:pPr marL="0" lvl="1" defTabSz="1200150" rtl="0">
                  <a:lnSpc>
                    <a:spcPct val="90000"/>
                  </a:lnSpc>
                  <a:spcBef>
                    <a:spcPct val="0"/>
                  </a:spcBef>
                  <a:spcAft>
                    <a:spcPct val="15000"/>
                  </a:spcAft>
                </a:pPr>
                <a:endParaRPr lang="en-US" sz="2700" kern="1200" dirty="0"/>
              </a:p>
            </p:txBody>
          </p:sp>
        </mc:Choice>
        <mc:Fallback xmlns="">
          <p:sp>
            <p:nvSpPr>
              <p:cNvPr id="7" name="Freeform 6"/>
              <p:cNvSpPr>
                <a:spLocks noRot="1" noChangeAspect="1" noMove="1" noResize="1" noEditPoints="1" noAdjustHandles="1" noChangeArrowheads="1" noChangeShapeType="1" noTextEdit="1"/>
              </p:cNvSpPr>
              <p:nvPr/>
            </p:nvSpPr>
            <p:spPr>
              <a:xfrm>
                <a:off x="6101626" y="1594829"/>
                <a:ext cx="5326369" cy="454929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6"/>
                <a:stretch>
                  <a:fillRect l="-799"/>
                </a:stretch>
              </a:blipFill>
            </p:spPr>
            <p:txBody>
              <a:bodyPr/>
              <a:lstStyle/>
              <a:p>
                <a:r>
                  <a:rPr lang="en-US">
                    <a:noFill/>
                  </a:rPr>
                  <a:t> </a:t>
                </a:r>
              </a:p>
            </p:txBody>
          </p:sp>
        </mc:Fallback>
      </mc:AlternateContent>
    </p:spTree>
    <p:extLst>
      <p:ext uri="{BB962C8B-B14F-4D97-AF65-F5344CB8AC3E}">
        <p14:creationId xmlns:p14="http://schemas.microsoft.com/office/powerpoint/2010/main" val="26528221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par>
                                <p:cTn id="28" presetID="42" presetClass="entr" presetSubtype="0" fill="hold"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750"/>
                                        <p:tgtEl>
                                          <p:spTgt spid="7">
                                            <p:txEl>
                                              <p:pRg st="0" end="0"/>
                                            </p:txEl>
                                          </p:spTgt>
                                        </p:tgtEl>
                                      </p:cBhvr>
                                    </p:animEffect>
                                    <p:anim calcmode="lin" valueType="num">
                                      <p:cBhvr>
                                        <p:cTn id="3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41260" y="1157220"/>
                <a:ext cx="10684042" cy="4170947"/>
              </a:xfrm>
            </p:spPr>
            <p:txBody>
              <a:bodyPr>
                <a:noAutofit/>
              </a:bodyPr>
              <a:lstStyle/>
              <a:p>
                <a:r>
                  <a:rPr lang="en-US" sz="2800" dirty="0" smtClean="0"/>
                  <a:t>Following this notation, the median should actually be called the “middle quartile”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2</m:t>
                        </m:r>
                      </m:sub>
                    </m:sSub>
                  </m:oMath>
                </a14:m>
                <a:r>
                  <a:rPr lang="en-US" sz="2800" dirty="0" smtClean="0"/>
                  <a:t>, </a:t>
                </a:r>
                <a:r>
                  <a:rPr lang="en-US" sz="2800" dirty="0"/>
                  <a:t>since it is that number such that 50 percent are less than it and 50 percent are </a:t>
                </a:r>
                <a:r>
                  <a:rPr lang="en-US" sz="2800" dirty="0" smtClean="0"/>
                  <a:t>larger</a:t>
                </a:r>
              </a:p>
              <a:p>
                <a:pPr lvl="1"/>
                <a:r>
                  <a:rPr lang="en-US" sz="2700" dirty="0"/>
                  <a:t>T</a:t>
                </a:r>
                <a:r>
                  <a:rPr lang="en-US" sz="2700" dirty="0" smtClean="0"/>
                  <a:t>raditionally</a:t>
                </a:r>
                <a:r>
                  <a:rPr lang="en-US" sz="2700" dirty="0"/>
                  <a:t>, however, the term median is used</a:t>
                </a:r>
                <a:r>
                  <a:rPr lang="en-US" sz="2700" dirty="0" smtClean="0"/>
                  <a:t>.</a:t>
                </a:r>
              </a:p>
              <a:p>
                <a:pPr marL="68580" indent="0">
                  <a:buNone/>
                </a:pPr>
                <a:endParaRPr lang="en-US" sz="3200" dirty="0"/>
              </a:p>
              <a:p>
                <a:pPr marL="397764" lvl="1" indent="0">
                  <a:buNone/>
                </a:pPr>
                <a:r>
                  <a:rPr lang="en-US" sz="2800" dirty="0" smtClean="0">
                    <a:solidFill>
                      <a:srgbClr val="C00000"/>
                    </a:solidFill>
                    <a:effectLst>
                      <a:outerShdw blurRad="38100" dist="38100" dir="2700000" algn="tl">
                        <a:srgbClr val="000000">
                          <a:alpha val="43137"/>
                        </a:srgbClr>
                      </a:outerShdw>
                    </a:effectLst>
                  </a:rPr>
                  <a:t>Important</a:t>
                </a:r>
                <a:r>
                  <a:rPr lang="en-US" sz="2800" dirty="0">
                    <a:solidFill>
                      <a:srgbClr val="C00000"/>
                    </a:solidFill>
                    <a:effectLst>
                      <a:outerShdw blurRad="38100" dist="38100" dir="2700000" algn="tl">
                        <a:srgbClr val="000000">
                          <a:alpha val="43137"/>
                        </a:srgbClr>
                      </a:outerShdw>
                    </a:effectLst>
                  </a:rPr>
                  <a:t>: </a:t>
                </a:r>
                <a:r>
                  <a:rPr lang="en-US" sz="2800" dirty="0"/>
                  <a:t>To find the quartiles, you must first sort your data (similar to finding the median).</a:t>
                </a:r>
              </a:p>
              <a:p>
                <a:pPr marL="6858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41260" y="1157220"/>
                <a:ext cx="10684042" cy="4170947"/>
              </a:xfrm>
              <a:blipFill rotWithShape="0">
                <a:blip r:embed="rId3"/>
                <a:stretch>
                  <a:fillRect l="-285" t="-1608"/>
                </a:stretch>
              </a:blipFill>
            </p:spPr>
            <p:txBody>
              <a:bodyPr/>
              <a:lstStyle/>
              <a:p>
                <a:r>
                  <a:rPr lang="en-US">
                    <a:noFill/>
                  </a:rPr>
                  <a:t> </a:t>
                </a:r>
              </a:p>
            </p:txBody>
          </p:sp>
        </mc:Fallback>
      </mc:AlternateContent>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145" y="3924300"/>
            <a:ext cx="557790" cy="557790"/>
          </a:xfrm>
          <a:prstGeom prst="rect">
            <a:avLst/>
          </a:prstGeom>
        </p:spPr>
      </p:pic>
    </p:spTree>
    <p:extLst>
      <p:ext uri="{BB962C8B-B14F-4D97-AF65-F5344CB8AC3E}">
        <p14:creationId xmlns:p14="http://schemas.microsoft.com/office/powerpoint/2010/main" val="17819996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82848" y="984013"/>
            <a:ext cx="10270952" cy="140626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Compute </a:t>
            </a:r>
            <a:r>
              <a:rPr lang="en-US" sz="2400" dirty="0"/>
              <a:t>the upper and lower quartiles of the numbers 2, 4, 6, 8, 10, 12, 14.</a:t>
            </a:r>
          </a:p>
        </p:txBody>
      </p:sp>
      <p:sp>
        <p:nvSpPr>
          <p:cNvPr id="8" name="Freeform 7"/>
          <p:cNvSpPr/>
          <p:nvPr/>
        </p:nvSpPr>
        <p:spPr>
          <a:xfrm>
            <a:off x="1209566" y="59897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0232" y="2518612"/>
                <a:ext cx="10829150" cy="3603892"/>
              </a:xfrm>
            </p:spPr>
            <p:txBody>
              <a:bodyPr>
                <a:noAutofit/>
              </a:bodyPr>
              <a:lstStyle/>
              <a:p>
                <a:pPr>
                  <a:buFont typeface="Wingdings" panose="05000000000000000000" pitchFamily="2" charset="2"/>
                  <a:buChar char="§"/>
                </a:pPr>
                <a:r>
                  <a:rPr lang="en-US" sz="2100" dirty="0" smtClean="0"/>
                  <a:t>The </a:t>
                </a:r>
                <a:r>
                  <a:rPr lang="en-US" sz="2100" dirty="0"/>
                  <a:t>numbers are already sorted, so that it is easy to see that the median is 8 (three numbers are less than 8 and three are bigger). </a:t>
                </a:r>
                <a:endParaRPr lang="en-US" sz="2100" dirty="0" smtClean="0"/>
              </a:p>
              <a:p>
                <a:pPr lvl="1">
                  <a:buFont typeface="Wingdings" panose="05000000000000000000" pitchFamily="2" charset="2"/>
                  <a:buChar char="§"/>
                </a:pPr>
                <a:r>
                  <a:rPr lang="en-US" sz="2100" dirty="0" smtClean="0"/>
                  <a:t>In </a:t>
                </a:r>
                <a:r>
                  <a:rPr lang="en-US" sz="2100" dirty="0"/>
                  <a:t>other words, 8 splits our numbers up into the set of smaller numbers {2, 4, 6} and the set of larger ones {10, 12, 14}. </a:t>
                </a:r>
                <a:endParaRPr lang="en-US" sz="2100" dirty="0" smtClean="0"/>
              </a:p>
              <a:p>
                <a:pPr lvl="1">
                  <a:buFont typeface="Wingdings" panose="05000000000000000000" pitchFamily="2" charset="2"/>
                  <a:buChar char="§"/>
                </a:pPr>
                <a:r>
                  <a:rPr lang="en-US" sz="2100" dirty="0" smtClean="0"/>
                  <a:t>The </a:t>
                </a:r>
                <a:r>
                  <a:rPr lang="en-US" sz="2100" dirty="0"/>
                  <a:t>quartiles, in turn, split up these sets in the middle again, so that </a:t>
                </a:r>
                <a14:m>
                  <m:oMath xmlns:m="http://schemas.openxmlformats.org/officeDocument/2006/math">
                    <m:sSub>
                      <m:sSubPr>
                        <m:ctrlPr>
                          <a:rPr lang="en-US" i="1" smtClean="0">
                            <a:latin typeface="Cambria Math" panose="02040503050406030204" pitchFamily="18" charset="0"/>
                          </a:rPr>
                        </m:ctrlPr>
                      </m:sSubPr>
                      <m:e>
                        <m:r>
                          <m:rPr>
                            <m:nor/>
                          </m:rPr>
                          <a:rPr lang="en-US" i="1" dirty="0">
                            <a:latin typeface="Cambria Math" panose="02040503050406030204" pitchFamily="18" charset="0"/>
                            <a:ea typeface="Cambria Math" panose="02040503050406030204" pitchFamily="18" charset="0"/>
                          </a:rPr>
                          <m:t>Q</m:t>
                        </m:r>
                      </m:e>
                      <m:sub>
                        <m:r>
                          <a:rPr lang="en-US" b="0" i="1" smtClean="0">
                            <a:latin typeface="Cambria Math" panose="02040503050406030204" pitchFamily="18" charset="0"/>
                          </a:rPr>
                          <m:t>1</m:t>
                        </m:r>
                      </m:sub>
                    </m:sSub>
                  </m:oMath>
                </a14:m>
                <a:r>
                  <a:rPr lang="en-US" sz="2100" dirty="0" smtClean="0"/>
                  <a:t> </a:t>
                </a:r>
                <a:r>
                  <a:rPr lang="en-US" sz="2100" dirty="0"/>
                  <a:t>= 4 and </a:t>
                </a:r>
                <a14:m>
                  <m:oMath xmlns:m="http://schemas.openxmlformats.org/officeDocument/2006/math">
                    <m:sSub>
                      <m:sSubPr>
                        <m:ctrlPr>
                          <a:rPr lang="en-US" i="1">
                            <a:latin typeface="Cambria Math" panose="02040503050406030204" pitchFamily="18" charset="0"/>
                          </a:rPr>
                        </m:ctrlPr>
                      </m:sSubPr>
                      <m:e>
                        <m:r>
                          <m:rPr>
                            <m:nor/>
                          </m:rPr>
                          <a:rPr lang="en-US" i="1" dirty="0">
                            <a:latin typeface="Cambria Math" panose="02040503050406030204" pitchFamily="18" charset="0"/>
                            <a:ea typeface="Cambria Math" panose="02040503050406030204" pitchFamily="18" charset="0"/>
                          </a:rPr>
                          <m:t>Q</m:t>
                        </m:r>
                      </m:e>
                      <m:sub>
                        <m:r>
                          <a:rPr lang="en-US" b="0" i="1" dirty="0" smtClean="0">
                            <a:latin typeface="Cambria Math" panose="02040503050406030204" pitchFamily="18" charset="0"/>
                            <a:ea typeface="Cambria Math" panose="02040503050406030204" pitchFamily="18" charset="0"/>
                          </a:rPr>
                          <m:t>3</m:t>
                        </m:r>
                      </m:sub>
                    </m:sSub>
                  </m:oMath>
                </a14:m>
                <a:r>
                  <a:rPr lang="en-US" sz="2100" dirty="0"/>
                  <a:t> = 12.</a:t>
                </a:r>
              </a:p>
              <a:p>
                <a:r>
                  <a:rPr lang="en-US" sz="2100" dirty="0"/>
                  <a:t>Note that the numbers 2 and 4 are less than or equal to the lower quartile, while 4, 6, 8, 10, 12, 14 are larger than or equal to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Cambria Math" panose="02040503050406030204" pitchFamily="18" charset="0"/>
                            <a:ea typeface="Cambria Math" panose="02040503050406030204" pitchFamily="18" charset="0"/>
                          </a:rPr>
                          <m:t>Q</m:t>
                        </m:r>
                      </m:e>
                      <m:sub>
                        <m:r>
                          <a:rPr lang="en-US" sz="2400" i="1">
                            <a:latin typeface="Cambria Math" panose="02040503050406030204" pitchFamily="18" charset="0"/>
                          </a:rPr>
                          <m:t>1</m:t>
                        </m:r>
                      </m:sub>
                    </m:sSub>
                  </m:oMath>
                </a14:m>
                <a:r>
                  <a:rPr lang="en-US" sz="2100" dirty="0" smtClean="0"/>
                  <a:t>.</a:t>
                </a:r>
              </a:p>
              <a:p>
                <a:pPr lvl="1"/>
                <a:r>
                  <a:rPr lang="en-US" sz="2100" dirty="0" smtClean="0"/>
                  <a:t>Therefore</a:t>
                </a:r>
                <a:r>
                  <a:rPr lang="en-US" sz="2100" dirty="0"/>
                  <a:t>, 2 out of 7 or 28 percent of values are less than or equal to </a:t>
                </a:r>
                <a14:m>
                  <m:oMath xmlns:m="http://schemas.openxmlformats.org/officeDocument/2006/math">
                    <m:sSub>
                      <m:sSubPr>
                        <m:ctrlPr>
                          <a:rPr lang="en-US" i="1">
                            <a:latin typeface="Cambria Math" panose="02040503050406030204" pitchFamily="18" charset="0"/>
                          </a:rPr>
                        </m:ctrlPr>
                      </m:sSubPr>
                      <m:e>
                        <m:r>
                          <m:rPr>
                            <m:nor/>
                          </m:rPr>
                          <a:rPr lang="en-US" i="1" dirty="0">
                            <a:latin typeface="Cambria Math" panose="02040503050406030204" pitchFamily="18" charset="0"/>
                            <a:ea typeface="Cambria Math" panose="02040503050406030204" pitchFamily="18" charset="0"/>
                          </a:rPr>
                          <m:t>Q</m:t>
                        </m:r>
                      </m:e>
                      <m:sub>
                        <m:r>
                          <a:rPr lang="en-US" i="1">
                            <a:latin typeface="Cambria Math" panose="02040503050406030204" pitchFamily="18" charset="0"/>
                          </a:rPr>
                          <m:t>1</m:t>
                        </m:r>
                      </m:sub>
                    </m:sSub>
                  </m:oMath>
                </a14:m>
                <a:r>
                  <a:rPr lang="en-US" sz="2100" dirty="0" smtClean="0"/>
                  <a:t> </a:t>
                </a:r>
                <a:r>
                  <a:rPr lang="en-US" sz="2100" dirty="0"/>
                  <a:t>and 6 out of 7 = 86 percent are larger than </a:t>
                </a:r>
                <a14:m>
                  <m:oMath xmlns:m="http://schemas.openxmlformats.org/officeDocument/2006/math">
                    <m:sSub>
                      <m:sSubPr>
                        <m:ctrlPr>
                          <a:rPr lang="en-US" i="1">
                            <a:latin typeface="Cambria Math" panose="02040503050406030204" pitchFamily="18" charset="0"/>
                          </a:rPr>
                        </m:ctrlPr>
                      </m:sSubPr>
                      <m:e>
                        <m:r>
                          <m:rPr>
                            <m:nor/>
                          </m:rPr>
                          <a:rPr lang="en-US" i="1" dirty="0">
                            <a:latin typeface="Cambria Math" panose="02040503050406030204" pitchFamily="18" charset="0"/>
                            <a:ea typeface="Cambria Math" panose="02040503050406030204" pitchFamily="18" charset="0"/>
                          </a:rPr>
                          <m:t>Q</m:t>
                        </m:r>
                      </m:e>
                      <m:sub>
                        <m:r>
                          <a:rPr lang="en-US" i="1">
                            <a:latin typeface="Cambria Math" panose="02040503050406030204" pitchFamily="18" charset="0"/>
                          </a:rPr>
                          <m:t>1</m:t>
                        </m:r>
                      </m:sub>
                    </m:sSub>
                  </m:oMath>
                </a14:m>
                <a:r>
                  <a:rPr lang="en-US" sz="21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0232" y="2518612"/>
                <a:ext cx="10829150" cy="3603892"/>
              </a:xfrm>
              <a:blipFill rotWithShape="0">
                <a:blip r:embed="rId3"/>
                <a:stretch>
                  <a:fillRect t="-1015" r="-1013" b="-7953"/>
                </a:stretch>
              </a:blipFill>
            </p:spPr>
            <p:txBody>
              <a:bodyPr/>
              <a:lstStyle/>
              <a:p>
                <a:r>
                  <a:rPr lang="en-US">
                    <a:noFill/>
                  </a:rPr>
                  <a:t> </a:t>
                </a:r>
              </a:p>
            </p:txBody>
          </p:sp>
        </mc:Fallback>
      </mc:AlternateContent>
    </p:spTree>
    <p:extLst>
      <p:ext uri="{BB962C8B-B14F-4D97-AF65-F5344CB8AC3E}">
        <p14:creationId xmlns:p14="http://schemas.microsoft.com/office/powerpoint/2010/main" val="39002131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82848" y="984014"/>
            <a:ext cx="10270952" cy="102125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Compute </a:t>
            </a:r>
            <a:r>
              <a:rPr lang="en-US" sz="2400" dirty="0"/>
              <a:t>the upper and lower quartiles of the numbers 1, 2, 3, 4, 5.</a:t>
            </a:r>
          </a:p>
        </p:txBody>
      </p:sp>
      <p:sp>
        <p:nvSpPr>
          <p:cNvPr id="8" name="Freeform 7"/>
          <p:cNvSpPr/>
          <p:nvPr/>
        </p:nvSpPr>
        <p:spPr>
          <a:xfrm>
            <a:off x="1209566" y="59897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0232" y="2149642"/>
                <a:ext cx="10732168" cy="3972862"/>
              </a:xfrm>
            </p:spPr>
            <p:txBody>
              <a:bodyPr>
                <a:noAutofit/>
              </a:bodyPr>
              <a:lstStyle/>
              <a:p>
                <a:r>
                  <a:rPr lang="en-US" sz="2300" dirty="0"/>
                  <a:t>Now the median is 3, leaving two sets {1, 2} and {4, 5</a:t>
                </a:r>
                <a:r>
                  <a:rPr lang="en-US" sz="2300" dirty="0" smtClean="0"/>
                  <a:t>}.</a:t>
                </a:r>
              </a:p>
              <a:p>
                <a:pPr lvl="1"/>
                <a:r>
                  <a:rPr lang="en-US" sz="2300" dirty="0" smtClean="0"/>
                  <a:t>To </a:t>
                </a:r>
                <a:r>
                  <a:rPr lang="en-US" sz="2300" dirty="0"/>
                  <a:t>split these numbers in the middle does not work, so it is not immediately clear what the quartiles are</a:t>
                </a:r>
                <a:r>
                  <a:rPr lang="en-US" sz="2300" dirty="0" smtClean="0"/>
                  <a:t>.</a:t>
                </a:r>
                <a:endParaRPr lang="en-US" sz="2300" dirty="0"/>
              </a:p>
              <a:p>
                <a:pPr lvl="2"/>
                <a:r>
                  <a:rPr lang="en-US" sz="2300" dirty="0"/>
                  <a:t>If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Cambria Math" panose="02040503050406030204" pitchFamily="18" charset="0"/>
                            <a:ea typeface="Cambria Math" panose="02040503050406030204" pitchFamily="18" charset="0"/>
                          </a:rPr>
                          <m:t>Q</m:t>
                        </m:r>
                      </m:e>
                      <m:sub>
                        <m:r>
                          <a:rPr lang="en-US" sz="2300" i="1">
                            <a:latin typeface="Cambria Math" panose="02040503050406030204" pitchFamily="18" charset="0"/>
                          </a:rPr>
                          <m:t>1</m:t>
                        </m:r>
                      </m:sub>
                    </m:sSub>
                  </m:oMath>
                </a14:m>
                <a:r>
                  <a:rPr lang="en-US" sz="2300" dirty="0"/>
                  <a:t> = 1, then one value out of five is less than or equal to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Cambria Math" panose="02040503050406030204" pitchFamily="18" charset="0"/>
                            <a:ea typeface="Cambria Math" panose="02040503050406030204" pitchFamily="18" charset="0"/>
                          </a:rPr>
                          <m:t>Q</m:t>
                        </m:r>
                      </m:e>
                      <m:sub>
                        <m:r>
                          <a:rPr lang="en-US" sz="2300" i="1">
                            <a:latin typeface="Cambria Math" panose="02040503050406030204" pitchFamily="18" charset="0"/>
                          </a:rPr>
                          <m:t>1</m:t>
                        </m:r>
                      </m:sub>
                    </m:sSub>
                  </m:oMath>
                </a14:m>
                <a:r>
                  <a:rPr lang="en-US" sz="2300" dirty="0"/>
                  <a:t>, or 20 percent. According to our definition that is not enough, so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Cambria Math" panose="02040503050406030204" pitchFamily="18" charset="0"/>
                            <a:ea typeface="Cambria Math" panose="02040503050406030204" pitchFamily="18" charset="0"/>
                          </a:rPr>
                          <m:t>Q</m:t>
                        </m:r>
                      </m:e>
                      <m:sub>
                        <m:r>
                          <a:rPr lang="en-US" sz="2300" i="1">
                            <a:latin typeface="Cambria Math" panose="02040503050406030204" pitchFamily="18" charset="0"/>
                          </a:rPr>
                          <m:t>1</m:t>
                        </m:r>
                      </m:sub>
                    </m:sSub>
                  </m:oMath>
                </a14:m>
                <a:r>
                  <a:rPr lang="en-US" sz="2300" dirty="0"/>
                  <a:t> must be bigger than </a:t>
                </a:r>
                <a:r>
                  <a:rPr lang="en-US" sz="2300" dirty="0" smtClean="0"/>
                  <a:t>1.</a:t>
                </a:r>
              </a:p>
              <a:p>
                <a:pPr lvl="2"/>
                <a:r>
                  <a:rPr lang="en-US" sz="2300" dirty="0" smtClean="0"/>
                  <a:t>If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Cambria Math" panose="02040503050406030204" pitchFamily="18" charset="0"/>
                            <a:ea typeface="Cambria Math" panose="02040503050406030204" pitchFamily="18" charset="0"/>
                          </a:rPr>
                          <m:t>Q</m:t>
                        </m:r>
                      </m:e>
                      <m:sub>
                        <m:r>
                          <a:rPr lang="en-US" sz="2300" i="1">
                            <a:latin typeface="Cambria Math" panose="02040503050406030204" pitchFamily="18" charset="0"/>
                          </a:rPr>
                          <m:t>1</m:t>
                        </m:r>
                      </m:sub>
                    </m:sSub>
                  </m:oMath>
                </a14:m>
                <a:r>
                  <a:rPr lang="en-US" sz="2300" dirty="0"/>
                  <a:t> = 2, then two values out of five are less than or equal to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Cambria Math" panose="02040503050406030204" pitchFamily="18" charset="0"/>
                            <a:ea typeface="Cambria Math" panose="02040503050406030204" pitchFamily="18" charset="0"/>
                          </a:rPr>
                          <m:t>Q</m:t>
                        </m:r>
                      </m:e>
                      <m:sub>
                        <m:r>
                          <a:rPr lang="en-US" sz="2300" i="1">
                            <a:latin typeface="Cambria Math" panose="02040503050406030204" pitchFamily="18" charset="0"/>
                          </a:rPr>
                          <m:t>1</m:t>
                        </m:r>
                      </m:sub>
                    </m:sSub>
                  </m:oMath>
                </a14:m>
                <a:r>
                  <a:rPr lang="en-US" sz="2300" dirty="0"/>
                  <a:t>, or 40 percent. Similarly, four values out of five, </a:t>
                </a:r>
                <a:r>
                  <a:rPr lang="en-US" sz="2300" dirty="0" smtClean="0"/>
                  <a:t>or 80 </a:t>
                </a:r>
                <a:r>
                  <a:rPr lang="en-US" sz="2300" dirty="0"/>
                  <a:t>percent, are larger than or equal to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Cambria Math" panose="02040503050406030204" pitchFamily="18" charset="0"/>
                            <a:ea typeface="Cambria Math" panose="02040503050406030204" pitchFamily="18" charset="0"/>
                          </a:rPr>
                          <m:t>Q</m:t>
                        </m:r>
                      </m:e>
                      <m:sub>
                        <m:r>
                          <a:rPr lang="en-US" sz="2300" i="1">
                            <a:latin typeface="Cambria Math" panose="02040503050406030204" pitchFamily="18" charset="0"/>
                          </a:rPr>
                          <m:t>1</m:t>
                        </m:r>
                      </m:sub>
                    </m:sSub>
                  </m:oMath>
                </a14:m>
                <a:r>
                  <a:rPr lang="en-US" sz="2300" dirty="0"/>
                  <a:t> so that the lower quartile is indeed 2. </a:t>
                </a:r>
              </a:p>
              <a:p>
                <a:r>
                  <a:rPr lang="en-US" sz="2300" dirty="0" smtClean="0"/>
                  <a:t>Similarly</a:t>
                </a:r>
                <a:r>
                  <a:rPr lang="en-US" sz="2300" dirty="0"/>
                  <a:t>, the upper quartile can be shown to be 4. </a:t>
                </a:r>
              </a:p>
              <a:p>
                <a:pPr marL="68580" indent="0">
                  <a:buNone/>
                </a:pPr>
                <a:r>
                  <a:rPr lang="en-US" sz="2300" dirty="0"/>
                  <a:t/>
                </a:r>
                <a:br>
                  <a:rPr lang="en-US" sz="2300" dirty="0"/>
                </a:br>
                <a:r>
                  <a:rPr lang="en-US" sz="2300" dirty="0" smtClean="0"/>
                  <a:t>.</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0232" y="2149642"/>
                <a:ext cx="10732168" cy="3972862"/>
              </a:xfrm>
              <a:blipFill rotWithShape="0">
                <a:blip r:embed="rId3"/>
                <a:stretch>
                  <a:fillRect l="-170" t="-1229" b="-21505"/>
                </a:stretch>
              </a:blipFill>
            </p:spPr>
            <p:txBody>
              <a:bodyPr/>
              <a:lstStyle/>
              <a:p>
                <a:r>
                  <a:rPr lang="en-US">
                    <a:noFill/>
                  </a:rPr>
                  <a:t> </a:t>
                </a:r>
              </a:p>
            </p:txBody>
          </p:sp>
        </mc:Fallback>
      </mc:AlternateContent>
    </p:spTree>
    <p:extLst>
      <p:ext uri="{BB962C8B-B14F-4D97-AF65-F5344CB8AC3E}">
        <p14:creationId xmlns:p14="http://schemas.microsoft.com/office/powerpoint/2010/main" val="16089297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3" name="Content Placeholder 2"/>
          <p:cNvSpPr>
            <a:spLocks noGrp="1"/>
          </p:cNvSpPr>
          <p:nvPr>
            <p:ph idx="1"/>
          </p:nvPr>
        </p:nvSpPr>
        <p:spPr>
          <a:xfrm>
            <a:off x="882316" y="962526"/>
            <a:ext cx="10459452" cy="5159978"/>
          </a:xfrm>
        </p:spPr>
        <p:txBody>
          <a:bodyPr>
            <a:noAutofit/>
          </a:bodyPr>
          <a:lstStyle/>
          <a:p>
            <a:pPr>
              <a:spcBef>
                <a:spcPts val="600"/>
              </a:spcBef>
              <a:spcAft>
                <a:spcPts val="1200"/>
              </a:spcAft>
            </a:pPr>
            <a:r>
              <a:rPr lang="en-US" dirty="0"/>
              <a:t>Note that the preceding definition of quartiles does not necessarily produce a unique answer. </a:t>
            </a:r>
            <a:endParaRPr lang="en-US" dirty="0" smtClean="0"/>
          </a:p>
          <a:p>
            <a:pPr lvl="1" algn="just">
              <a:spcBef>
                <a:spcPts val="600"/>
              </a:spcBef>
              <a:spcAft>
                <a:spcPts val="1200"/>
              </a:spcAft>
            </a:pPr>
            <a:r>
              <a:rPr lang="en-US" sz="2600" dirty="0" smtClean="0"/>
              <a:t>For </a:t>
            </a:r>
            <a:r>
              <a:rPr lang="en-US" sz="2600" dirty="0"/>
              <a:t>example, for the data set {2, 4, 6, 8} </a:t>
            </a:r>
            <a:r>
              <a:rPr lang="en-US" sz="2600" i="1" dirty="0"/>
              <a:t>any </a:t>
            </a:r>
            <a:r>
              <a:rPr lang="en-US" sz="2600" dirty="0"/>
              <a:t>number between 2 (included) and 4 (excluded) would be a valid lower quartile, because for any such number one out of four data values are smaller, while three out of four values are larger. </a:t>
            </a:r>
            <a:endParaRPr lang="en-US" sz="2600" dirty="0" smtClean="0"/>
          </a:p>
          <a:p>
            <a:pPr lvl="1">
              <a:spcBef>
                <a:spcPts val="600"/>
              </a:spcBef>
              <a:spcAft>
                <a:spcPts val="1200"/>
              </a:spcAft>
            </a:pPr>
            <a:r>
              <a:rPr lang="en-US" sz="2600" dirty="0" smtClean="0"/>
              <a:t>Thus</a:t>
            </a:r>
            <a:r>
              <a:rPr lang="en-US" sz="2600" dirty="0"/>
              <a:t>, we select a slightly different and constructive algorithm to define quartiles (uniquely).</a:t>
            </a:r>
          </a:p>
          <a:p>
            <a:pPr marL="68580" indent="0">
              <a:spcBef>
                <a:spcPts val="600"/>
              </a:spcBef>
              <a:spcAft>
                <a:spcPts val="1200"/>
              </a:spcAft>
              <a:buNone/>
            </a:pPr>
            <a:r>
              <a:rPr lang="en-US" sz="2400" dirty="0"/>
              <a:t/>
            </a:r>
            <a:br>
              <a:rPr lang="en-US" sz="2400" dirty="0"/>
            </a:br>
            <a:endParaRPr lang="en-US" sz="2400" dirty="0"/>
          </a:p>
        </p:txBody>
      </p:sp>
    </p:spTree>
    <p:extLst>
      <p:ext uri="{BB962C8B-B14F-4D97-AF65-F5344CB8AC3E}">
        <p14:creationId xmlns:p14="http://schemas.microsoft.com/office/powerpoint/2010/main" val="29917604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634554" y="850232"/>
                <a:ext cx="10963888" cy="5381235"/>
              </a:xfrm>
            </p:spPr>
            <p:txBody>
              <a:bodyPr>
                <a:noAutofit/>
              </a:bodyPr>
              <a:lstStyle/>
              <a:p>
                <a:pPr>
                  <a:lnSpc>
                    <a:spcPct val="120000"/>
                  </a:lnSpc>
                  <a:spcBef>
                    <a:spcPts val="0"/>
                  </a:spcBef>
                  <a:buFont typeface="Wingdings" panose="05000000000000000000" pitchFamily="2" charset="2"/>
                  <a:buChar char="§"/>
                </a:pPr>
                <a:r>
                  <a:rPr lang="en-US" sz="2400" dirty="0" smtClean="0"/>
                  <a:t>Another </a:t>
                </a:r>
                <a:r>
                  <a:rPr lang="en-US" sz="2400" dirty="0"/>
                  <a:t>way to show how the mean is </a:t>
                </a:r>
                <a:r>
                  <a:rPr lang="en-US" sz="2400" dirty="0" smtClean="0"/>
                  <a:t>computed:</a:t>
                </a:r>
              </a:p>
              <a:p>
                <a:pPr marL="68580" indent="0">
                  <a:lnSpc>
                    <a:spcPct val="120000"/>
                  </a:lnSpc>
                  <a:spcBef>
                    <a:spcPts val="0"/>
                  </a:spcBef>
                  <a:buNone/>
                </a:pPr>
                <a:endParaRPr lang="en-US" sz="2400" dirty="0"/>
              </a:p>
              <a:p>
                <a:pPr marL="68580" indent="0">
                  <a:lnSpc>
                    <a:spcPct val="120000"/>
                  </a:lnSpc>
                  <a:spcBef>
                    <a:spcPts val="0"/>
                  </a:spcBef>
                  <a:buNone/>
                </a:pPr>
                <a:endParaRPr lang="en-US" sz="2400" dirty="0" smtClean="0"/>
              </a:p>
              <a:p>
                <a:pPr marL="454914" lvl="1" indent="0">
                  <a:lnSpc>
                    <a:spcPct val="120000"/>
                  </a:lnSpc>
                  <a:spcBef>
                    <a:spcPts val="0"/>
                  </a:spcBef>
                  <a:buNone/>
                </a:pPr>
                <a:endParaRPr lang="en-US" sz="2000" dirty="0" smtClean="0"/>
              </a:p>
              <a:p>
                <a:pPr marL="454914" lvl="1" indent="0">
                  <a:lnSpc>
                    <a:spcPct val="120000"/>
                  </a:lnSpc>
                  <a:spcBef>
                    <a:spcPts val="0"/>
                  </a:spcBef>
                  <a:buNone/>
                </a:pPr>
                <a:endParaRPr lang="en-US" sz="2000" dirty="0" smtClean="0"/>
              </a:p>
              <a:p>
                <a:pPr lvl="2">
                  <a:spcBef>
                    <a:spcPts val="0"/>
                  </a:spcBef>
                  <a:buFont typeface="Wingdings" panose="05000000000000000000" pitchFamily="2" charset="2"/>
                  <a:buChar char="§"/>
                </a:pPr>
                <a:r>
                  <a:rPr lang="en-US" sz="2000" dirty="0" smtClean="0"/>
                  <a:t> </a:t>
                </a:r>
                <a14:m>
                  <m:oMath xmlns:m="http://schemas.openxmlformats.org/officeDocument/2006/math">
                    <m:r>
                      <a:rPr lang="en-US" sz="3000" b="0" i="1" dirty="0">
                        <a:latin typeface="Cambria Math" panose="02040503050406030204" pitchFamily="18" charset="0"/>
                      </a:rPr>
                      <m:t>𝑛</m:t>
                    </m:r>
                  </m:oMath>
                </a14:m>
                <a:r>
                  <a:rPr lang="en-US" dirty="0" smtClean="0"/>
                  <a:t> </a:t>
                </a:r>
                <a:r>
                  <a:rPr lang="en-US" dirty="0"/>
                  <a:t>stands for the number of </a:t>
                </a:r>
                <a:r>
                  <a:rPr lang="en-US" dirty="0" smtClean="0"/>
                  <a:t>measurements </a:t>
                </a:r>
              </a:p>
              <a:p>
                <a:pPr lvl="2">
                  <a:spcBef>
                    <a:spcPts val="0"/>
                  </a:spcBef>
                  <a:spcAft>
                    <a:spcPts val="1200"/>
                  </a:spcAft>
                </a:pPr>
                <a14:m>
                  <m:oMath xmlns:m="http://schemas.openxmlformats.org/officeDocument/2006/math">
                    <m:sSub>
                      <m:sSubPr>
                        <m:ctrlPr>
                          <a:rPr lang="en-US" sz="2800" b="1" i="1" smtClean="0">
                            <a:solidFill>
                              <a:srgbClr val="231F20"/>
                            </a:solidFill>
                            <a:latin typeface="Cambria Math" panose="02040503050406030204" pitchFamily="18" charset="0"/>
                          </a:rPr>
                        </m:ctrlPr>
                      </m:sSubPr>
                      <m:e>
                        <m:r>
                          <m:rPr>
                            <m:nor/>
                          </m:rPr>
                          <a:rPr lang="en-US" sz="2800" b="1" i="1" dirty="0">
                            <a:solidFill>
                              <a:srgbClr val="231F20"/>
                            </a:solidFill>
                            <a:latin typeface="Book Antiqua" panose="02040602050305030304" pitchFamily="18" charset="0"/>
                            <a:ea typeface="Calibri" panose="020F0502020204030204" pitchFamily="34" charset="0"/>
                            <a:cs typeface="Book Antiqua" panose="02040602050305030304" pitchFamily="18" charset="0"/>
                          </a:rPr>
                          <m:t>x</m:t>
                        </m:r>
                      </m:e>
                      <m:sub>
                        <m:r>
                          <a:rPr lang="en-US" sz="2800" b="1" i="1" smtClean="0">
                            <a:solidFill>
                              <a:srgbClr val="231F20"/>
                            </a:solidFill>
                            <a:latin typeface="Cambria Math" panose="02040503050406030204" pitchFamily="18" charset="0"/>
                          </a:rPr>
                          <m:t>𝒊</m:t>
                        </m:r>
                      </m:sub>
                    </m:sSub>
                  </m:oMath>
                </a14:m>
                <a:r>
                  <a:rPr lang="en-US" sz="4400" dirty="0" smtClean="0"/>
                  <a:t> </a:t>
                </a:r>
                <a:r>
                  <a:rPr lang="en-US" dirty="0" smtClean="0"/>
                  <a:t>stands </a:t>
                </a:r>
                <a:r>
                  <a:rPr lang="en-US" dirty="0"/>
                  <a:t>for the individual</a:t>
                </a:r>
                <a:r>
                  <a:rPr lang="en-US" i="1" dirty="0"/>
                  <a:t> </a:t>
                </a:r>
                <a:r>
                  <a:rPr lang="en-US" sz="2800" i="1" dirty="0" err="1">
                    <a:latin typeface="Book Antiqua" panose="02040602050305030304" pitchFamily="18" charset="0"/>
                  </a:rPr>
                  <a:t>i</a:t>
                </a:r>
                <a:r>
                  <a:rPr lang="en-US" dirty="0" err="1"/>
                  <a:t>-th</a:t>
                </a:r>
                <a:r>
                  <a:rPr lang="en-US" dirty="0"/>
                  <a:t> </a:t>
                </a:r>
                <a:r>
                  <a:rPr lang="en-US" dirty="0" smtClean="0"/>
                  <a:t>measurement</a:t>
                </a:r>
              </a:p>
              <a:p>
                <a:pPr lvl="2">
                  <a:spcBef>
                    <a:spcPts val="0"/>
                  </a:spcBef>
                  <a:spcAft>
                    <a:spcPts val="1200"/>
                  </a:spcAft>
                </a:pPr>
                <a:r>
                  <a:rPr lang="en-US" dirty="0" smtClean="0"/>
                  <a:t>Greek </a:t>
                </a:r>
                <a:r>
                  <a:rPr lang="en-US" dirty="0"/>
                  <a:t>symbol sigma </a:t>
                </a:r>
                <a:r>
                  <a:rPr lang="en-US" sz="2800" b="1" dirty="0">
                    <a:latin typeface="Symbol" panose="05050102010706020507" pitchFamily="18" charset="2"/>
                  </a:rPr>
                  <a:t></a:t>
                </a:r>
                <a:r>
                  <a:rPr lang="en-US" dirty="0">
                    <a:latin typeface="Symbol" panose="05050102010706020507" pitchFamily="18" charset="2"/>
                  </a:rPr>
                  <a:t></a:t>
                </a:r>
                <a:r>
                  <a:rPr lang="en-US" dirty="0"/>
                  <a:t>stands for “sum </a:t>
                </a:r>
                <a:r>
                  <a:rPr lang="en-US" dirty="0" smtClean="0"/>
                  <a:t>of” </a:t>
                </a:r>
              </a:p>
              <a:p>
                <a:pPr>
                  <a:lnSpc>
                    <a:spcPct val="120000"/>
                  </a:lnSpc>
                  <a:spcBef>
                    <a:spcPts val="1200"/>
                  </a:spcBef>
                  <a:spcAft>
                    <a:spcPts val="1200"/>
                  </a:spcAft>
                </a:pPr>
                <a:r>
                  <a:rPr lang="en-US" sz="2400" dirty="0" smtClean="0"/>
                  <a:t>This </a:t>
                </a:r>
                <a:r>
                  <a:rPr lang="en-US" sz="2400" dirty="0"/>
                  <a:t>formula is valid for computing either the population </a:t>
                </a:r>
                <a:r>
                  <a:rPr lang="en-US" sz="2400" dirty="0" smtClean="0"/>
                  <a:t>mean </a:t>
                </a:r>
                <a:r>
                  <a:rPr lang="en-US" sz="2400" i="1" dirty="0" smtClean="0">
                    <a:latin typeface="Symbol" panose="05050102010706020507" pitchFamily="18" charset="2"/>
                  </a:rPr>
                  <a:t></a:t>
                </a:r>
                <a:r>
                  <a:rPr lang="en-US" sz="2400" dirty="0"/>
                  <a:t>or the sample </a:t>
                </a:r>
                <a:r>
                  <a:rPr lang="en-US" sz="2400" dirty="0" smtClean="0"/>
                  <a:t>mean </a:t>
                </a:r>
                <a14:m>
                  <m:oMath xmlns:m="http://schemas.openxmlformats.org/officeDocument/2006/math">
                    <m:acc>
                      <m:accPr>
                        <m:chr m:val="̅"/>
                        <m:ctrlPr>
                          <a:rPr lang="en-US" sz="2400" i="1">
                            <a:latin typeface="Cambria Math" panose="02040503050406030204" pitchFamily="18" charset="0"/>
                            <a:ea typeface="Arial Unicode MS" panose="020B0604020202020204" pitchFamily="34" charset="-128"/>
                            <a:cs typeface="Arial Unicode MS" panose="020B0604020202020204" pitchFamily="34" charset="-128"/>
                          </a:rPr>
                        </m:ctrlPr>
                      </m:accPr>
                      <m:e>
                        <m:r>
                          <a:rPr lang="en-US" sz="2400" i="1">
                            <a:latin typeface="Cambria Math" panose="02040503050406030204" pitchFamily="18" charset="0"/>
                            <a:ea typeface="Arial Unicode MS" panose="020B0604020202020204" pitchFamily="34" charset="-128"/>
                            <a:cs typeface="Arial Unicode MS" panose="020B0604020202020204" pitchFamily="34" charset="-128"/>
                          </a:rPr>
                          <m:t>𝑥</m:t>
                        </m:r>
                      </m:e>
                    </m:acc>
                  </m:oMath>
                </a14:m>
                <a:r>
                  <a:rPr lang="en-US" sz="2400" dirty="0" smtClean="0"/>
                  <a:t>.</a:t>
                </a:r>
                <a:endParaRPr lang="en-US" sz="2400" dirty="0"/>
              </a:p>
              <a:p>
                <a:pPr marL="68580" indent="0">
                  <a:lnSpc>
                    <a:spcPct val="120000"/>
                  </a:lnSpc>
                  <a:spcBef>
                    <a:spcPts val="0"/>
                  </a:spcBef>
                  <a:buNone/>
                </a:pPr>
                <a:r>
                  <a:rPr lang="en-US" sz="2400" dirty="0"/>
                  <a:t/>
                </a:r>
                <a:br>
                  <a:rPr lang="en-US" sz="2400" dirty="0"/>
                </a:br>
                <a:endParaRPr lang="en-US" sz="24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634554" y="850232"/>
                <a:ext cx="10963888" cy="5381235"/>
              </a:xfrm>
              <a:blipFill rotWithShape="0">
                <a:blip r:embed="rId3"/>
                <a:stretch>
                  <a:fillRect l="-56" t="-340" r="-1056"/>
                </a:stretch>
              </a:blipFill>
            </p:spPr>
            <p:txBody>
              <a:bodyPr/>
              <a:lstStyle/>
              <a:p>
                <a:r>
                  <a:rPr lang="en-US">
                    <a:noFill/>
                  </a:rPr>
                  <a:t> </a:t>
                </a:r>
              </a:p>
            </p:txBody>
          </p:sp>
        </mc:Fallback>
      </mc:AlternateContent>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427" y="1340173"/>
            <a:ext cx="6099703" cy="1429479"/>
          </a:xfrm>
          <a:prstGeom prst="rect">
            <a:avLst/>
          </a:prstGeom>
        </p:spPr>
      </p:pic>
    </p:spTree>
    <p:extLst>
      <p:ext uri="{BB962C8B-B14F-4D97-AF65-F5344CB8AC3E}">
        <p14:creationId xmlns:p14="http://schemas.microsoft.com/office/powerpoint/2010/main" val="30998304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5" end="5"/>
                                            </p:txEl>
                                          </p:spTgt>
                                        </p:tgtEl>
                                        <p:attrNameLst>
                                          <p:attrName>style.visibility</p:attrName>
                                        </p:attrNameLst>
                                      </p:cBhvr>
                                      <p:to>
                                        <p:strVal val="visible"/>
                                      </p:to>
                                    </p:set>
                                    <p:animEffect transition="in" filter="fade">
                                      <p:cBhvr>
                                        <p:cTn id="14" dur="750"/>
                                        <p:tgtEl>
                                          <p:spTgt spid="14">
                                            <p:txEl>
                                              <p:pRg st="5" end="5"/>
                                            </p:txEl>
                                          </p:spTgt>
                                        </p:tgtEl>
                                      </p:cBhvr>
                                    </p:animEffect>
                                    <p:anim calcmode="lin" valueType="num">
                                      <p:cBhvr>
                                        <p:cTn id="15"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fade">
                                      <p:cBhvr>
                                        <p:cTn id="21" dur="750"/>
                                        <p:tgtEl>
                                          <p:spTgt spid="14">
                                            <p:txEl>
                                              <p:pRg st="6" end="6"/>
                                            </p:txEl>
                                          </p:spTgt>
                                        </p:tgtEl>
                                      </p:cBhvr>
                                    </p:animEffect>
                                    <p:anim calcmode="lin" valueType="num">
                                      <p:cBhvr>
                                        <p:cTn id="22" dur="75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7" end="7"/>
                                            </p:txEl>
                                          </p:spTgt>
                                        </p:tgtEl>
                                        <p:attrNameLst>
                                          <p:attrName>style.visibility</p:attrName>
                                        </p:attrNameLst>
                                      </p:cBhvr>
                                      <p:to>
                                        <p:strVal val="visible"/>
                                      </p:to>
                                    </p:set>
                                    <p:animEffect transition="in" filter="fade">
                                      <p:cBhvr>
                                        <p:cTn id="28" dur="750"/>
                                        <p:tgtEl>
                                          <p:spTgt spid="14">
                                            <p:txEl>
                                              <p:pRg st="7" end="7"/>
                                            </p:txEl>
                                          </p:spTgt>
                                        </p:tgtEl>
                                      </p:cBhvr>
                                    </p:animEffect>
                                    <p:anim calcmode="lin" valueType="num">
                                      <p:cBhvr>
                                        <p:cTn id="29" dur="75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animEffect transition="in" filter="fade">
                                      <p:cBhvr>
                                        <p:cTn id="35" dur="750"/>
                                        <p:tgtEl>
                                          <p:spTgt spid="14">
                                            <p:txEl>
                                              <p:pRg st="8" end="8"/>
                                            </p:txEl>
                                          </p:spTgt>
                                        </p:tgtEl>
                                      </p:cBhvr>
                                    </p:animEffect>
                                    <p:anim calcmode="lin" valueType="num">
                                      <p:cBhvr>
                                        <p:cTn id="36" dur="75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32" name="Freeform 31"/>
          <p:cNvSpPr/>
          <p:nvPr/>
        </p:nvSpPr>
        <p:spPr>
          <a:xfrm>
            <a:off x="534496" y="2776920"/>
            <a:ext cx="2708552" cy="1191866"/>
          </a:xfrm>
          <a:custGeom>
            <a:avLst/>
            <a:gdLst>
              <a:gd name="connsiteX0" fmla="*/ 0 w 2612309"/>
              <a:gd name="connsiteY0" fmla="*/ 0 h 601425"/>
              <a:gd name="connsiteX1" fmla="*/ 2612309 w 2612309"/>
              <a:gd name="connsiteY1" fmla="*/ 0 h 601425"/>
              <a:gd name="connsiteX2" fmla="*/ 2612309 w 2612309"/>
              <a:gd name="connsiteY2" fmla="*/ 601425 h 601425"/>
              <a:gd name="connsiteX3" fmla="*/ 0 w 2612309"/>
              <a:gd name="connsiteY3" fmla="*/ 601425 h 601425"/>
              <a:gd name="connsiteX4" fmla="*/ 0 w 2612309"/>
              <a:gd name="connsiteY4" fmla="*/ 0 h 60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309" h="601425">
                <a:moveTo>
                  <a:pt x="0" y="0"/>
                </a:moveTo>
                <a:lnTo>
                  <a:pt x="2612309" y="0"/>
                </a:lnTo>
                <a:lnTo>
                  <a:pt x="2612309" y="601425"/>
                </a:lnTo>
                <a:lnTo>
                  <a:pt x="0" y="6014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Computing lower quartile </a:t>
            </a:r>
            <a:endParaRPr lang="en-US" sz="2800" b="1" kern="1200" dirty="0">
              <a:effectLst>
                <a:outerShdw blurRad="38100" dist="38100" dir="2700000" algn="tl">
                  <a:srgbClr val="000000">
                    <a:alpha val="43137"/>
                  </a:srgbClr>
                </a:outerShdw>
              </a:effectLst>
            </a:endParaRPr>
          </a:p>
        </p:txBody>
      </p:sp>
      <p:sp>
        <p:nvSpPr>
          <p:cNvPr id="33" name="Left Brace 32"/>
          <p:cNvSpPr/>
          <p:nvPr/>
        </p:nvSpPr>
        <p:spPr>
          <a:xfrm>
            <a:off x="3355353" y="1150960"/>
            <a:ext cx="541710" cy="4543987"/>
          </a:xfrm>
          <a:prstGeom prst="leftBrace">
            <a:avLst>
              <a:gd name="adj1" fmla="val 35000"/>
              <a:gd name="adj2" fmla="val 50000"/>
            </a:avLst>
          </a:prstGeom>
          <a:ln>
            <a:solidFill>
              <a:srgbClr val="225479"/>
            </a:solidFill>
          </a:ln>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mc:AlternateContent xmlns:mc="http://schemas.openxmlformats.org/markup-compatibility/2006" xmlns:a14="http://schemas.microsoft.com/office/drawing/2010/main">
        <mc:Choice Requires="a14">
          <p:sp>
            <p:nvSpPr>
              <p:cNvPr id="34" name="Freeform 33"/>
              <p:cNvSpPr/>
              <p:nvPr/>
            </p:nvSpPr>
            <p:spPr>
              <a:xfrm>
                <a:off x="4086800" y="1150960"/>
                <a:ext cx="7367263" cy="4543987"/>
              </a:xfrm>
              <a:custGeom>
                <a:avLst/>
                <a:gdLst>
                  <a:gd name="connsiteX0" fmla="*/ 0 w 7105481"/>
                  <a:gd name="connsiteY0" fmla="*/ 0 h 2292932"/>
                  <a:gd name="connsiteX1" fmla="*/ 7105481 w 7105481"/>
                  <a:gd name="connsiteY1" fmla="*/ 0 h 2292932"/>
                  <a:gd name="connsiteX2" fmla="*/ 7105481 w 7105481"/>
                  <a:gd name="connsiteY2" fmla="*/ 2292932 h 2292932"/>
                  <a:gd name="connsiteX3" fmla="*/ 0 w 7105481"/>
                  <a:gd name="connsiteY3" fmla="*/ 2292932 h 2292932"/>
                  <a:gd name="connsiteX4" fmla="*/ 0 w 7105481"/>
                  <a:gd name="connsiteY4" fmla="*/ 0 h 22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481" h="2292932">
                    <a:moveTo>
                      <a:pt x="0" y="0"/>
                    </a:moveTo>
                    <a:lnTo>
                      <a:pt x="7105481" y="0"/>
                    </a:lnTo>
                    <a:lnTo>
                      <a:pt x="7105481" y="2292932"/>
                    </a:lnTo>
                    <a:lnTo>
                      <a:pt x="0" y="2292932"/>
                    </a:lnTo>
                    <a:lnTo>
                      <a:pt x="0" y="0"/>
                    </a:lnTo>
                    <a:close/>
                  </a:path>
                </a:pathLst>
              </a:custGeom>
              <a:solidFill>
                <a:srgbClr val="F2FFE3"/>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marL="171450" lvl="1" indent="-171450" algn="l" defTabSz="800100" rtl="0">
                  <a:lnSpc>
                    <a:spcPct val="90000"/>
                  </a:lnSpc>
                  <a:spcBef>
                    <a:spcPts val="600"/>
                  </a:spcBef>
                  <a:spcAft>
                    <a:spcPct val="15000"/>
                  </a:spcAft>
                  <a:buChar char="••"/>
                </a:pPr>
                <a:r>
                  <a:rPr lang="en-US" sz="2600" kern="1200" dirty="0" smtClean="0"/>
                  <a:t>Sort all observations in ascending order.</a:t>
                </a:r>
                <a:endParaRPr lang="en-US" sz="2600" kern="1200" dirty="0"/>
              </a:p>
              <a:p>
                <a:pPr marL="171450" lvl="1" indent="-171450" algn="l" defTabSz="800100" rtl="0">
                  <a:lnSpc>
                    <a:spcPct val="90000"/>
                  </a:lnSpc>
                  <a:spcBef>
                    <a:spcPts val="600"/>
                  </a:spcBef>
                  <a:spcAft>
                    <a:spcPct val="15000"/>
                  </a:spcAft>
                  <a:buChar char="••"/>
                </a:pPr>
                <a:r>
                  <a:rPr lang="en-US" sz="2600" kern="1200" dirty="0" smtClean="0"/>
                  <a:t>Compute the position </a:t>
                </a:r>
                <a14:m>
                  <m:oMath xmlns:m="http://schemas.openxmlformats.org/officeDocument/2006/math">
                    <m:sSub>
                      <m:sSubPr>
                        <m:ctrlPr>
                          <a:rPr lang="en-US" sz="2600" i="1" kern="1200">
                            <a:latin typeface="Cambria Math" panose="02040503050406030204" pitchFamily="18" charset="0"/>
                          </a:rPr>
                        </m:ctrlPr>
                      </m:sSubPr>
                      <m:e>
                        <m:r>
                          <a:rPr lang="en-US" sz="2600" b="0" i="1" kern="1200">
                            <a:latin typeface="Cambria Math" panose="02040503050406030204" pitchFamily="18" charset="0"/>
                          </a:rPr>
                          <m:t>𝐿</m:t>
                        </m:r>
                      </m:e>
                      <m:sub>
                        <m:r>
                          <a:rPr lang="en-US" sz="2600" b="0" i="1" kern="1200">
                            <a:latin typeface="Cambria Math" panose="02040503050406030204" pitchFamily="18" charset="0"/>
                          </a:rPr>
                          <m:t>1</m:t>
                        </m:r>
                      </m:sub>
                    </m:sSub>
                  </m:oMath>
                </a14:m>
                <a:r>
                  <a:rPr lang="en-US" sz="2600" kern="1200" dirty="0"/>
                  <a:t> = 0.25 * </a:t>
                </a:r>
                <a:r>
                  <a:rPr lang="en-US" sz="2600" i="1" kern="1200" dirty="0"/>
                  <a:t>N</a:t>
                </a:r>
                <a:r>
                  <a:rPr lang="en-US" sz="2600" kern="1200" dirty="0"/>
                  <a:t>, where </a:t>
                </a:r>
                <a:r>
                  <a:rPr lang="en-US" sz="2600" i="1" kern="1200" dirty="0"/>
                  <a:t>N </a:t>
                </a:r>
                <a:r>
                  <a:rPr lang="en-US" sz="2600" kern="1200" dirty="0"/>
                  <a:t>is the total number of observations.</a:t>
                </a:r>
              </a:p>
              <a:p>
                <a:pPr marL="171450" lvl="1" indent="-171450" algn="l" defTabSz="800100" rtl="0">
                  <a:lnSpc>
                    <a:spcPct val="90000"/>
                  </a:lnSpc>
                  <a:spcBef>
                    <a:spcPts val="600"/>
                  </a:spcBef>
                  <a:spcAft>
                    <a:spcPct val="15000"/>
                  </a:spcAft>
                  <a:buChar char="••"/>
                </a:pPr>
                <a:r>
                  <a:rPr lang="en-US" sz="2600" kern="1200" dirty="0" smtClean="0"/>
                  <a:t>If </a:t>
                </a:r>
                <a14:m>
                  <m:oMath xmlns:m="http://schemas.openxmlformats.org/officeDocument/2006/math">
                    <m:sSub>
                      <m:sSubPr>
                        <m:ctrlPr>
                          <a:rPr lang="en-US" sz="2600" i="1" kern="1200">
                            <a:latin typeface="Cambria Math" panose="02040503050406030204" pitchFamily="18" charset="0"/>
                          </a:rPr>
                        </m:ctrlPr>
                      </m:sSubPr>
                      <m:e>
                        <m:r>
                          <a:rPr lang="en-US" sz="2600" i="1" kern="1200">
                            <a:latin typeface="Cambria Math" panose="02040503050406030204" pitchFamily="18" charset="0"/>
                          </a:rPr>
                          <m:t>𝐿</m:t>
                        </m:r>
                      </m:e>
                      <m:sub>
                        <m:r>
                          <a:rPr lang="en-US" sz="2600" i="1" kern="1200">
                            <a:latin typeface="Cambria Math" panose="02040503050406030204" pitchFamily="18" charset="0"/>
                          </a:rPr>
                          <m:t>1</m:t>
                        </m:r>
                      </m:sub>
                    </m:sSub>
                  </m:oMath>
                </a14:m>
                <a:r>
                  <a:rPr lang="en-US" sz="2600" kern="1200" dirty="0"/>
                  <a:t> is a whole number, the lower quartile is midway between the </a:t>
                </a:r>
                <a14:m>
                  <m:oMath xmlns:m="http://schemas.openxmlformats.org/officeDocument/2006/math">
                    <m:sSub>
                      <m:sSubPr>
                        <m:ctrlPr>
                          <a:rPr lang="en-US" sz="2600" i="1" kern="1200">
                            <a:latin typeface="Cambria Math" panose="02040503050406030204" pitchFamily="18" charset="0"/>
                          </a:rPr>
                        </m:ctrlPr>
                      </m:sSubPr>
                      <m:e>
                        <m:r>
                          <a:rPr lang="en-US" sz="2600" i="1" kern="1200">
                            <a:latin typeface="Cambria Math" panose="02040503050406030204" pitchFamily="18" charset="0"/>
                          </a:rPr>
                          <m:t>𝐿</m:t>
                        </m:r>
                      </m:e>
                      <m:sub>
                        <m:r>
                          <a:rPr lang="en-US" sz="2600" i="1" kern="1200">
                            <a:latin typeface="Cambria Math" panose="02040503050406030204" pitchFamily="18" charset="0"/>
                          </a:rPr>
                          <m:t>1</m:t>
                        </m:r>
                      </m:sub>
                    </m:sSub>
                  </m:oMath>
                </a14:m>
                <a:r>
                  <a:rPr lang="en-US" sz="2600" kern="1200" dirty="0"/>
                  <a:t>-</a:t>
                </a:r>
                <a:r>
                  <a:rPr lang="en-US" sz="2600" kern="1200" dirty="0" err="1"/>
                  <a:t>th</a:t>
                </a:r>
                <a:r>
                  <a:rPr lang="en-US" sz="2600" kern="1200" dirty="0"/>
                  <a:t> value and the next one.</a:t>
                </a:r>
              </a:p>
              <a:p>
                <a:pPr marL="171450" lvl="1" indent="-171450" algn="l" defTabSz="800100" rtl="0">
                  <a:lnSpc>
                    <a:spcPct val="90000"/>
                  </a:lnSpc>
                  <a:spcBef>
                    <a:spcPts val="600"/>
                  </a:spcBef>
                  <a:spcAft>
                    <a:spcPct val="15000"/>
                  </a:spcAft>
                  <a:buChar char="••"/>
                </a:pPr>
                <a:r>
                  <a:rPr lang="en-US" sz="2600" kern="1200" dirty="0" smtClean="0"/>
                  <a:t>If </a:t>
                </a:r>
                <a14:m>
                  <m:oMath xmlns:m="http://schemas.openxmlformats.org/officeDocument/2006/math">
                    <m:sSub>
                      <m:sSubPr>
                        <m:ctrlPr>
                          <a:rPr lang="en-US" sz="2600" i="1" kern="1200">
                            <a:latin typeface="Cambria Math" panose="02040503050406030204" pitchFamily="18" charset="0"/>
                          </a:rPr>
                        </m:ctrlPr>
                      </m:sSubPr>
                      <m:e>
                        <m:r>
                          <a:rPr lang="en-US" sz="2600" i="1" kern="1200">
                            <a:latin typeface="Cambria Math" panose="02040503050406030204" pitchFamily="18" charset="0"/>
                          </a:rPr>
                          <m:t>𝐿</m:t>
                        </m:r>
                      </m:e>
                      <m:sub>
                        <m:r>
                          <a:rPr lang="en-US" sz="2600" i="1" kern="1200">
                            <a:latin typeface="Cambria Math" panose="02040503050406030204" pitchFamily="18" charset="0"/>
                          </a:rPr>
                          <m:t>1</m:t>
                        </m:r>
                      </m:sub>
                    </m:sSub>
                  </m:oMath>
                </a14:m>
                <a:r>
                  <a:rPr lang="en-US" sz="2600" kern="1200" dirty="0"/>
                  <a:t> is not a whole number, change it by rounding up to the nearest integer. </a:t>
                </a:r>
                <a:endParaRPr lang="en-US" sz="2600" kern="1200" dirty="0" smtClean="0"/>
              </a:p>
              <a:p>
                <a:pPr marL="628650" lvl="2" indent="-171450" defTabSz="800100">
                  <a:lnSpc>
                    <a:spcPct val="90000"/>
                  </a:lnSpc>
                  <a:spcBef>
                    <a:spcPts val="600"/>
                  </a:spcBef>
                  <a:spcAft>
                    <a:spcPct val="15000"/>
                  </a:spcAft>
                  <a:buChar char="••"/>
                </a:pPr>
                <a:r>
                  <a:rPr lang="en-US" sz="2600" kern="1200" dirty="0" smtClean="0"/>
                  <a:t>The </a:t>
                </a:r>
                <a:r>
                  <a:rPr lang="en-US" sz="2600" kern="1200" dirty="0"/>
                  <a:t>value at that position is the lower quartile.</a:t>
                </a:r>
              </a:p>
            </p:txBody>
          </p:sp>
        </mc:Choice>
        <mc:Fallback xmlns="">
          <p:sp>
            <p:nvSpPr>
              <p:cNvPr id="34" name="Freeform 33"/>
              <p:cNvSpPr>
                <a:spLocks noRot="1" noChangeAspect="1" noMove="1" noResize="1" noEditPoints="1" noAdjustHandles="1" noChangeArrowheads="1" noChangeShapeType="1" noTextEdit="1"/>
              </p:cNvSpPr>
              <p:nvPr/>
            </p:nvSpPr>
            <p:spPr>
              <a:xfrm>
                <a:off x="4086800" y="1150960"/>
                <a:ext cx="7367263" cy="4543987"/>
              </a:xfrm>
              <a:custGeom>
                <a:avLst/>
                <a:gdLst>
                  <a:gd name="connsiteX0" fmla="*/ 0 w 7105481"/>
                  <a:gd name="connsiteY0" fmla="*/ 0 h 2292932"/>
                  <a:gd name="connsiteX1" fmla="*/ 7105481 w 7105481"/>
                  <a:gd name="connsiteY1" fmla="*/ 0 h 2292932"/>
                  <a:gd name="connsiteX2" fmla="*/ 7105481 w 7105481"/>
                  <a:gd name="connsiteY2" fmla="*/ 2292932 h 2292932"/>
                  <a:gd name="connsiteX3" fmla="*/ 0 w 7105481"/>
                  <a:gd name="connsiteY3" fmla="*/ 2292932 h 2292932"/>
                  <a:gd name="connsiteX4" fmla="*/ 0 w 7105481"/>
                  <a:gd name="connsiteY4" fmla="*/ 0 h 22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481" h="2292932">
                    <a:moveTo>
                      <a:pt x="0" y="0"/>
                    </a:moveTo>
                    <a:lnTo>
                      <a:pt x="7105481" y="0"/>
                    </a:lnTo>
                    <a:lnTo>
                      <a:pt x="7105481" y="2292932"/>
                    </a:lnTo>
                    <a:lnTo>
                      <a:pt x="0" y="2292932"/>
                    </a:lnTo>
                    <a:lnTo>
                      <a:pt x="0" y="0"/>
                    </a:lnTo>
                    <a:close/>
                  </a:path>
                </a:pathLst>
              </a:cu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41384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75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75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75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fade">
                                      <p:cBhvr>
                                        <p:cTn id="27" dur="75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fade">
                                      <p:cBhvr>
                                        <p:cTn id="32" dur="75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32" name="Freeform 31"/>
          <p:cNvSpPr/>
          <p:nvPr/>
        </p:nvSpPr>
        <p:spPr>
          <a:xfrm>
            <a:off x="534496" y="2776920"/>
            <a:ext cx="2708552" cy="1191866"/>
          </a:xfrm>
          <a:custGeom>
            <a:avLst/>
            <a:gdLst>
              <a:gd name="connsiteX0" fmla="*/ 0 w 2612309"/>
              <a:gd name="connsiteY0" fmla="*/ 0 h 601425"/>
              <a:gd name="connsiteX1" fmla="*/ 2612309 w 2612309"/>
              <a:gd name="connsiteY1" fmla="*/ 0 h 601425"/>
              <a:gd name="connsiteX2" fmla="*/ 2612309 w 2612309"/>
              <a:gd name="connsiteY2" fmla="*/ 601425 h 601425"/>
              <a:gd name="connsiteX3" fmla="*/ 0 w 2612309"/>
              <a:gd name="connsiteY3" fmla="*/ 601425 h 601425"/>
              <a:gd name="connsiteX4" fmla="*/ 0 w 2612309"/>
              <a:gd name="connsiteY4" fmla="*/ 0 h 60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309" h="601425">
                <a:moveTo>
                  <a:pt x="0" y="0"/>
                </a:moveTo>
                <a:lnTo>
                  <a:pt x="2612309" y="0"/>
                </a:lnTo>
                <a:lnTo>
                  <a:pt x="2612309" y="601425"/>
                </a:lnTo>
                <a:lnTo>
                  <a:pt x="0" y="6014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Computing upper quartile </a:t>
            </a:r>
            <a:endParaRPr lang="en-US" sz="2800" b="1" kern="1200" dirty="0">
              <a:effectLst>
                <a:outerShdw blurRad="38100" dist="38100" dir="2700000" algn="tl">
                  <a:srgbClr val="000000">
                    <a:alpha val="43137"/>
                  </a:srgbClr>
                </a:outerShdw>
              </a:effectLst>
            </a:endParaRPr>
          </a:p>
        </p:txBody>
      </p:sp>
      <p:sp>
        <p:nvSpPr>
          <p:cNvPr id="33" name="Left Brace 32"/>
          <p:cNvSpPr/>
          <p:nvPr/>
        </p:nvSpPr>
        <p:spPr>
          <a:xfrm>
            <a:off x="3355353" y="1150960"/>
            <a:ext cx="541710" cy="4543987"/>
          </a:xfrm>
          <a:prstGeom prst="leftBrace">
            <a:avLst>
              <a:gd name="adj1" fmla="val 35000"/>
              <a:gd name="adj2" fmla="val 50000"/>
            </a:avLst>
          </a:prstGeom>
          <a:ln>
            <a:solidFill>
              <a:srgbClr val="225479"/>
            </a:solidFill>
          </a:ln>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mc:AlternateContent xmlns:mc="http://schemas.openxmlformats.org/markup-compatibility/2006" xmlns:a14="http://schemas.microsoft.com/office/drawing/2010/main">
        <mc:Choice Requires="a14">
          <p:sp>
            <p:nvSpPr>
              <p:cNvPr id="34" name="Freeform 33"/>
              <p:cNvSpPr/>
              <p:nvPr/>
            </p:nvSpPr>
            <p:spPr>
              <a:xfrm>
                <a:off x="4086800" y="1150960"/>
                <a:ext cx="7367263" cy="4543987"/>
              </a:xfrm>
              <a:custGeom>
                <a:avLst/>
                <a:gdLst>
                  <a:gd name="connsiteX0" fmla="*/ 0 w 7105481"/>
                  <a:gd name="connsiteY0" fmla="*/ 0 h 2292932"/>
                  <a:gd name="connsiteX1" fmla="*/ 7105481 w 7105481"/>
                  <a:gd name="connsiteY1" fmla="*/ 0 h 2292932"/>
                  <a:gd name="connsiteX2" fmla="*/ 7105481 w 7105481"/>
                  <a:gd name="connsiteY2" fmla="*/ 2292932 h 2292932"/>
                  <a:gd name="connsiteX3" fmla="*/ 0 w 7105481"/>
                  <a:gd name="connsiteY3" fmla="*/ 2292932 h 2292932"/>
                  <a:gd name="connsiteX4" fmla="*/ 0 w 7105481"/>
                  <a:gd name="connsiteY4" fmla="*/ 0 h 22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481" h="2292932">
                    <a:moveTo>
                      <a:pt x="0" y="0"/>
                    </a:moveTo>
                    <a:lnTo>
                      <a:pt x="7105481" y="0"/>
                    </a:lnTo>
                    <a:lnTo>
                      <a:pt x="7105481" y="2292932"/>
                    </a:lnTo>
                    <a:lnTo>
                      <a:pt x="0" y="2292932"/>
                    </a:lnTo>
                    <a:lnTo>
                      <a:pt x="0" y="0"/>
                    </a:lnTo>
                    <a:close/>
                  </a:path>
                </a:pathLst>
              </a:custGeom>
              <a:solidFill>
                <a:srgbClr val="F2FFE3"/>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marL="171450" lvl="1" indent="-171450" defTabSz="800100">
                  <a:lnSpc>
                    <a:spcPct val="90000"/>
                  </a:lnSpc>
                  <a:spcBef>
                    <a:spcPts val="600"/>
                  </a:spcBef>
                  <a:spcAft>
                    <a:spcPts val="600"/>
                  </a:spcAft>
                  <a:buChar char="••"/>
                </a:pPr>
                <a:r>
                  <a:rPr lang="en-US" sz="2600" dirty="0"/>
                  <a:t>Sort all observations in ascending order.</a:t>
                </a:r>
              </a:p>
              <a:p>
                <a:pPr marL="171450" lvl="1" indent="-171450" defTabSz="800100">
                  <a:lnSpc>
                    <a:spcPct val="90000"/>
                  </a:lnSpc>
                  <a:spcBef>
                    <a:spcPts val="600"/>
                  </a:spcBef>
                  <a:spcAft>
                    <a:spcPts val="600"/>
                  </a:spcAft>
                  <a:buChar char="••"/>
                </a:pPr>
                <a:r>
                  <a:rPr lang="en-US" sz="2600" dirty="0"/>
                  <a:t>Compute the position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𝐿</m:t>
                        </m:r>
                      </m:e>
                      <m:sub>
                        <m:r>
                          <a:rPr lang="en-US" sz="2600" i="1">
                            <a:latin typeface="Cambria Math" panose="02040503050406030204" pitchFamily="18" charset="0"/>
                          </a:rPr>
                          <m:t>3</m:t>
                        </m:r>
                      </m:sub>
                    </m:sSub>
                  </m:oMath>
                </a14:m>
                <a:r>
                  <a:rPr lang="en-US" sz="2600" dirty="0"/>
                  <a:t> = 0.75 * </a:t>
                </a:r>
                <a:r>
                  <a:rPr lang="en-US" sz="2600" i="1" dirty="0"/>
                  <a:t>N</a:t>
                </a:r>
                <a:r>
                  <a:rPr lang="en-US" sz="2600" dirty="0"/>
                  <a:t>, where </a:t>
                </a:r>
                <a:r>
                  <a:rPr lang="en-US" sz="2600" i="1" dirty="0"/>
                  <a:t>N </a:t>
                </a:r>
                <a:r>
                  <a:rPr lang="en-US" sz="2600" dirty="0"/>
                  <a:t>is the total number of observations.</a:t>
                </a:r>
              </a:p>
              <a:p>
                <a:pPr marL="171450" lvl="1" indent="-171450" defTabSz="800100">
                  <a:lnSpc>
                    <a:spcPct val="90000"/>
                  </a:lnSpc>
                  <a:spcBef>
                    <a:spcPts val="600"/>
                  </a:spcBef>
                  <a:spcAft>
                    <a:spcPts val="600"/>
                  </a:spcAft>
                  <a:buChar char="••"/>
                </a:pPr>
                <a:r>
                  <a:rPr lang="en-US" sz="2600" dirty="0"/>
                  <a:t>If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𝐿</m:t>
                        </m:r>
                      </m:e>
                      <m:sub>
                        <m:r>
                          <a:rPr lang="en-US" sz="2600" i="1">
                            <a:latin typeface="Cambria Math" panose="02040503050406030204" pitchFamily="18" charset="0"/>
                          </a:rPr>
                          <m:t>3</m:t>
                        </m:r>
                      </m:sub>
                    </m:sSub>
                  </m:oMath>
                </a14:m>
                <a:r>
                  <a:rPr lang="en-US" sz="2600" dirty="0"/>
                  <a:t> is a whole number, the lower quartile is midway between the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𝐿</m:t>
                        </m:r>
                      </m:e>
                      <m:sub>
                        <m:r>
                          <a:rPr lang="en-US" sz="2600" i="1">
                            <a:latin typeface="Cambria Math" panose="02040503050406030204" pitchFamily="18" charset="0"/>
                          </a:rPr>
                          <m:t>3</m:t>
                        </m:r>
                      </m:sub>
                    </m:sSub>
                  </m:oMath>
                </a14:m>
                <a:r>
                  <a:rPr lang="en-US" sz="2600" dirty="0"/>
                  <a:t>-</a:t>
                </a:r>
                <a:r>
                  <a:rPr lang="en-US" sz="2600" dirty="0" err="1"/>
                  <a:t>th</a:t>
                </a:r>
                <a:r>
                  <a:rPr lang="en-US" sz="2600" dirty="0"/>
                  <a:t> value and the next one.</a:t>
                </a:r>
              </a:p>
              <a:p>
                <a:pPr marL="171450" lvl="1" indent="-171450" defTabSz="800100">
                  <a:lnSpc>
                    <a:spcPct val="90000"/>
                  </a:lnSpc>
                  <a:spcBef>
                    <a:spcPts val="600"/>
                  </a:spcBef>
                  <a:spcAft>
                    <a:spcPts val="600"/>
                  </a:spcAft>
                  <a:buChar char="••"/>
                </a:pPr>
                <a:r>
                  <a:rPr lang="en-US" sz="2600" dirty="0"/>
                  <a:t>If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𝐿</m:t>
                        </m:r>
                      </m:e>
                      <m:sub>
                        <m:r>
                          <a:rPr lang="en-US" sz="2600" i="1">
                            <a:latin typeface="Cambria Math" panose="02040503050406030204" pitchFamily="18" charset="0"/>
                          </a:rPr>
                          <m:t>3</m:t>
                        </m:r>
                      </m:sub>
                    </m:sSub>
                  </m:oMath>
                </a14:m>
                <a:r>
                  <a:rPr lang="en-US" sz="2600" dirty="0"/>
                  <a:t> is not a whole number, change it by rounding up to the nearest integer. </a:t>
                </a:r>
                <a:endParaRPr lang="en-US" sz="2600" dirty="0" smtClean="0"/>
              </a:p>
              <a:p>
                <a:pPr marL="628650" lvl="2" indent="-171450" defTabSz="800100">
                  <a:lnSpc>
                    <a:spcPct val="90000"/>
                  </a:lnSpc>
                  <a:spcBef>
                    <a:spcPts val="600"/>
                  </a:spcBef>
                  <a:spcAft>
                    <a:spcPts val="600"/>
                  </a:spcAft>
                  <a:buChar char="••"/>
                </a:pPr>
                <a:r>
                  <a:rPr lang="en-US" sz="2600" dirty="0" smtClean="0"/>
                  <a:t>The </a:t>
                </a:r>
                <a:r>
                  <a:rPr lang="en-US" sz="2600" dirty="0"/>
                  <a:t>value at that position is the lower quartile.</a:t>
                </a:r>
              </a:p>
            </p:txBody>
          </p:sp>
        </mc:Choice>
        <mc:Fallback xmlns="">
          <p:sp>
            <p:nvSpPr>
              <p:cNvPr id="34" name="Freeform 33"/>
              <p:cNvSpPr>
                <a:spLocks noRot="1" noChangeAspect="1" noMove="1" noResize="1" noEditPoints="1" noAdjustHandles="1" noChangeArrowheads="1" noChangeShapeType="1" noTextEdit="1"/>
              </p:cNvSpPr>
              <p:nvPr/>
            </p:nvSpPr>
            <p:spPr>
              <a:xfrm>
                <a:off x="4086800" y="1150960"/>
                <a:ext cx="7367263" cy="4543987"/>
              </a:xfrm>
              <a:custGeom>
                <a:avLst/>
                <a:gdLst>
                  <a:gd name="connsiteX0" fmla="*/ 0 w 7105481"/>
                  <a:gd name="connsiteY0" fmla="*/ 0 h 2292932"/>
                  <a:gd name="connsiteX1" fmla="*/ 7105481 w 7105481"/>
                  <a:gd name="connsiteY1" fmla="*/ 0 h 2292932"/>
                  <a:gd name="connsiteX2" fmla="*/ 7105481 w 7105481"/>
                  <a:gd name="connsiteY2" fmla="*/ 2292932 h 2292932"/>
                  <a:gd name="connsiteX3" fmla="*/ 0 w 7105481"/>
                  <a:gd name="connsiteY3" fmla="*/ 2292932 h 2292932"/>
                  <a:gd name="connsiteX4" fmla="*/ 0 w 7105481"/>
                  <a:gd name="connsiteY4" fmla="*/ 0 h 22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481" h="2292932">
                    <a:moveTo>
                      <a:pt x="0" y="0"/>
                    </a:moveTo>
                    <a:lnTo>
                      <a:pt x="7105481" y="0"/>
                    </a:lnTo>
                    <a:lnTo>
                      <a:pt x="7105481" y="2292932"/>
                    </a:lnTo>
                    <a:lnTo>
                      <a:pt x="0" y="2292932"/>
                    </a:lnTo>
                    <a:lnTo>
                      <a:pt x="0" y="0"/>
                    </a:lnTo>
                    <a:close/>
                  </a:path>
                </a:pathLst>
              </a:cu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443983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75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75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75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fade">
                                      <p:cBhvr>
                                        <p:cTn id="27" dur="75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fade">
                                      <p:cBhvr>
                                        <p:cTn id="32" dur="75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57384" y="984013"/>
            <a:ext cx="10649370" cy="145438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Find the quartiles for the values 2, 4, 6, 8, 10, 12, 14 </a:t>
            </a:r>
            <a:r>
              <a:rPr lang="en-US" sz="2600" dirty="0" smtClean="0"/>
              <a:t>and also </a:t>
            </a:r>
            <a:r>
              <a:rPr lang="en-US" sz="2600" dirty="0"/>
              <a:t>for the values 2, 4, 6, 8 using this new method.</a:t>
            </a:r>
          </a:p>
        </p:txBody>
      </p:sp>
      <p:sp>
        <p:nvSpPr>
          <p:cNvPr id="8" name="Freeform 7"/>
          <p:cNvSpPr/>
          <p:nvPr/>
        </p:nvSpPr>
        <p:spPr>
          <a:xfrm>
            <a:off x="884102" y="59897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5311" y="2568367"/>
                <a:ext cx="11146025" cy="3507641"/>
              </a:xfrm>
            </p:spPr>
            <p:txBody>
              <a:bodyPr>
                <a:noAutofit/>
              </a:bodyPr>
              <a:lstStyle/>
              <a:p>
                <a:r>
                  <a:rPr lang="en-US" sz="2600" dirty="0" smtClean="0"/>
                  <a:t>First we observe that the data set(s) are already sorted. </a:t>
                </a:r>
              </a:p>
              <a:p>
                <a:r>
                  <a:rPr lang="en-US" sz="2600" dirty="0" smtClean="0"/>
                  <a:t>For </a:t>
                </a:r>
                <a:r>
                  <a:rPr lang="en-US" sz="2600" dirty="0"/>
                  <a:t>the set 2, 4, 6, 8, 10, 12, 14 we have </a:t>
                </a:r>
                <a:r>
                  <a:rPr lang="en-US" sz="2600" i="1" dirty="0"/>
                  <a:t>N </a:t>
                </a:r>
                <a:r>
                  <a:rPr lang="en-US" sz="2600" dirty="0"/>
                  <a:t>= </a:t>
                </a:r>
                <a:r>
                  <a:rPr lang="en-US" sz="2600" dirty="0" smtClean="0"/>
                  <a:t>7</a:t>
                </a:r>
                <a:r>
                  <a:rPr lang="en-US" sz="2600" dirty="0"/>
                  <a:t>:</a:t>
                </a:r>
              </a:p>
              <a:p>
                <a:pPr lvl="1"/>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1</m:t>
                        </m:r>
                      </m:sub>
                    </m:sSub>
                  </m:oMath>
                </a14:m>
                <a:r>
                  <a:rPr lang="en-US" sz="2600" dirty="0" smtClean="0"/>
                  <a:t> </a:t>
                </a:r>
                <a:r>
                  <a:rPr lang="en-US" sz="2600" dirty="0"/>
                  <a:t>= 0.25 * 7 = 1.75, which gets rounded up to 2. </a:t>
                </a:r>
                <a:endParaRPr lang="en-US" sz="2600" dirty="0" smtClean="0"/>
              </a:p>
              <a:p>
                <a:pPr lvl="2"/>
                <a:r>
                  <a:rPr lang="en-US" dirty="0" smtClean="0"/>
                  <a:t>Thus</a:t>
                </a:r>
                <a:r>
                  <a:rPr lang="en-US" dirty="0"/>
                  <a:t>, take the number in the second position to be the lower quartile so that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i="1">
                            <a:latin typeface="Cambria Math" panose="02040503050406030204" pitchFamily="18" charset="0"/>
                          </a:rPr>
                          <m:t>1</m:t>
                        </m:r>
                      </m:sub>
                    </m:sSub>
                  </m:oMath>
                </a14:m>
                <a:r>
                  <a:rPr lang="en-US" dirty="0"/>
                  <a:t> = 4.</a:t>
                </a:r>
              </a:p>
              <a:p>
                <a:pPr lvl="1"/>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b="0" i="1" smtClean="0">
                            <a:latin typeface="Cambria Math" panose="02040503050406030204" pitchFamily="18" charset="0"/>
                          </a:rPr>
                          <m:t>3</m:t>
                        </m:r>
                      </m:sub>
                    </m:sSub>
                  </m:oMath>
                </a14:m>
                <a:r>
                  <a:rPr lang="en-US" sz="2600" dirty="0"/>
                  <a:t> = 0.75 * 7 = 5.25, which gets rounded up to 6. </a:t>
                </a:r>
                <a:endParaRPr lang="en-US" sz="2600" dirty="0" smtClean="0"/>
              </a:p>
              <a:p>
                <a:pPr lvl="2"/>
                <a:r>
                  <a:rPr lang="en-US" dirty="0" smtClean="0"/>
                  <a:t>Thus</a:t>
                </a:r>
                <a:r>
                  <a:rPr lang="en-US" dirty="0"/>
                  <a:t>, </a:t>
                </a:r>
                <a:r>
                  <a:rPr lang="en-US" dirty="0" smtClean="0"/>
                  <a:t>take the </a:t>
                </a:r>
                <a:r>
                  <a:rPr lang="en-US" dirty="0"/>
                  <a:t>sixth number to be the upper quartile so that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3</m:t>
                        </m:r>
                      </m:sub>
                    </m:sSub>
                  </m:oMath>
                </a14:m>
                <a:r>
                  <a:rPr lang="en-US" dirty="0"/>
                  <a:t> = 12.</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5311" y="2568367"/>
                <a:ext cx="11146025" cy="3507641"/>
              </a:xfrm>
              <a:blipFill rotWithShape="0">
                <a:blip r:embed="rId3"/>
                <a:stretch>
                  <a:fillRect l="-164" t="-1563" r="-547"/>
                </a:stretch>
              </a:blipFill>
            </p:spPr>
            <p:txBody>
              <a:bodyPr/>
              <a:lstStyle/>
              <a:p>
                <a:r>
                  <a:rPr lang="en-US">
                    <a:noFill/>
                  </a:rPr>
                  <a:t> </a:t>
                </a:r>
              </a:p>
            </p:txBody>
          </p:sp>
        </mc:Fallback>
      </mc:AlternateContent>
    </p:spTree>
    <p:extLst>
      <p:ext uri="{BB962C8B-B14F-4D97-AF65-F5344CB8AC3E}">
        <p14:creationId xmlns:p14="http://schemas.microsoft.com/office/powerpoint/2010/main" val="23209442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750"/>
                                        <p:tgtEl>
                                          <p:spTgt spid="3">
                                            <p:txEl>
                                              <p:pRg st="5" end="5"/>
                                            </p:txEl>
                                          </p:spTgt>
                                        </p:tgtEl>
                                      </p:cBhvr>
                                    </p:animEffect>
                                    <p:anim calcmode="lin" valueType="num">
                                      <p:cBhvr>
                                        <p:cTn id="4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3979" y="1138990"/>
                <a:ext cx="10828421" cy="4876800"/>
              </a:xfrm>
            </p:spPr>
            <p:txBody>
              <a:bodyPr>
                <a:noAutofit/>
              </a:bodyPr>
              <a:lstStyle/>
              <a:p>
                <a:pPr>
                  <a:spcBef>
                    <a:spcPts val="600"/>
                  </a:spcBef>
                  <a:spcAft>
                    <a:spcPts val="1200"/>
                  </a:spcAft>
                </a:pPr>
                <a:r>
                  <a:rPr lang="en-US" dirty="0" smtClean="0"/>
                  <a:t>For </a:t>
                </a:r>
                <a:r>
                  <a:rPr lang="en-US" dirty="0"/>
                  <a:t>the set 2, 4, 6, 8 we have </a:t>
                </a:r>
                <a:r>
                  <a:rPr lang="en-US" i="1" dirty="0"/>
                  <a:t>N </a:t>
                </a:r>
                <a:r>
                  <a:rPr lang="en-US" dirty="0"/>
                  <a:t>= </a:t>
                </a:r>
                <a:r>
                  <a:rPr lang="en-US" dirty="0" smtClean="0"/>
                  <a:t>4: </a:t>
                </a:r>
                <a:endParaRPr lang="en-US" dirty="0"/>
              </a:p>
              <a:p>
                <a:pPr lvl="1">
                  <a:spcBef>
                    <a:spcPts val="600"/>
                  </a:spcBef>
                  <a:spcAft>
                    <a:spcPts val="1200"/>
                  </a:spcAft>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1</m:t>
                        </m:r>
                      </m:sub>
                    </m:sSub>
                  </m:oMath>
                </a14:m>
                <a:r>
                  <a:rPr lang="en-US" sz="2800" dirty="0"/>
                  <a:t> = 0.25 * 4 = 1, a whole number. </a:t>
                </a:r>
              </a:p>
              <a:p>
                <a:pPr lvl="2">
                  <a:spcBef>
                    <a:spcPts val="600"/>
                  </a:spcBef>
                  <a:spcAft>
                    <a:spcPts val="1200"/>
                  </a:spcAft>
                </a:pPr>
                <a:r>
                  <a:rPr lang="en-US" sz="2800" dirty="0" smtClean="0"/>
                  <a:t>Thus</a:t>
                </a:r>
                <a:r>
                  <a:rPr lang="en-US" sz="2800" dirty="0"/>
                  <a:t>, we again take the number between the first and second positions to be the lower quartile, that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oMath>
                </a14:m>
                <a:r>
                  <a:rPr lang="en-US" sz="2800" dirty="0"/>
                  <a:t> = 3. </a:t>
                </a:r>
              </a:p>
              <a:p>
                <a:pPr lvl="1">
                  <a:spcBef>
                    <a:spcPts val="600"/>
                  </a:spcBef>
                  <a:spcAft>
                    <a:spcPts val="1200"/>
                  </a:spcAft>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b="0" i="1" smtClean="0">
                            <a:latin typeface="Cambria Math" panose="02040503050406030204" pitchFamily="18" charset="0"/>
                          </a:rPr>
                          <m:t>3</m:t>
                        </m:r>
                      </m:sub>
                    </m:sSub>
                  </m:oMath>
                </a14:m>
                <a:r>
                  <a:rPr lang="en-US" sz="2800" dirty="0"/>
                  <a:t> = 0.75 * 4 = </a:t>
                </a:r>
                <a:r>
                  <a:rPr lang="en-US" sz="2800" dirty="0" smtClean="0"/>
                  <a:t>3</a:t>
                </a:r>
              </a:p>
              <a:p>
                <a:pPr lvl="2">
                  <a:spcBef>
                    <a:spcPts val="600"/>
                  </a:spcBef>
                  <a:spcAft>
                    <a:spcPts val="1200"/>
                  </a:spcAft>
                </a:pPr>
                <a:r>
                  <a:rPr lang="en-US" sz="2800" dirty="0" smtClean="0"/>
                  <a:t>Thus</a:t>
                </a:r>
                <a:r>
                  <a:rPr lang="en-US" sz="2800" dirty="0"/>
                  <a:t>, we take the number between the third and fourth values, that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sub>
                    </m:sSub>
                  </m:oMath>
                </a14:m>
                <a:r>
                  <a:rPr lang="en-US" sz="2800" dirty="0"/>
                  <a:t> = 7. </a:t>
                </a:r>
              </a:p>
              <a:p>
                <a:pPr marL="768096" lvl="2" indent="0">
                  <a:spcBef>
                    <a:spcPts val="600"/>
                  </a:spcBef>
                  <a:spcAft>
                    <a:spcPts val="1200"/>
                  </a:spcAft>
                  <a:buNone/>
                </a:pPr>
                <a:r>
                  <a:rPr lang="en-US" sz="2800" dirty="0"/>
                  <a:t/>
                </a:r>
                <a:br>
                  <a:rPr lang="en-US" sz="2800" dirty="0"/>
                </a:b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3979" y="1138990"/>
                <a:ext cx="10828421" cy="4876800"/>
              </a:xfrm>
              <a:blipFill rotWithShape="0">
                <a:blip r:embed="rId3"/>
                <a:stretch>
                  <a:fillRect l="-282" t="-1375" r="-1014"/>
                </a:stretch>
              </a:blipFill>
            </p:spPr>
            <p:txBody>
              <a:bodyPr/>
              <a:lstStyle/>
              <a:p>
                <a:r>
                  <a:rPr lang="en-US">
                    <a:noFill/>
                  </a:rPr>
                  <a:t> </a:t>
                </a:r>
              </a:p>
            </p:txBody>
          </p:sp>
        </mc:Fallback>
      </mc:AlternateContent>
    </p:spTree>
    <p:extLst>
      <p:ext uri="{BB962C8B-B14F-4D97-AF65-F5344CB8AC3E}">
        <p14:creationId xmlns:p14="http://schemas.microsoft.com/office/powerpoint/2010/main" val="5565507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anim calcmode="lin" valueType="num">
                                      <p:cBhvr>
                                        <p:cTn id="29"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a:solidFill>
                  <a:schemeClr val="bg1"/>
                </a:solidFill>
                <a:effectLst>
                  <a:outerShdw blurRad="38100" dist="38100" dir="2700000" algn="tl">
                    <a:srgbClr val="000000">
                      <a:alpha val="43137"/>
                    </a:srgbClr>
                  </a:outerShdw>
                </a:effectLst>
              </a:rPr>
              <a:t>k</a:t>
            </a:r>
            <a:r>
              <a:rPr lang="en-US" sz="4400" dirty="0" smtClean="0">
                <a:solidFill>
                  <a:schemeClr val="bg1"/>
                </a:solidFill>
                <a:effectLst>
                  <a:outerShdw blurRad="38100" dist="38100" dir="2700000" algn="tl">
                    <a:srgbClr val="000000">
                      <a:alpha val="43137"/>
                    </a:srgbClr>
                  </a:outerShdw>
                </a:effectLst>
              </a:rPr>
              <a:t>-</a:t>
            </a:r>
            <a:r>
              <a:rPr lang="en-US" sz="4400" dirty="0" err="1" smtClean="0">
                <a:solidFill>
                  <a:schemeClr val="bg1"/>
                </a:solidFill>
                <a:effectLst>
                  <a:outerShdw blurRad="38100" dist="38100" dir="2700000" algn="tl">
                    <a:srgbClr val="000000">
                      <a:alpha val="43137"/>
                    </a:srgbClr>
                  </a:outerShdw>
                </a:effectLst>
              </a:rPr>
              <a:t>th</a:t>
            </a:r>
            <a:r>
              <a:rPr lang="en-US" sz="4400" dirty="0" smtClean="0">
                <a:solidFill>
                  <a:schemeClr val="bg1"/>
                </a:solidFill>
                <a:effectLst>
                  <a:outerShdw blurRad="38100" dist="38100" dir="2700000" algn="tl">
                    <a:srgbClr val="000000">
                      <a:alpha val="43137"/>
                    </a:srgbClr>
                  </a:outerShdw>
                </a:effectLst>
              </a:rPr>
              <a:t> percentile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2303401"/>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ts val="600"/>
              </a:spcAft>
              <a:buFont typeface="Wingdings" panose="05000000000000000000" pitchFamily="2" charset="2"/>
              <a:buChar char="§"/>
            </a:pPr>
            <a:r>
              <a:rPr lang="en-US" sz="2600" dirty="0"/>
              <a:t>T</a:t>
            </a:r>
            <a:r>
              <a:rPr lang="en-US" sz="2600" dirty="0" smtClean="0"/>
              <a:t>hat </a:t>
            </a:r>
            <a:r>
              <a:rPr lang="en-US" sz="2600" dirty="0"/>
              <a:t>number such that </a:t>
            </a:r>
            <a:r>
              <a:rPr lang="en-US" sz="2600" i="1" dirty="0"/>
              <a:t>k </a:t>
            </a:r>
            <a:r>
              <a:rPr lang="en-US" sz="2600" dirty="0"/>
              <a:t>percent of all data values are less and (100 - </a:t>
            </a:r>
            <a:r>
              <a:rPr lang="en-US" sz="2600" i="1" dirty="0"/>
              <a:t>k</a:t>
            </a:r>
            <a:r>
              <a:rPr lang="en-US" sz="2600" dirty="0"/>
              <a:t>) percent are larger than </a:t>
            </a:r>
            <a:r>
              <a:rPr lang="en-US" sz="2600" dirty="0" smtClean="0"/>
              <a:t>it</a:t>
            </a:r>
          </a:p>
          <a:p>
            <a:pPr lvl="2" indent="-457200" defTabSz="1200150">
              <a:lnSpc>
                <a:spcPct val="90000"/>
              </a:lnSpc>
              <a:spcBef>
                <a:spcPct val="0"/>
              </a:spcBef>
              <a:spcAft>
                <a:spcPts val="600"/>
              </a:spcAft>
              <a:buFont typeface="Wingdings" panose="05000000000000000000" pitchFamily="2" charset="2"/>
              <a:buChar char="§"/>
            </a:pPr>
            <a:r>
              <a:rPr lang="en-US" sz="2600" dirty="0" smtClean="0"/>
              <a:t>More </a:t>
            </a:r>
            <a:r>
              <a:rPr lang="en-US" sz="2600" dirty="0"/>
              <a:t>precisely, at least </a:t>
            </a:r>
            <a:r>
              <a:rPr lang="en-US" sz="2600" i="1" dirty="0"/>
              <a:t>k </a:t>
            </a:r>
            <a:r>
              <a:rPr lang="en-US" sz="2600" dirty="0"/>
              <a:t>percent of the sorted values are less than or equal to it and at least (100 - </a:t>
            </a:r>
            <a:r>
              <a:rPr lang="en-US" sz="2600" i="1" dirty="0"/>
              <a:t>k</a:t>
            </a:r>
            <a:r>
              <a:rPr lang="en-US" sz="2600" dirty="0"/>
              <a:t>) percent of the values are greater than or equal to it</a:t>
            </a:r>
            <a:r>
              <a:rPr lang="en-US" sz="2600" dirty="0" smtClean="0"/>
              <a:t>.</a:t>
            </a:r>
          </a:p>
          <a:p>
            <a:pPr marL="0" lvl="1" defTabSz="1200150">
              <a:lnSpc>
                <a:spcPct val="90000"/>
              </a:lnSpc>
              <a:spcBef>
                <a:spcPct val="0"/>
              </a:spcBef>
              <a:spcAft>
                <a:spcPts val="600"/>
              </a:spcAft>
            </a:pPr>
            <a:endParaRPr lang="en-US" sz="2600" dirty="0" smtClean="0"/>
          </a:p>
          <a:p>
            <a:pPr marL="0" lvl="1" defTabSz="1200150" rtl="0">
              <a:lnSpc>
                <a:spcPct val="90000"/>
              </a:lnSpc>
              <a:spcBef>
                <a:spcPct val="0"/>
              </a:spcBef>
              <a:spcAft>
                <a:spcPts val="600"/>
              </a:spcAft>
            </a:pPr>
            <a:endParaRPr lang="en-US" sz="2600" kern="1200" dirty="0" smtClean="0"/>
          </a:p>
          <a:p>
            <a:pPr marL="0" lvl="1" defTabSz="1200150" rtl="0">
              <a:lnSpc>
                <a:spcPct val="90000"/>
              </a:lnSpc>
              <a:spcBef>
                <a:spcPct val="0"/>
              </a:spcBef>
              <a:spcAft>
                <a:spcPts val="600"/>
              </a:spcAft>
            </a:pPr>
            <a:endParaRPr lang="en-US" sz="2600" kern="1200" dirty="0"/>
          </a:p>
        </p:txBody>
      </p:sp>
      <p:sp>
        <p:nvSpPr>
          <p:cNvPr id="5" name="TextBox 4"/>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3" name="Content Placeholder 2"/>
          <p:cNvSpPr>
            <a:spLocks noGrp="1"/>
          </p:cNvSpPr>
          <p:nvPr>
            <p:ph idx="1"/>
          </p:nvPr>
        </p:nvSpPr>
        <p:spPr>
          <a:xfrm>
            <a:off x="641684" y="4539916"/>
            <a:ext cx="10940716" cy="1582587"/>
          </a:xfrm>
        </p:spPr>
        <p:txBody>
          <a:bodyPr>
            <a:normAutofit/>
          </a:bodyPr>
          <a:lstStyle/>
          <a:p>
            <a:pPr marL="68580" indent="0">
              <a:buNone/>
            </a:pPr>
            <a:r>
              <a:rPr lang="en-US" sz="2400" b="1" dirty="0" smtClean="0"/>
              <a:t>Note</a:t>
            </a:r>
            <a:r>
              <a:rPr lang="en-US" sz="2400" b="1" dirty="0"/>
              <a:t>: </a:t>
            </a:r>
            <a:r>
              <a:rPr lang="en-US" sz="2400" dirty="0"/>
              <a:t>The lower quartile is the same as the 25th percentile, the median is the same as the 50th percentile, and the upper quartile is the same as the 75th percentile. </a:t>
            </a:r>
          </a:p>
        </p:txBody>
      </p:sp>
    </p:spTree>
    <p:extLst>
      <p:ext uri="{BB962C8B-B14F-4D97-AF65-F5344CB8AC3E}">
        <p14:creationId xmlns:p14="http://schemas.microsoft.com/office/powerpoint/2010/main" val="18831749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82848" y="984013"/>
            <a:ext cx="10270952" cy="201586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smtClean="0"/>
              <a:t>A </a:t>
            </a:r>
            <a:r>
              <a:rPr lang="en-US" sz="2600" dirty="0"/>
              <a:t>student took the SAT test. Her score in the math portion of the test puts her in the 95th percentile. Did she do well or poorly on the test? </a:t>
            </a:r>
          </a:p>
        </p:txBody>
      </p:sp>
      <p:sp>
        <p:nvSpPr>
          <p:cNvPr id="8" name="Freeform 7"/>
          <p:cNvSpPr/>
          <p:nvPr/>
        </p:nvSpPr>
        <p:spPr>
          <a:xfrm>
            <a:off x="1209566" y="59897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3" name="Content Placeholder 2"/>
          <p:cNvSpPr>
            <a:spLocks noGrp="1"/>
          </p:cNvSpPr>
          <p:nvPr>
            <p:ph idx="1"/>
          </p:nvPr>
        </p:nvSpPr>
        <p:spPr>
          <a:xfrm>
            <a:off x="850232" y="3176363"/>
            <a:ext cx="10732168" cy="2946139"/>
          </a:xfrm>
        </p:spPr>
        <p:txBody>
          <a:bodyPr>
            <a:noAutofit/>
          </a:bodyPr>
          <a:lstStyle/>
          <a:p>
            <a:pPr>
              <a:buFont typeface="Wingdings" panose="05000000000000000000" pitchFamily="2" charset="2"/>
              <a:buChar char="§"/>
            </a:pPr>
            <a:r>
              <a:rPr lang="en-US" sz="2600" dirty="0" smtClean="0"/>
              <a:t>If </a:t>
            </a:r>
            <a:r>
              <a:rPr lang="en-US" sz="2600" dirty="0"/>
              <a:t>a score is ranked as the 95th percentile, then by definition 95 percent of all scores are less than the given score, while only 5 percent of students scored higher. </a:t>
            </a:r>
            <a:endParaRPr lang="en-US" sz="2600" dirty="0" smtClean="0"/>
          </a:p>
          <a:p>
            <a:pPr>
              <a:buFont typeface="Wingdings" panose="05000000000000000000" pitchFamily="2" charset="2"/>
              <a:buChar char="§"/>
            </a:pPr>
            <a:r>
              <a:rPr lang="en-US" sz="2600" dirty="0" smtClean="0"/>
              <a:t>That </a:t>
            </a:r>
            <a:r>
              <a:rPr lang="en-US" sz="2600" dirty="0"/>
              <a:t>would be a pretty good result with only 5 percent of students who scored higher than that student. </a:t>
            </a:r>
            <a:endParaRPr lang="en-US" sz="2600" dirty="0" smtClean="0"/>
          </a:p>
          <a:p>
            <a:pPr>
              <a:buFont typeface="Wingdings" panose="05000000000000000000" pitchFamily="2" charset="2"/>
              <a:buChar char="§"/>
            </a:pPr>
            <a:r>
              <a:rPr lang="en-US" sz="2600" dirty="0" smtClean="0"/>
              <a:t>In </a:t>
            </a:r>
            <a:r>
              <a:rPr lang="en-US" sz="2600" dirty="0"/>
              <a:t>other words, our student would be in the top 5 percent. </a:t>
            </a:r>
          </a:p>
        </p:txBody>
      </p:sp>
    </p:spTree>
    <p:extLst>
      <p:ext uri="{BB962C8B-B14F-4D97-AF65-F5344CB8AC3E}">
        <p14:creationId xmlns:p14="http://schemas.microsoft.com/office/powerpoint/2010/main" val="36029889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raight Connector 8"/>
          <p:cNvSpPr/>
          <p:nvPr/>
        </p:nvSpPr>
        <p:spPr>
          <a:xfrm>
            <a:off x="625642" y="1264454"/>
            <a:ext cx="10940716" cy="0"/>
          </a:xfrm>
          <a:prstGeom prst="line">
            <a:avLst/>
          </a:prstGeom>
          <a:ln>
            <a:solidFill>
              <a:srgbClr val="22547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625642" y="1264454"/>
            <a:ext cx="2406316" cy="4325788"/>
          </a:xfrm>
          <a:custGeom>
            <a:avLst/>
            <a:gdLst>
              <a:gd name="connsiteX0" fmla="*/ 0 w 2706725"/>
              <a:gd name="connsiteY0" fmla="*/ 0 h 4325788"/>
              <a:gd name="connsiteX1" fmla="*/ 2706725 w 2706725"/>
              <a:gd name="connsiteY1" fmla="*/ 0 h 4325788"/>
              <a:gd name="connsiteX2" fmla="*/ 2706725 w 2706725"/>
              <a:gd name="connsiteY2" fmla="*/ 4325788 h 4325788"/>
              <a:gd name="connsiteX3" fmla="*/ 0 w 2706725"/>
              <a:gd name="connsiteY3" fmla="*/ 4325788 h 4325788"/>
              <a:gd name="connsiteX4" fmla="*/ 0 w 2706725"/>
              <a:gd name="connsiteY4" fmla="*/ 0 h 432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725" h="4325788">
                <a:moveTo>
                  <a:pt x="0" y="0"/>
                </a:moveTo>
                <a:lnTo>
                  <a:pt x="2706725" y="0"/>
                </a:lnTo>
                <a:lnTo>
                  <a:pt x="2706725" y="4325788"/>
                </a:lnTo>
                <a:lnTo>
                  <a:pt x="0" y="4325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l" defTabSz="1422400" rtl="0">
              <a:lnSpc>
                <a:spcPct val="100000"/>
              </a:lnSpc>
              <a:spcBef>
                <a:spcPct val="0"/>
              </a:spcBef>
              <a:spcAft>
                <a:spcPct val="35000"/>
              </a:spcAft>
            </a:pPr>
            <a:endParaRPr lang="en-US" sz="3200" kern="1200" dirty="0" smtClean="0"/>
          </a:p>
          <a:p>
            <a:pPr lvl="0" algn="l" defTabSz="1422400" rtl="0">
              <a:lnSpc>
                <a:spcPct val="100000"/>
              </a:lnSpc>
              <a:spcBef>
                <a:spcPct val="0"/>
              </a:spcBef>
              <a:spcAft>
                <a:spcPct val="35000"/>
              </a:spcAft>
            </a:pPr>
            <a:r>
              <a:rPr lang="en-US" sz="3200" kern="1200" dirty="0" smtClean="0">
                <a:effectLst>
                  <a:outerShdw blurRad="38100" dist="38100" dir="2700000" algn="tl">
                    <a:srgbClr val="000000">
                      <a:alpha val="43137"/>
                    </a:srgbClr>
                  </a:outerShdw>
                </a:effectLst>
              </a:rPr>
              <a:t>To find </a:t>
            </a:r>
          </a:p>
          <a:p>
            <a:pPr lvl="0" algn="l" defTabSz="1422400" rtl="0">
              <a:lnSpc>
                <a:spcPct val="100000"/>
              </a:lnSpc>
              <a:spcBef>
                <a:spcPct val="0"/>
              </a:spcBef>
              <a:spcAft>
                <a:spcPct val="35000"/>
              </a:spcAft>
            </a:pPr>
            <a:r>
              <a:rPr lang="en-US" sz="3200" kern="1200" dirty="0" smtClean="0">
                <a:effectLst>
                  <a:outerShdw blurRad="38100" dist="38100" dir="2700000" algn="tl">
                    <a:srgbClr val="000000">
                      <a:alpha val="43137"/>
                    </a:srgbClr>
                  </a:outerShdw>
                </a:effectLst>
              </a:rPr>
              <a:t>the </a:t>
            </a:r>
            <a:r>
              <a:rPr lang="en-US" sz="3200" i="1" kern="1200" dirty="0" smtClean="0">
                <a:effectLst>
                  <a:outerShdw blurRad="38100" dist="38100" dir="2700000" algn="tl">
                    <a:srgbClr val="000000">
                      <a:alpha val="43137"/>
                    </a:srgbClr>
                  </a:outerShdw>
                </a:effectLst>
              </a:rPr>
              <a:t>k</a:t>
            </a:r>
            <a:r>
              <a:rPr lang="en-US" sz="3200" kern="1200" dirty="0" smtClean="0">
                <a:effectLst>
                  <a:outerShdw blurRad="38100" dist="38100" dir="2700000" algn="tl">
                    <a:srgbClr val="000000">
                      <a:alpha val="43137"/>
                    </a:srgbClr>
                  </a:outerShdw>
                </a:effectLst>
              </a:rPr>
              <a:t>-</a:t>
            </a:r>
            <a:r>
              <a:rPr lang="en-US" sz="3200" kern="1200" dirty="0" err="1" smtClean="0">
                <a:effectLst>
                  <a:outerShdw blurRad="38100" dist="38100" dir="2700000" algn="tl">
                    <a:srgbClr val="000000">
                      <a:alpha val="43137"/>
                    </a:srgbClr>
                  </a:outerShdw>
                </a:effectLst>
              </a:rPr>
              <a:t>th</a:t>
            </a:r>
            <a:r>
              <a:rPr lang="en-US" sz="3200" kern="1200" dirty="0" smtClean="0">
                <a:effectLst>
                  <a:outerShdw blurRad="38100" dist="38100" dir="2700000" algn="tl">
                    <a:srgbClr val="000000">
                      <a:alpha val="43137"/>
                    </a:srgbClr>
                  </a:outerShdw>
                </a:effectLst>
              </a:rPr>
              <a:t> </a:t>
            </a:r>
          </a:p>
          <a:p>
            <a:pPr lvl="0" algn="l" defTabSz="1422400" rtl="0">
              <a:lnSpc>
                <a:spcPct val="100000"/>
              </a:lnSpc>
              <a:spcBef>
                <a:spcPct val="0"/>
              </a:spcBef>
              <a:spcAft>
                <a:spcPct val="35000"/>
              </a:spcAft>
            </a:pPr>
            <a:r>
              <a:rPr lang="en-US" sz="3200" kern="1200" dirty="0" smtClean="0">
                <a:effectLst>
                  <a:outerShdw blurRad="38100" dist="38100" dir="2700000" algn="tl">
                    <a:srgbClr val="000000">
                      <a:alpha val="43137"/>
                    </a:srgbClr>
                  </a:outerShdw>
                </a:effectLst>
              </a:rPr>
              <a:t>percentile:</a:t>
            </a:r>
            <a:endParaRPr lang="en-US" sz="3200" kern="1200" dirty="0">
              <a:effectLst>
                <a:outerShdw blurRad="38100" dist="38100" dir="2700000" algn="tl">
                  <a:srgbClr val="000000">
                    <a:alpha val="43137"/>
                  </a:srgbClr>
                </a:outerShdw>
              </a:effectLst>
            </a:endParaRPr>
          </a:p>
        </p:txBody>
      </p:sp>
      <p:sp>
        <p:nvSpPr>
          <p:cNvPr id="11" name="Freeform 10"/>
          <p:cNvSpPr/>
          <p:nvPr/>
        </p:nvSpPr>
        <p:spPr>
          <a:xfrm>
            <a:off x="3486542" y="1315305"/>
            <a:ext cx="8068457" cy="1017024"/>
          </a:xfrm>
          <a:custGeom>
            <a:avLst/>
            <a:gdLst>
              <a:gd name="connsiteX0" fmla="*/ 0 w 8068457"/>
              <a:gd name="connsiteY0" fmla="*/ 0 h 1017024"/>
              <a:gd name="connsiteX1" fmla="*/ 8068457 w 8068457"/>
              <a:gd name="connsiteY1" fmla="*/ 0 h 1017024"/>
              <a:gd name="connsiteX2" fmla="*/ 8068457 w 8068457"/>
              <a:gd name="connsiteY2" fmla="*/ 1017024 h 1017024"/>
              <a:gd name="connsiteX3" fmla="*/ 0 w 8068457"/>
              <a:gd name="connsiteY3" fmla="*/ 1017024 h 1017024"/>
              <a:gd name="connsiteX4" fmla="*/ 0 w 8068457"/>
              <a:gd name="connsiteY4" fmla="*/ 0 h 101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8457" h="1017024">
                <a:moveTo>
                  <a:pt x="0" y="0"/>
                </a:moveTo>
                <a:lnTo>
                  <a:pt x="8068457" y="0"/>
                </a:lnTo>
                <a:lnTo>
                  <a:pt x="8068457" y="1017024"/>
                </a:lnTo>
                <a:lnTo>
                  <a:pt x="0" y="10170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400" kern="1200" dirty="0" smtClean="0"/>
              <a:t>Sort all observations in ascending order.</a:t>
            </a:r>
            <a:endParaRPr lang="en-US" sz="2400" kern="1200" dirty="0"/>
          </a:p>
        </p:txBody>
      </p:sp>
      <p:sp>
        <p:nvSpPr>
          <p:cNvPr id="12" name="Straight Connector 11"/>
          <p:cNvSpPr/>
          <p:nvPr/>
        </p:nvSpPr>
        <p:spPr>
          <a:xfrm>
            <a:off x="3332367" y="2332330"/>
            <a:ext cx="8222631" cy="0"/>
          </a:xfrm>
          <a:prstGeom prst="line">
            <a:avLst/>
          </a:prstGeom>
          <a:ln>
            <a:solidFill>
              <a:srgbClr val="1696A3"/>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486542" y="2383181"/>
            <a:ext cx="8068457" cy="1017024"/>
          </a:xfrm>
          <a:custGeom>
            <a:avLst/>
            <a:gdLst>
              <a:gd name="connsiteX0" fmla="*/ 0 w 8068457"/>
              <a:gd name="connsiteY0" fmla="*/ 0 h 1017024"/>
              <a:gd name="connsiteX1" fmla="*/ 8068457 w 8068457"/>
              <a:gd name="connsiteY1" fmla="*/ 0 h 1017024"/>
              <a:gd name="connsiteX2" fmla="*/ 8068457 w 8068457"/>
              <a:gd name="connsiteY2" fmla="*/ 1017024 h 1017024"/>
              <a:gd name="connsiteX3" fmla="*/ 0 w 8068457"/>
              <a:gd name="connsiteY3" fmla="*/ 1017024 h 1017024"/>
              <a:gd name="connsiteX4" fmla="*/ 0 w 8068457"/>
              <a:gd name="connsiteY4" fmla="*/ 0 h 101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8457" h="1017024">
                <a:moveTo>
                  <a:pt x="0" y="0"/>
                </a:moveTo>
                <a:lnTo>
                  <a:pt x="8068457" y="0"/>
                </a:lnTo>
                <a:lnTo>
                  <a:pt x="8068457" y="1017024"/>
                </a:lnTo>
                <a:lnTo>
                  <a:pt x="0" y="10170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400" kern="1200" dirty="0" smtClean="0"/>
              <a:t>Compute the position </a:t>
            </a:r>
            <a:r>
              <a:rPr lang="en-US" sz="2400" i="1" kern="1200" dirty="0" smtClean="0"/>
              <a:t>L </a:t>
            </a:r>
            <a:r>
              <a:rPr lang="en-US" sz="2400" kern="1200" dirty="0" smtClean="0"/>
              <a:t>= (</a:t>
            </a:r>
            <a:r>
              <a:rPr lang="en-US" sz="2400" i="1" kern="1200" dirty="0" smtClean="0"/>
              <a:t>k</a:t>
            </a:r>
            <a:r>
              <a:rPr lang="en-US" sz="2400" kern="1200" dirty="0" smtClean="0"/>
              <a:t>/100) * </a:t>
            </a:r>
            <a:r>
              <a:rPr lang="en-US" sz="2400" i="1" kern="1200" dirty="0" smtClean="0"/>
              <a:t>N</a:t>
            </a:r>
            <a:r>
              <a:rPr lang="en-US" sz="2400" kern="1200" dirty="0" smtClean="0"/>
              <a:t>, where </a:t>
            </a:r>
            <a:r>
              <a:rPr lang="en-US" sz="2400" i="1" kern="1200" dirty="0" smtClean="0"/>
              <a:t>N </a:t>
            </a:r>
            <a:r>
              <a:rPr lang="en-US" sz="2400" kern="1200" dirty="0" smtClean="0"/>
              <a:t>is the total number of observations.</a:t>
            </a:r>
            <a:endParaRPr lang="en-US" sz="2400" kern="1200" dirty="0"/>
          </a:p>
        </p:txBody>
      </p:sp>
      <p:sp>
        <p:nvSpPr>
          <p:cNvPr id="14" name="Straight Connector 13"/>
          <p:cNvSpPr/>
          <p:nvPr/>
        </p:nvSpPr>
        <p:spPr>
          <a:xfrm>
            <a:off x="3332367" y="3400206"/>
            <a:ext cx="8222631" cy="0"/>
          </a:xfrm>
          <a:prstGeom prst="line">
            <a:avLst/>
          </a:prstGeom>
          <a:ln>
            <a:solidFill>
              <a:srgbClr val="1696A3"/>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486542" y="3451057"/>
            <a:ext cx="8068457" cy="1017024"/>
          </a:xfrm>
          <a:custGeom>
            <a:avLst/>
            <a:gdLst>
              <a:gd name="connsiteX0" fmla="*/ 0 w 8068457"/>
              <a:gd name="connsiteY0" fmla="*/ 0 h 1017024"/>
              <a:gd name="connsiteX1" fmla="*/ 8068457 w 8068457"/>
              <a:gd name="connsiteY1" fmla="*/ 0 h 1017024"/>
              <a:gd name="connsiteX2" fmla="*/ 8068457 w 8068457"/>
              <a:gd name="connsiteY2" fmla="*/ 1017024 h 1017024"/>
              <a:gd name="connsiteX3" fmla="*/ 0 w 8068457"/>
              <a:gd name="connsiteY3" fmla="*/ 1017024 h 1017024"/>
              <a:gd name="connsiteX4" fmla="*/ 0 w 8068457"/>
              <a:gd name="connsiteY4" fmla="*/ 0 h 101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8457" h="1017024">
                <a:moveTo>
                  <a:pt x="0" y="0"/>
                </a:moveTo>
                <a:lnTo>
                  <a:pt x="8068457" y="0"/>
                </a:lnTo>
                <a:lnTo>
                  <a:pt x="8068457" y="1017024"/>
                </a:lnTo>
                <a:lnTo>
                  <a:pt x="0" y="10170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400" kern="1200" smtClean="0"/>
              <a:t>If </a:t>
            </a:r>
            <a:r>
              <a:rPr lang="en-US" sz="2400" i="1" kern="1200" smtClean="0"/>
              <a:t>L </a:t>
            </a:r>
            <a:r>
              <a:rPr lang="en-US" sz="2400" kern="1200" smtClean="0"/>
              <a:t>is a whole number, the </a:t>
            </a:r>
            <a:r>
              <a:rPr lang="en-US" sz="2400" i="1" kern="1200" smtClean="0"/>
              <a:t>k</a:t>
            </a:r>
            <a:r>
              <a:rPr lang="en-US" sz="2400" kern="1200" smtClean="0"/>
              <a:t>-th percentile is the value midway between the </a:t>
            </a:r>
            <a:r>
              <a:rPr lang="en-US" sz="2400" i="1" kern="1200" smtClean="0"/>
              <a:t>L</a:t>
            </a:r>
            <a:r>
              <a:rPr lang="en-US" sz="2400" kern="1200" smtClean="0"/>
              <a:t>-th value and the next one.</a:t>
            </a:r>
            <a:endParaRPr lang="en-US" sz="2400" kern="1200"/>
          </a:p>
        </p:txBody>
      </p:sp>
      <p:sp>
        <p:nvSpPr>
          <p:cNvPr id="16" name="Straight Connector 15"/>
          <p:cNvSpPr/>
          <p:nvPr/>
        </p:nvSpPr>
        <p:spPr>
          <a:xfrm>
            <a:off x="3332367" y="4468082"/>
            <a:ext cx="8222631" cy="0"/>
          </a:xfrm>
          <a:prstGeom prst="line">
            <a:avLst/>
          </a:prstGeom>
          <a:ln>
            <a:solidFill>
              <a:srgbClr val="1696A3"/>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486542" y="4518933"/>
            <a:ext cx="8068457" cy="1017024"/>
          </a:xfrm>
          <a:custGeom>
            <a:avLst/>
            <a:gdLst>
              <a:gd name="connsiteX0" fmla="*/ 0 w 8068457"/>
              <a:gd name="connsiteY0" fmla="*/ 0 h 1017024"/>
              <a:gd name="connsiteX1" fmla="*/ 8068457 w 8068457"/>
              <a:gd name="connsiteY1" fmla="*/ 0 h 1017024"/>
              <a:gd name="connsiteX2" fmla="*/ 8068457 w 8068457"/>
              <a:gd name="connsiteY2" fmla="*/ 1017024 h 1017024"/>
              <a:gd name="connsiteX3" fmla="*/ 0 w 8068457"/>
              <a:gd name="connsiteY3" fmla="*/ 1017024 h 1017024"/>
              <a:gd name="connsiteX4" fmla="*/ 0 w 8068457"/>
              <a:gd name="connsiteY4" fmla="*/ 0 h 101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8457" h="1017024">
                <a:moveTo>
                  <a:pt x="0" y="0"/>
                </a:moveTo>
                <a:lnTo>
                  <a:pt x="8068457" y="0"/>
                </a:lnTo>
                <a:lnTo>
                  <a:pt x="8068457" y="1017024"/>
                </a:lnTo>
                <a:lnTo>
                  <a:pt x="0" y="10170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400" kern="1200" smtClean="0"/>
              <a:t>If </a:t>
            </a:r>
            <a:r>
              <a:rPr lang="en-US" sz="2400" i="1" kern="1200" smtClean="0"/>
              <a:t>L </a:t>
            </a:r>
            <a:r>
              <a:rPr lang="en-US" sz="2400" kern="1200" smtClean="0"/>
              <a:t>is not a whole number, change it by rounding up to the nearest integer. The value at that position is the </a:t>
            </a:r>
            <a:r>
              <a:rPr lang="en-US" sz="2400" i="1" kern="1200" smtClean="0"/>
              <a:t>k</a:t>
            </a:r>
            <a:r>
              <a:rPr lang="en-US" sz="2400" kern="1200" smtClean="0"/>
              <a:t>-th percentile. </a:t>
            </a:r>
            <a:endParaRPr lang="en-US" sz="2400" kern="1200"/>
          </a:p>
        </p:txBody>
      </p:sp>
      <p:sp>
        <p:nvSpPr>
          <p:cNvPr id="18" name="Straight Connector 17"/>
          <p:cNvSpPr/>
          <p:nvPr/>
        </p:nvSpPr>
        <p:spPr>
          <a:xfrm>
            <a:off x="3343727" y="5607716"/>
            <a:ext cx="8222631" cy="0"/>
          </a:xfrm>
          <a:prstGeom prst="line">
            <a:avLst/>
          </a:prstGeom>
          <a:ln>
            <a:solidFill>
              <a:srgbClr val="1696A3"/>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 name="TextBox 3"/>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Tree>
    <p:extLst>
      <p:ext uri="{BB962C8B-B14F-4D97-AF65-F5344CB8AC3E}">
        <p14:creationId xmlns:p14="http://schemas.microsoft.com/office/powerpoint/2010/main" val="4053177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82848" y="1320898"/>
            <a:ext cx="10270952" cy="418879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800" dirty="0"/>
              <a:t>Consider the following cotinine levels of 40 smokers</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marL="457200" indent="-457200">
              <a:buFont typeface="Wingdings" panose="05000000000000000000" pitchFamily="2" charset="2"/>
              <a:buChar char="§"/>
            </a:pPr>
            <a:r>
              <a:rPr lang="en-US" sz="2800" dirty="0"/>
              <a:t>Find the quartiles and the 40th percentile.</a:t>
            </a:r>
          </a:p>
          <a:p>
            <a:endParaRPr lang="en-US" sz="2800" dirty="0"/>
          </a:p>
        </p:txBody>
      </p:sp>
      <p:sp>
        <p:nvSpPr>
          <p:cNvPr id="8" name="Freeform 7"/>
          <p:cNvSpPr/>
          <p:nvPr/>
        </p:nvSpPr>
        <p:spPr>
          <a:xfrm>
            <a:off x="1209566" y="935860"/>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376" y="2338971"/>
            <a:ext cx="7600950" cy="21526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68829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4" name="Content Placeholder 3"/>
          <p:cNvSpPr>
            <a:spLocks noGrp="1"/>
          </p:cNvSpPr>
          <p:nvPr>
            <p:ph idx="1"/>
          </p:nvPr>
        </p:nvSpPr>
        <p:spPr>
          <a:xfrm>
            <a:off x="641684" y="1074821"/>
            <a:ext cx="10940716" cy="5047683"/>
          </a:xfrm>
        </p:spPr>
        <p:txBody>
          <a:bodyPr/>
          <a:lstStyle/>
          <a:p>
            <a:pPr>
              <a:spcBef>
                <a:spcPts val="600"/>
              </a:spcBef>
              <a:spcAft>
                <a:spcPts val="1200"/>
              </a:spcAft>
            </a:pPr>
            <a:r>
              <a:rPr lang="en-US" sz="2600" dirty="0" smtClean="0"/>
              <a:t>First note that before we start our computations we must sort the data—computing percentiles for non sorted data is the most common mistake. </a:t>
            </a:r>
          </a:p>
          <a:p>
            <a:pPr lvl="1">
              <a:spcBef>
                <a:spcPts val="600"/>
              </a:spcBef>
              <a:spcAft>
                <a:spcPts val="1200"/>
              </a:spcAft>
            </a:pPr>
            <a:r>
              <a:rPr lang="en-US" sz="2600" dirty="0" smtClean="0"/>
              <a:t>Here is the same data again, this time sorted:</a:t>
            </a:r>
          </a:p>
          <a:p>
            <a:pPr marL="68580" indent="0">
              <a:spcBef>
                <a:spcPts val="600"/>
              </a:spcBef>
              <a:spcAft>
                <a:spcPts val="1200"/>
              </a:spcAft>
              <a:buNone/>
            </a:pP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284" y="3141462"/>
            <a:ext cx="9153432" cy="22707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77295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750"/>
                                        <p:tgtEl>
                                          <p:spTgt spid="4">
                                            <p:txEl>
                                              <p:pRg st="1" end="1"/>
                                            </p:txEl>
                                          </p:spTgt>
                                        </p:tgtEl>
                                      </p:cBhvr>
                                    </p:animEffect>
                                    <p:anim calcmode="lin" valueType="num">
                                      <p:cBhvr>
                                        <p:cTn id="8"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4" name="Content Placeholder 3"/>
          <p:cNvSpPr>
            <a:spLocks noGrp="1"/>
          </p:cNvSpPr>
          <p:nvPr>
            <p:ph idx="1"/>
          </p:nvPr>
        </p:nvSpPr>
        <p:spPr>
          <a:xfrm>
            <a:off x="753979" y="866273"/>
            <a:ext cx="10940716" cy="5277853"/>
          </a:xfrm>
        </p:spPr>
        <p:txBody>
          <a:bodyPr>
            <a:noAutofit/>
          </a:bodyPr>
          <a:lstStyle/>
          <a:p>
            <a:r>
              <a:rPr lang="en-US" dirty="0"/>
              <a:t>Now we can do our calculations, with </a:t>
            </a:r>
            <a:r>
              <a:rPr lang="en-US" i="1" dirty="0"/>
              <a:t>N </a:t>
            </a:r>
            <a:r>
              <a:rPr lang="en-US" dirty="0"/>
              <a:t>= 40 (number of values in our data set</a:t>
            </a:r>
            <a:r>
              <a:rPr lang="en-US" dirty="0" smtClean="0"/>
              <a:t>):</a:t>
            </a:r>
            <a:endParaRPr lang="en-US" dirty="0"/>
          </a:p>
          <a:p>
            <a:pPr lvl="1"/>
            <a:r>
              <a:rPr lang="en-US" sz="2600" dirty="0"/>
              <a:t>Lower quartile: 0.25 * 40 = 10, so we need to take the value midway between the 10th value, which is 86, and the 11th value, which is 87. </a:t>
            </a:r>
            <a:endParaRPr lang="en-US" sz="2600" dirty="0" smtClean="0"/>
          </a:p>
          <a:p>
            <a:pPr lvl="2"/>
            <a:r>
              <a:rPr lang="en-US" sz="2600" dirty="0" smtClean="0"/>
              <a:t>Hence</a:t>
            </a:r>
            <a:r>
              <a:rPr lang="en-US" sz="2600" dirty="0"/>
              <a:t>, the lower quartile is 86.5.</a:t>
            </a:r>
          </a:p>
          <a:p>
            <a:pPr lvl="1"/>
            <a:r>
              <a:rPr lang="en-US" sz="2600" dirty="0"/>
              <a:t>Upper quartile: 0.75 * 40 = 30, so we need to take the value midway between the 30th value, which is 250, and the 31st value, which is 253. </a:t>
            </a:r>
            <a:endParaRPr lang="en-US" sz="2600" dirty="0" smtClean="0"/>
          </a:p>
          <a:p>
            <a:pPr lvl="2"/>
            <a:r>
              <a:rPr lang="en-US" sz="2600" dirty="0" smtClean="0"/>
              <a:t>Hence</a:t>
            </a:r>
            <a:r>
              <a:rPr lang="en-US" sz="2600" dirty="0"/>
              <a:t>, the upper quartile is (250 + 253)/2 = 251.5.</a:t>
            </a:r>
          </a:p>
          <a:p>
            <a:pPr lvl="1"/>
            <a:r>
              <a:rPr lang="en-US" sz="2600" dirty="0"/>
              <a:t>40th percentile: 0.4 * 40 = 16, so the 40th percentile is (130 + 131)/2 = 130.5.</a:t>
            </a:r>
          </a:p>
          <a:p>
            <a:pPr marL="68580" indent="0">
              <a:buNone/>
            </a:pPr>
            <a:r>
              <a:rPr lang="en-US" sz="2600" dirty="0"/>
              <a:t/>
            </a:r>
            <a:br>
              <a:rPr lang="en-US" sz="2600" dirty="0"/>
            </a:br>
            <a:endParaRPr lang="en-US" sz="2600" dirty="0"/>
          </a:p>
        </p:txBody>
      </p:sp>
    </p:spTree>
    <p:extLst>
      <p:ext uri="{BB962C8B-B14F-4D97-AF65-F5344CB8AC3E}">
        <p14:creationId xmlns:p14="http://schemas.microsoft.com/office/powerpoint/2010/main" val="22025504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750"/>
                                        <p:tgtEl>
                                          <p:spTgt spid="4">
                                            <p:txEl>
                                              <p:pRg st="1" end="1"/>
                                            </p:txEl>
                                          </p:spTgt>
                                        </p:tgtEl>
                                      </p:cBhvr>
                                    </p:animEffect>
                                    <p:anim calcmode="lin" valueType="num">
                                      <p:cBhvr>
                                        <p:cTn id="8"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750"/>
                                        <p:tgtEl>
                                          <p:spTgt spid="4">
                                            <p:txEl>
                                              <p:pRg st="2" end="2"/>
                                            </p:txEl>
                                          </p:spTgt>
                                        </p:tgtEl>
                                      </p:cBhvr>
                                    </p:animEffect>
                                    <p:anim calcmode="lin" valueType="num">
                                      <p:cBhvr>
                                        <p:cTn id="13"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750"/>
                                        <p:tgtEl>
                                          <p:spTgt spid="4">
                                            <p:txEl>
                                              <p:pRg st="3" end="3"/>
                                            </p:txEl>
                                          </p:spTgt>
                                        </p:tgtEl>
                                      </p:cBhvr>
                                    </p:animEffect>
                                    <p:anim calcmode="lin" valueType="num">
                                      <p:cBhvr>
                                        <p:cTn id="20"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750"/>
                                        <p:tgtEl>
                                          <p:spTgt spid="4">
                                            <p:txEl>
                                              <p:pRg st="4" end="4"/>
                                            </p:txEl>
                                          </p:spTgt>
                                        </p:tgtEl>
                                      </p:cBhvr>
                                    </p:animEffect>
                                    <p:anim calcmode="lin" valueType="num">
                                      <p:cBhvr>
                                        <p:cTn id="25"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750"/>
                                        <p:tgtEl>
                                          <p:spTgt spid="4">
                                            <p:txEl>
                                              <p:pRg st="5" end="5"/>
                                            </p:txEl>
                                          </p:spTgt>
                                        </p:tgtEl>
                                      </p:cBhvr>
                                    </p:animEffect>
                                    <p:anim calcmode="lin" valueType="num">
                                      <p:cBhvr>
                                        <p:cTn id="32"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0682" y="1216300"/>
            <a:ext cx="9937187" cy="189266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smtClean="0"/>
              <a:t>A </a:t>
            </a:r>
            <a:r>
              <a:rPr lang="en-US" sz="2400" dirty="0"/>
              <a:t>sample of seven scores from people taking an achievement test was taken.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Find </a:t>
            </a:r>
            <a:r>
              <a:rPr lang="en-US" sz="2400" dirty="0"/>
              <a:t>the mean if the numbers </a:t>
            </a:r>
            <a:r>
              <a:rPr lang="en-US" sz="2400" dirty="0" smtClean="0"/>
              <a:t>are: 95</a:t>
            </a:r>
            <a:r>
              <a:rPr lang="en-US" sz="2400" dirty="0"/>
              <a:t>, 86, 78, 90, 62, 73, </a:t>
            </a:r>
            <a:r>
              <a:rPr lang="en-US" sz="2400" dirty="0" smtClean="0"/>
              <a:t>89</a:t>
            </a:r>
            <a:endParaRPr lang="en-US" sz="2400" dirty="0"/>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417400" y="83126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mc:AlternateContent xmlns:mc="http://schemas.openxmlformats.org/markup-compatibility/2006" xmlns:a14="http://schemas.microsoft.com/office/drawing/2010/main">
        <mc:Choice Requires="a14">
          <p:sp>
            <p:nvSpPr>
              <p:cNvPr id="10" name="Content Placeholder 13"/>
              <p:cNvSpPr>
                <a:spLocks noGrp="1"/>
              </p:cNvSpPr>
              <p:nvPr>
                <p:ph idx="1"/>
              </p:nvPr>
            </p:nvSpPr>
            <p:spPr>
              <a:xfrm>
                <a:off x="1082040" y="3322319"/>
                <a:ext cx="10607842" cy="2565133"/>
              </a:xfrm>
            </p:spPr>
            <p:txBody>
              <a:bodyPr>
                <a:noAutofit/>
              </a:bodyPr>
              <a:lstStyle/>
              <a:p>
                <a:pPr>
                  <a:lnSpc>
                    <a:spcPct val="120000"/>
                  </a:lnSpc>
                  <a:spcBef>
                    <a:spcPts val="600"/>
                  </a:spcBef>
                  <a:buFont typeface="Wingdings" panose="05000000000000000000" pitchFamily="2" charset="2"/>
                  <a:buChar char="§"/>
                </a:pPr>
                <a:r>
                  <a:rPr lang="en-US" sz="2400" dirty="0" smtClean="0"/>
                  <a:t>The </a:t>
                </a:r>
                <a:r>
                  <a:rPr lang="en-US" sz="2400" dirty="0"/>
                  <a:t>mean of that </a:t>
                </a:r>
                <a:r>
                  <a:rPr lang="en-US" sz="2400" dirty="0" smtClean="0"/>
                  <a:t>sample:</a:t>
                </a:r>
                <a:endParaRPr lang="en-US" sz="2400" dirty="0"/>
              </a:p>
              <a:p>
                <a:pPr lvl="1">
                  <a:lnSpc>
                    <a:spcPct val="120000"/>
                  </a:lnSpc>
                  <a:spcBef>
                    <a:spcPts val="600"/>
                  </a:spcBef>
                </a:pPr>
                <a14:m>
                  <m:oMath xmlns:m="http://schemas.openxmlformats.org/officeDocument/2006/math">
                    <m:acc>
                      <m:accPr>
                        <m:chr m:val="̅"/>
                        <m:ctrlPr>
                          <a:rPr lang="en-US" sz="2800" i="1" smtClean="0">
                            <a:latin typeface="Cambria Math" panose="02040503050406030204" pitchFamily="18" charset="0"/>
                          </a:rPr>
                        </m:ctrlPr>
                      </m:accPr>
                      <m:e>
                        <m:r>
                          <m:rPr>
                            <m:nor/>
                          </m:rPr>
                          <a:rPr lang="en-US" sz="2800" i="1" dirty="0">
                            <a:latin typeface="Book Antiqua" panose="02040602050305030304" pitchFamily="18" charset="0"/>
                          </a:rPr>
                          <m:t>x</m:t>
                        </m:r>
                      </m:e>
                    </m:acc>
                  </m:oMath>
                </a14:m>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400" dirty="0" smtClean="0">
                    <a:latin typeface="Book Antiqua" panose="02040602050305030304" pitchFamily="18" charset="0"/>
                  </a:rPr>
                  <a:t> </a:t>
                </a:r>
                <a:r>
                  <a:rPr lang="en-US" sz="2400" dirty="0">
                    <a:latin typeface="Symbol" panose="05050102010706020507" pitchFamily="18" charset="2"/>
                  </a:rPr>
                  <a:t>=</a:t>
                </a:r>
                <a:r>
                  <a:rPr lang="en-US" sz="2400" dirty="0" smtClean="0">
                    <a:latin typeface="Symbol" panose="05050102010706020507" pitchFamily="18" charset="2"/>
                  </a:rPr>
                  <a:t></a:t>
                </a:r>
                <a:r>
                  <a:rPr lang="en-US" sz="2400" dirty="0"/>
                  <a:t>(95 </a:t>
                </a:r>
                <a:r>
                  <a:rPr lang="en-US" sz="2400" dirty="0" smtClean="0"/>
                  <a:t>+ 86 + 78 + 90 + 62 + 73 + 89</a:t>
                </a:r>
                <a:r>
                  <a:rPr lang="en-US" sz="2400" dirty="0"/>
                  <a:t>)/7 </a:t>
                </a:r>
                <a:r>
                  <a:rPr lang="en-US" sz="2400" dirty="0" smtClean="0"/>
                  <a:t>+ 573/7 + 81.9</a:t>
                </a:r>
                <a:endParaRPr lang="en-US" sz="2400" dirty="0"/>
              </a:p>
              <a:p>
                <a:pPr>
                  <a:lnSpc>
                    <a:spcPct val="120000"/>
                  </a:lnSpc>
                  <a:spcBef>
                    <a:spcPts val="600"/>
                  </a:spcBef>
                </a:pPr>
                <a:r>
                  <a:rPr lang="en-US" sz="2400" dirty="0"/>
                  <a:t> The mean applies to numerical variables, and in some situations to ordinal variables. </a:t>
                </a:r>
                <a:endParaRPr lang="en-US" sz="2400" dirty="0" smtClean="0"/>
              </a:p>
              <a:p>
                <a:pPr lvl="1">
                  <a:lnSpc>
                    <a:spcPct val="120000"/>
                  </a:lnSpc>
                  <a:spcBef>
                    <a:spcPts val="600"/>
                  </a:spcBef>
                </a:pPr>
                <a:r>
                  <a:rPr lang="en-US" dirty="0"/>
                  <a:t>D</a:t>
                </a:r>
                <a:r>
                  <a:rPr lang="en-US" sz="2400" dirty="0" smtClean="0"/>
                  <a:t>oes </a:t>
                </a:r>
                <a:r>
                  <a:rPr lang="en-US" sz="2400" dirty="0"/>
                  <a:t>not apply to nominal </a:t>
                </a:r>
                <a:r>
                  <a:rPr lang="en-US" sz="2400" dirty="0" smtClean="0"/>
                  <a:t>variables</a:t>
                </a:r>
                <a:endParaRPr lang="en-US" sz="2400" dirty="0"/>
              </a:p>
              <a:p>
                <a:pPr marL="68580" indent="0">
                  <a:lnSpc>
                    <a:spcPct val="120000"/>
                  </a:lnSpc>
                  <a:spcBef>
                    <a:spcPts val="600"/>
                  </a:spcBef>
                  <a:buNone/>
                </a:pPr>
                <a:endParaRPr lang="en-US" sz="2400" dirty="0"/>
              </a:p>
              <a:p>
                <a:pPr marL="68580" indent="0">
                  <a:lnSpc>
                    <a:spcPct val="120000"/>
                  </a:lnSpc>
                  <a:spcBef>
                    <a:spcPts val="600"/>
                  </a:spcBef>
                  <a:buNone/>
                </a:pPr>
                <a:r>
                  <a:rPr lang="en-US" sz="2400" dirty="0"/>
                  <a:t/>
                </a:r>
                <a:br>
                  <a:rPr lang="en-US" sz="2400" dirty="0"/>
                </a:br>
                <a:endParaRPr lang="en-US" sz="2400" dirty="0"/>
              </a:p>
            </p:txBody>
          </p:sp>
        </mc:Choice>
        <mc:Fallback xmlns="">
          <p:sp>
            <p:nvSpPr>
              <p:cNvPr id="10" name="Content Placeholder 13"/>
              <p:cNvSpPr>
                <a:spLocks noGrp="1" noRot="1" noChangeAspect="1" noMove="1" noResize="1" noEditPoints="1" noAdjustHandles="1" noChangeArrowheads="1" noChangeShapeType="1" noTextEdit="1"/>
              </p:cNvSpPr>
              <p:nvPr>
                <p:ph idx="1"/>
              </p:nvPr>
            </p:nvSpPr>
            <p:spPr>
              <a:xfrm>
                <a:off x="1082040" y="3322319"/>
                <a:ext cx="10607842" cy="2565133"/>
              </a:xfrm>
              <a:blipFill rotWithShape="0">
                <a:blip r:embed="rId3"/>
                <a:stretch>
                  <a:fillRect l="-57" t="-713" r="-287" b="-4276"/>
                </a:stretch>
              </a:blipFill>
            </p:spPr>
            <p:txBody>
              <a:bodyPr/>
              <a:lstStyle/>
              <a:p>
                <a:r>
                  <a:rPr lang="en-US">
                    <a:noFill/>
                  </a:rPr>
                  <a:t> </a:t>
                </a:r>
              </a:p>
            </p:txBody>
          </p:sp>
        </mc:Fallback>
      </mc:AlternateContent>
    </p:spTree>
    <p:extLst>
      <p:ext uri="{BB962C8B-B14F-4D97-AF65-F5344CB8AC3E}">
        <p14:creationId xmlns:p14="http://schemas.microsoft.com/office/powerpoint/2010/main" val="13290619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750"/>
                                        <p:tgtEl>
                                          <p:spTgt spid="10">
                                            <p:txEl>
                                              <p:pRg st="1" end="1"/>
                                            </p:txEl>
                                          </p:spTgt>
                                        </p:tgtEl>
                                      </p:cBhvr>
                                    </p:animEffect>
                                    <p:anim calcmode="lin" valueType="num">
                                      <p:cBhvr>
                                        <p:cTn id="13"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750"/>
                                        <p:tgtEl>
                                          <p:spTgt spid="10">
                                            <p:txEl>
                                              <p:pRg st="2" end="2"/>
                                            </p:txEl>
                                          </p:spTgt>
                                        </p:tgtEl>
                                      </p:cBhvr>
                                    </p:animEffect>
                                    <p:anim calcmode="lin" valueType="num">
                                      <p:cBhvr>
                                        <p:cTn id="20"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1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750"/>
                                        <p:tgtEl>
                                          <p:spTgt spid="10">
                                            <p:txEl>
                                              <p:pRg st="3" end="3"/>
                                            </p:txEl>
                                          </p:spTgt>
                                        </p:tgtEl>
                                      </p:cBhvr>
                                    </p:animEffect>
                                    <p:anim calcmode="lin" valueType="num">
                                      <p:cBhvr>
                                        <p:cTn id="25" dur="7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75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a:solidFill>
                  <a:schemeClr val="bg1"/>
                </a:solidFill>
                <a:effectLst>
                  <a:outerShdw blurRad="38100" dist="38100" dir="2700000" algn="tl">
                    <a:srgbClr val="000000">
                      <a:alpha val="43137"/>
                    </a:srgbClr>
                  </a:outerShdw>
                </a:effectLst>
              </a:rPr>
              <a:t>percentile value of a number </a:t>
            </a:r>
            <a:r>
              <a:rPr lang="en-US" sz="3600" i="1" dirty="0">
                <a:solidFill>
                  <a:schemeClr val="bg1"/>
                </a:solidFill>
                <a:effectLst>
                  <a:outerShdw blurRad="38100" dist="38100" dir="2700000" algn="tl">
                    <a:srgbClr val="000000">
                      <a:alpha val="43137"/>
                    </a:srgbClr>
                  </a:outerShdw>
                </a:effectLst>
                <a:latin typeface="Book Antiqua" panose="02040602050305030304" pitchFamily="18" charset="0"/>
              </a:rPr>
              <a:t>x</a:t>
            </a:r>
            <a:r>
              <a:rPr lang="en-US" sz="3600" dirty="0">
                <a:solidFill>
                  <a:schemeClr val="bg1"/>
                </a:solidFill>
                <a:effectLst>
                  <a:outerShdw blurRad="38100" dist="38100" dir="2700000" algn="tl">
                    <a:srgbClr val="000000">
                      <a:alpha val="43137"/>
                    </a:srgbClr>
                  </a:outerShdw>
                </a:effectLst>
              </a:rPr>
              <a:t> </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1100243"/>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0" lvl="1" defTabSz="1200150">
              <a:lnSpc>
                <a:spcPct val="90000"/>
              </a:lnSpc>
              <a:spcBef>
                <a:spcPct val="0"/>
              </a:spcBef>
              <a:spcAft>
                <a:spcPct val="15000"/>
              </a:spcAft>
            </a:pPr>
            <a:r>
              <a:rPr lang="en-US" sz="2600" dirty="0"/>
              <a:t>Percentile value of </a:t>
            </a:r>
            <a:r>
              <a:rPr lang="en-US" sz="2600" i="1" dirty="0">
                <a:latin typeface="Book Antiqua" panose="02040602050305030304" pitchFamily="18" charset="0"/>
              </a:rPr>
              <a:t>x</a:t>
            </a:r>
            <a:r>
              <a:rPr lang="en-US" sz="2600" i="1" dirty="0"/>
              <a:t> </a:t>
            </a:r>
            <a:r>
              <a:rPr lang="en-US" sz="2600" dirty="0"/>
              <a:t>= (number of values less than </a:t>
            </a:r>
            <a:r>
              <a:rPr lang="en-US" sz="2600" i="1" dirty="0">
                <a:latin typeface="Book Antiqua" panose="02040602050305030304" pitchFamily="18" charset="0"/>
              </a:rPr>
              <a:t>x</a:t>
            </a:r>
            <a:r>
              <a:rPr lang="en-US" sz="2600" dirty="0"/>
              <a:t>)/(total number of values) * 100</a:t>
            </a:r>
            <a:endParaRPr lang="en-US" sz="2600" dirty="0" smtClean="0"/>
          </a:p>
          <a:p>
            <a:pPr marL="0" lvl="1" defTabSz="1200150" rtl="0">
              <a:lnSpc>
                <a:spcPct val="90000"/>
              </a:lnSpc>
              <a:spcBef>
                <a:spcPct val="0"/>
              </a:spcBef>
              <a:spcAft>
                <a:spcPct val="15000"/>
              </a:spcAft>
            </a:pPr>
            <a:endParaRPr lang="en-US" sz="2600" kern="1200" dirty="0" smtClean="0"/>
          </a:p>
          <a:p>
            <a:pPr marL="0" lvl="1" defTabSz="1200150" rtl="0">
              <a:lnSpc>
                <a:spcPct val="90000"/>
              </a:lnSpc>
              <a:spcBef>
                <a:spcPct val="0"/>
              </a:spcBef>
              <a:spcAft>
                <a:spcPct val="15000"/>
              </a:spcAft>
            </a:pPr>
            <a:endParaRPr lang="en-US" sz="2600" kern="12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
        <p:nvSpPr>
          <p:cNvPr id="5" name="Freeform 4"/>
          <p:cNvSpPr/>
          <p:nvPr/>
        </p:nvSpPr>
        <p:spPr>
          <a:xfrm>
            <a:off x="1018680" y="3581400"/>
            <a:ext cx="10270952" cy="22949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Suppose you took part in the preceding study of cotinine levels and your personal cotinine level was 245. What is the percentile value of 245, and how many people in the study had a higher cotinine level than you</a:t>
            </a:r>
            <a:r>
              <a:rPr lang="en-US" sz="2600" dirty="0" smtClean="0"/>
              <a:t>?</a:t>
            </a:r>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p:txBody>
      </p:sp>
      <p:sp>
        <p:nvSpPr>
          <p:cNvPr id="6" name="Freeform 5"/>
          <p:cNvSpPr/>
          <p:nvPr/>
        </p:nvSpPr>
        <p:spPr>
          <a:xfrm>
            <a:off x="1145398" y="3196361"/>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4364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750"/>
                                        <p:tgtEl>
                                          <p:spTgt spid="5">
                                            <p:txEl>
                                              <p:pRg st="0" end="0"/>
                                            </p:txEl>
                                          </p:spTgt>
                                        </p:tgtEl>
                                      </p:cBhvr>
                                    </p:animEffect>
                                    <p:anim calcmode="lin" valueType="num">
                                      <p:cBhvr>
                                        <p:cTn id="3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7935" y="6500261"/>
            <a:ext cx="6988322"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Quartiles and Percentiles</a:t>
            </a:r>
          </a:p>
        </p:txBody>
      </p:sp>
      <p:sp>
        <p:nvSpPr>
          <p:cNvPr id="4" name="Content Placeholder 3"/>
          <p:cNvSpPr>
            <a:spLocks noGrp="1"/>
          </p:cNvSpPr>
          <p:nvPr>
            <p:ph idx="1"/>
          </p:nvPr>
        </p:nvSpPr>
        <p:spPr>
          <a:xfrm>
            <a:off x="786064" y="994609"/>
            <a:ext cx="10940716" cy="5277853"/>
          </a:xfrm>
        </p:spPr>
        <p:txBody>
          <a:bodyPr>
            <a:noAutofit/>
          </a:bodyPr>
          <a:lstStyle/>
          <a:p>
            <a:pPr>
              <a:spcBef>
                <a:spcPts val="600"/>
              </a:spcBef>
              <a:spcAft>
                <a:spcPts val="1200"/>
              </a:spcAft>
            </a:pPr>
            <a:r>
              <a:rPr lang="en-US" sz="3000" dirty="0"/>
              <a:t>First note that in our sorted data the value 245 is in the 29th position.</a:t>
            </a:r>
          </a:p>
          <a:p>
            <a:pPr lvl="1">
              <a:spcBef>
                <a:spcPts val="600"/>
              </a:spcBef>
              <a:spcAft>
                <a:spcPts val="1200"/>
              </a:spcAft>
            </a:pPr>
            <a:r>
              <a:rPr lang="en-US" sz="2800" dirty="0"/>
              <a:t>Therefore, according to our </a:t>
            </a:r>
            <a:r>
              <a:rPr lang="en-US" sz="2800" dirty="0" smtClean="0"/>
              <a:t>formula:</a:t>
            </a:r>
          </a:p>
          <a:p>
            <a:pPr lvl="1">
              <a:spcBef>
                <a:spcPts val="600"/>
              </a:spcBef>
              <a:spcAft>
                <a:spcPts val="1200"/>
              </a:spcAft>
            </a:pPr>
            <a:endParaRPr lang="en-US" sz="2800" dirty="0" smtClean="0"/>
          </a:p>
          <a:p>
            <a:pPr lvl="1">
              <a:spcBef>
                <a:spcPts val="600"/>
              </a:spcBef>
              <a:spcAft>
                <a:spcPts val="1200"/>
              </a:spcAft>
            </a:pPr>
            <a:endParaRPr lang="en-US" sz="2800" dirty="0" smtClean="0"/>
          </a:p>
          <a:p>
            <a:pPr>
              <a:spcBef>
                <a:spcPts val="600"/>
              </a:spcBef>
              <a:spcAft>
                <a:spcPts val="1200"/>
              </a:spcAft>
            </a:pPr>
            <a:r>
              <a:rPr lang="en-US" dirty="0" smtClean="0"/>
              <a:t>Thus</a:t>
            </a:r>
            <a:r>
              <a:rPr lang="en-US" dirty="0"/>
              <a:t>, by definition of percentiles, 72.5 percent of values are less than 245 while (100 - 72.5) = 27.5 percent are larger than 245.</a:t>
            </a:r>
          </a:p>
          <a:p>
            <a:pPr marL="68580" indent="0">
              <a:spcBef>
                <a:spcPts val="600"/>
              </a:spcBef>
              <a:spcAft>
                <a:spcPts val="1200"/>
              </a:spcAft>
              <a:buNone/>
            </a:pPr>
            <a:r>
              <a:rPr lang="en-US" sz="2600" dirty="0"/>
              <a:t/>
            </a:r>
            <a:br>
              <a:rPr lang="en-US" sz="2600" dirty="0"/>
            </a:br>
            <a:endParaRPr lang="en-US" sz="2600" dirty="0"/>
          </a:p>
        </p:txBody>
      </p:sp>
      <p:sp>
        <p:nvSpPr>
          <p:cNvPr id="2" name="Rectangle 1"/>
          <p:cNvSpPr/>
          <p:nvPr/>
        </p:nvSpPr>
        <p:spPr>
          <a:xfrm>
            <a:off x="2242861" y="2987660"/>
            <a:ext cx="7706277" cy="523220"/>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none">
            <a:spAutoFit/>
          </a:bodyPr>
          <a:lstStyle/>
          <a:p>
            <a:pPr marL="125730" indent="0" algn="ctr">
              <a:spcBef>
                <a:spcPts val="600"/>
              </a:spcBef>
              <a:spcAft>
                <a:spcPts val="1200"/>
              </a:spcAft>
              <a:buNone/>
            </a:pPr>
            <a:r>
              <a:rPr lang="en-US" sz="2800" dirty="0"/>
              <a:t>Percentile value of 245 = 29/40 * 100 = 72.5</a:t>
            </a:r>
          </a:p>
        </p:txBody>
      </p:sp>
    </p:spTree>
    <p:extLst>
      <p:ext uri="{BB962C8B-B14F-4D97-AF65-F5344CB8AC3E}">
        <p14:creationId xmlns:p14="http://schemas.microsoft.com/office/powerpoint/2010/main" val="3656986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75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75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750"/>
                                        <p:tgtEl>
                                          <p:spTgt spid="4">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750"/>
                                        <p:tgtEl>
                                          <p:spTgt spid="4">
                                            <p:txEl>
                                              <p:pRg st="4" end="4"/>
                                            </p:txEl>
                                          </p:spTgt>
                                        </p:tgtEl>
                                      </p:cBhvr>
                                    </p:animEffect>
                                    <p:anim calcmode="lin" valueType="num">
                                      <p:cBhvr>
                                        <p:cTn id="20"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Box plot</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7"/>
            <a:ext cx="10940716" cy="418032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1200"/>
              </a:spcBef>
              <a:spcAft>
                <a:spcPct val="15000"/>
              </a:spcAft>
              <a:buFont typeface="Wingdings" panose="05000000000000000000" pitchFamily="2" charset="2"/>
              <a:buChar char="§"/>
            </a:pPr>
            <a:r>
              <a:rPr lang="en-US" sz="2600" dirty="0"/>
              <a:t>S</a:t>
            </a:r>
            <a:r>
              <a:rPr lang="en-US" sz="2600" dirty="0" smtClean="0"/>
              <a:t>ometimes </a:t>
            </a:r>
            <a:r>
              <a:rPr lang="en-US" sz="2600" dirty="0"/>
              <a:t>also called “box and whiskers </a:t>
            </a:r>
            <a:r>
              <a:rPr lang="en-US" sz="2600" dirty="0" smtClean="0"/>
              <a:t>plot” </a:t>
            </a:r>
          </a:p>
          <a:p>
            <a:pPr lvl="1" indent="-457200" defTabSz="1200150">
              <a:lnSpc>
                <a:spcPct val="90000"/>
              </a:lnSpc>
              <a:spcBef>
                <a:spcPts val="1200"/>
              </a:spcBef>
              <a:spcAft>
                <a:spcPct val="15000"/>
              </a:spcAft>
              <a:buFont typeface="Wingdings" panose="05000000000000000000" pitchFamily="2" charset="2"/>
              <a:buChar char="§"/>
            </a:pPr>
            <a:r>
              <a:rPr lang="en-US" sz="2600" dirty="0"/>
              <a:t>C</a:t>
            </a:r>
            <a:r>
              <a:rPr lang="en-US" sz="2600" dirty="0" smtClean="0"/>
              <a:t>ombines </a:t>
            </a:r>
            <a:r>
              <a:rPr lang="en-US" sz="2600" dirty="0"/>
              <a:t>the </a:t>
            </a:r>
            <a:r>
              <a:rPr lang="en-US" sz="2600" i="1" dirty="0"/>
              <a:t>minimum </a:t>
            </a:r>
            <a:r>
              <a:rPr lang="en-US" sz="2600" dirty="0"/>
              <a:t>and </a:t>
            </a:r>
            <a:r>
              <a:rPr lang="en-US" sz="2600" i="1" dirty="0"/>
              <a:t>maximum </a:t>
            </a:r>
            <a:r>
              <a:rPr lang="en-US" sz="2600" dirty="0"/>
              <a:t>values (and therefore the range) with the </a:t>
            </a:r>
            <a:r>
              <a:rPr lang="en-US" sz="2600" i="1" dirty="0"/>
              <a:t>quartiles </a:t>
            </a:r>
            <a:r>
              <a:rPr lang="en-US" sz="2600" dirty="0"/>
              <a:t>and the </a:t>
            </a:r>
            <a:r>
              <a:rPr lang="en-US" sz="2600" i="1" dirty="0"/>
              <a:t>median </a:t>
            </a:r>
            <a:r>
              <a:rPr lang="en-US" sz="2600" dirty="0"/>
              <a:t>into one useful </a:t>
            </a:r>
            <a:r>
              <a:rPr lang="en-US" sz="2600" dirty="0" smtClean="0"/>
              <a:t>graph</a:t>
            </a:r>
            <a:endParaRPr lang="en-US" sz="2600" dirty="0"/>
          </a:p>
          <a:p>
            <a:pPr lvl="1" indent="-457200" defTabSz="1200150">
              <a:lnSpc>
                <a:spcPct val="90000"/>
              </a:lnSpc>
              <a:spcBef>
                <a:spcPts val="1200"/>
              </a:spcBef>
              <a:spcAft>
                <a:spcPct val="15000"/>
              </a:spcAft>
              <a:buFont typeface="Wingdings" panose="05000000000000000000" pitchFamily="2" charset="2"/>
              <a:buChar char="§"/>
            </a:pPr>
            <a:r>
              <a:rPr lang="en-US" sz="2600" dirty="0"/>
              <a:t>C</a:t>
            </a:r>
            <a:r>
              <a:rPr lang="en-US" sz="2600" dirty="0" smtClean="0"/>
              <a:t>onsists </a:t>
            </a:r>
            <a:r>
              <a:rPr lang="en-US" sz="2600" dirty="0"/>
              <a:t>of a horizontal line, drawn according to scale from the minimum to the maximum data value, and a box drawn from the lower to upper quartile with a vertical line marking the </a:t>
            </a:r>
            <a:r>
              <a:rPr lang="en-US" sz="2600" dirty="0" smtClean="0"/>
              <a:t>median</a:t>
            </a:r>
            <a:endParaRPr lang="en-US" sz="2600" dirty="0"/>
          </a:p>
          <a:p>
            <a:pPr lvl="1" indent="-457200" defTabSz="1200150">
              <a:lnSpc>
                <a:spcPct val="90000"/>
              </a:lnSpc>
              <a:spcBef>
                <a:spcPts val="1200"/>
              </a:spcBef>
              <a:spcAft>
                <a:spcPct val="15000"/>
              </a:spcAft>
              <a:buFont typeface="Wingdings" panose="05000000000000000000" pitchFamily="2" charset="2"/>
              <a:buChar char="§"/>
            </a:pPr>
            <a:endParaRPr lang="en-US" sz="2600" dirty="0" smtClean="0"/>
          </a:p>
          <a:p>
            <a:pPr marL="0" lvl="1" defTabSz="1200150" rtl="0">
              <a:lnSpc>
                <a:spcPct val="90000"/>
              </a:lnSpc>
              <a:spcBef>
                <a:spcPts val="1200"/>
              </a:spcBef>
              <a:spcAft>
                <a:spcPct val="15000"/>
              </a:spcAft>
            </a:pPr>
            <a:endParaRPr lang="en-US" sz="2600" kern="1200" dirty="0" smtClean="0"/>
          </a:p>
          <a:p>
            <a:pPr marL="0" lvl="1" defTabSz="1200150" rtl="0">
              <a:lnSpc>
                <a:spcPct val="90000"/>
              </a:lnSpc>
              <a:spcBef>
                <a:spcPts val="1200"/>
              </a:spcBef>
              <a:spcAft>
                <a:spcPct val="15000"/>
              </a:spcAft>
            </a:pPr>
            <a:endParaRPr lang="en-US" sz="2600" kern="12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20005710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59311" y="1439642"/>
            <a:ext cx="9937187" cy="3669769"/>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In an earlier example we considered the following cotinine</a:t>
            </a:r>
          </a:p>
          <a:p>
            <a:r>
              <a:rPr lang="en-US" sz="2400" dirty="0"/>
              <a:t>levels of 40 smokers. Draw a box plot for that data.</a:t>
            </a:r>
          </a:p>
          <a:p>
            <a:pPr algn="just"/>
            <a:endParaRPr lang="en-US" sz="2400" dirty="0"/>
          </a:p>
        </p:txBody>
      </p:sp>
      <p:sp>
        <p:nvSpPr>
          <p:cNvPr id="8" name="Freeform 7"/>
          <p:cNvSpPr/>
          <p:nvPr/>
        </p:nvSpPr>
        <p:spPr>
          <a:xfrm>
            <a:off x="1386029" y="105460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366" y="2903872"/>
            <a:ext cx="7839075" cy="1724025"/>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000077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714764" y="790337"/>
                <a:ext cx="5541658" cy="5398170"/>
              </a:xfrm>
            </p:spPr>
            <p:txBody>
              <a:bodyPr>
                <a:noAutofit/>
              </a:bodyPr>
              <a:lstStyle/>
              <a:p>
                <a:pPr>
                  <a:spcBef>
                    <a:spcPts val="0"/>
                  </a:spcBef>
                  <a:spcAft>
                    <a:spcPts val="300"/>
                  </a:spcAft>
                </a:pPr>
                <a:r>
                  <a:rPr lang="en-US" sz="2300" dirty="0" smtClean="0"/>
                  <a:t>We already computed the lower and upper quartiles to be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oMath>
                </a14:m>
                <a:r>
                  <a:rPr lang="en-US" sz="2300" dirty="0" smtClean="0"/>
                  <a:t> </a:t>
                </a:r>
                <a:r>
                  <a:rPr lang="en-US" sz="2300" dirty="0"/>
                  <a:t>= 86.5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3</m:t>
                        </m:r>
                      </m:sub>
                    </m:sSub>
                  </m:oMath>
                </a14:m>
                <a:r>
                  <a:rPr lang="en-US" sz="2300" dirty="0" smtClean="0"/>
                  <a:t> </a:t>
                </a:r>
                <a:r>
                  <a:rPr lang="en-US" sz="2300" dirty="0"/>
                  <a:t>= 251.5, respectively. </a:t>
                </a:r>
                <a:endParaRPr lang="en-US" sz="2300" dirty="0" smtClean="0"/>
              </a:p>
              <a:p>
                <a:pPr lvl="1">
                  <a:spcBef>
                    <a:spcPts val="0"/>
                  </a:spcBef>
                  <a:spcAft>
                    <a:spcPts val="300"/>
                  </a:spcAft>
                </a:pPr>
                <a:r>
                  <a:rPr lang="en-US" sz="2300" dirty="0" smtClean="0"/>
                  <a:t>It </a:t>
                </a:r>
                <a:r>
                  <a:rPr lang="en-US" sz="2300" dirty="0"/>
                  <a:t>is easy to see that the minimum is 0 and the maximum is 491. </a:t>
                </a:r>
                <a:endParaRPr lang="en-US" sz="2300" dirty="0" smtClean="0"/>
              </a:p>
              <a:p>
                <a:pPr lvl="1">
                  <a:spcBef>
                    <a:spcPts val="0"/>
                  </a:spcBef>
                  <a:spcAft>
                    <a:spcPts val="300"/>
                  </a:spcAft>
                </a:pPr>
                <a:r>
                  <a:rPr lang="en-US" sz="2300" dirty="0" smtClean="0"/>
                  <a:t>A </a:t>
                </a:r>
                <a:r>
                  <a:rPr lang="en-US" sz="2300" dirty="0"/>
                  <a:t>quick computation shows that the median is 170. </a:t>
                </a:r>
              </a:p>
              <a:p>
                <a:pPr>
                  <a:spcBef>
                    <a:spcPts val="0"/>
                  </a:spcBef>
                  <a:spcAft>
                    <a:spcPts val="300"/>
                  </a:spcAft>
                </a:pPr>
                <a:r>
                  <a:rPr lang="en-US" sz="2300" dirty="0" smtClean="0"/>
                  <a:t>You </a:t>
                </a:r>
                <a:r>
                  <a:rPr lang="en-US" sz="2300" dirty="0"/>
                  <a:t>can see that the horizontal line (sometimes called the “</a:t>
                </a:r>
                <a:r>
                  <a:rPr lang="en-US" sz="2300" b="1" dirty="0"/>
                  <a:t>whiskers</a:t>
                </a:r>
                <a:r>
                  <a:rPr lang="en-US" sz="2300" dirty="0"/>
                  <a:t>”) goes from 0 to 491 (minimum to maximum), while the inside </a:t>
                </a:r>
                <a:r>
                  <a:rPr lang="en-US" sz="2300" dirty="0" smtClean="0"/>
                  <a:t>box </a:t>
                </a:r>
                <a:r>
                  <a:rPr lang="en-US" sz="2300" dirty="0"/>
                  <a:t>extends from 86.5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m:t>
                        </m:r>
                      </m:sub>
                    </m:sSub>
                  </m:oMath>
                </a14:m>
                <a:r>
                  <a:rPr lang="en-US" sz="2300" dirty="0"/>
                  <a:t>) to 251.5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3</m:t>
                        </m:r>
                      </m:sub>
                    </m:sSub>
                  </m:oMath>
                </a14:m>
                <a:r>
                  <a:rPr lang="en-US" sz="2300" dirty="0"/>
                  <a:t>) with a middle vertical line at 170 (the median).</a:t>
                </a:r>
              </a:p>
              <a:p>
                <a:pPr>
                  <a:spcBef>
                    <a:spcPts val="0"/>
                  </a:spcBef>
                  <a:spcAft>
                    <a:spcPts val="300"/>
                  </a:spcAft>
                </a:pPr>
                <a:endParaRPr lang="en-US" sz="2300" dirty="0"/>
              </a:p>
              <a:p>
                <a:pPr marL="454914" lvl="1" indent="0">
                  <a:spcBef>
                    <a:spcPts val="0"/>
                  </a:spcBef>
                  <a:spcAft>
                    <a:spcPts val="300"/>
                  </a:spcAft>
                  <a:buNone/>
                </a:pPr>
                <a:r>
                  <a:rPr lang="en-US" sz="2300" dirty="0"/>
                  <a:t/>
                </a:r>
                <a:br>
                  <a:rPr lang="en-US" sz="2300" dirty="0"/>
                </a:br>
                <a:endParaRPr lang="en-US" sz="23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714764" y="790337"/>
                <a:ext cx="5541658" cy="5398170"/>
              </a:xfrm>
              <a:blipFill rotWithShape="0">
                <a:blip r:embed="rId3"/>
                <a:stretch>
                  <a:fillRect t="-904" r="-2970" b="-4294"/>
                </a:stretch>
              </a:blipFill>
            </p:spPr>
            <p:txBody>
              <a:bodyPr/>
              <a:lstStyle/>
              <a:p>
                <a:r>
                  <a:rPr lang="en-US">
                    <a:noFill/>
                  </a:rPr>
                  <a:t> </a:t>
                </a:r>
              </a:p>
            </p:txBody>
          </p:sp>
        </mc:Fallback>
      </mc:AlternateContent>
      <p:sp>
        <p:nvSpPr>
          <p:cNvPr id="2" name="Rectangle 1"/>
          <p:cNvSpPr/>
          <p:nvPr/>
        </p:nvSpPr>
        <p:spPr>
          <a:xfrm>
            <a:off x="7765738" y="921951"/>
            <a:ext cx="2428550" cy="400110"/>
          </a:xfrm>
          <a:prstGeom prst="rect">
            <a:avLst/>
          </a:prstGeom>
        </p:spPr>
        <p:txBody>
          <a:bodyPr wrap="none">
            <a:spAutoFit/>
          </a:bodyPr>
          <a:lstStyle/>
          <a:p>
            <a:pPr marL="114300" marR="0">
              <a:spcBef>
                <a:spcPts val="0"/>
              </a:spcBef>
              <a:spcAft>
                <a:spcPts val="0"/>
              </a:spcAft>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3.2</a:t>
            </a:r>
            <a:r>
              <a:rPr lang="en-US" sz="2000" b="1" i="1" spc="7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Box</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plot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624" y="1411835"/>
            <a:ext cx="4238681" cy="2030265"/>
          </a:xfrm>
          <a:prstGeom prst="rect">
            <a:avLst/>
          </a:prstGeom>
          <a:noFill/>
        </p:spPr>
      </p:pic>
      <p:sp>
        <p:nvSpPr>
          <p:cNvPr id="6" name="Content Placeholder 13"/>
          <p:cNvSpPr txBox="1">
            <a:spLocks/>
          </p:cNvSpPr>
          <p:nvPr/>
        </p:nvSpPr>
        <p:spPr>
          <a:xfrm>
            <a:off x="6400801" y="3731929"/>
            <a:ext cx="5053262" cy="2478504"/>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0"/>
              </a:spcBef>
            </a:pPr>
            <a:r>
              <a:rPr lang="en-US" sz="2400" dirty="0"/>
              <a:t>For some data sets you will see some points beyond the line indicating the whisker. </a:t>
            </a:r>
            <a:endParaRPr lang="en-US" sz="2400" dirty="0" smtClean="0"/>
          </a:p>
          <a:p>
            <a:pPr lvl="1">
              <a:spcBef>
                <a:spcPts val="0"/>
              </a:spcBef>
            </a:pPr>
            <a:r>
              <a:rPr lang="en-US" sz="2200" dirty="0" smtClean="0"/>
              <a:t>Those </a:t>
            </a:r>
            <a:r>
              <a:rPr lang="en-US" sz="2200" dirty="0"/>
              <a:t>points are </a:t>
            </a:r>
            <a:r>
              <a:rPr lang="en-US" sz="2200" b="1" i="1" dirty="0" smtClean="0"/>
              <a:t>outliers</a:t>
            </a:r>
            <a:r>
              <a:rPr lang="en-US" sz="2200" dirty="0"/>
              <a:t> </a:t>
            </a:r>
            <a:r>
              <a:rPr lang="en-US" sz="2200" dirty="0" smtClean="0"/>
              <a:t>– exceptionally </a:t>
            </a:r>
            <a:r>
              <a:rPr lang="en-US" sz="2200" dirty="0"/>
              <a:t>small or large compared to the rest of the data. </a:t>
            </a:r>
            <a:r>
              <a:rPr lang="en-US" sz="2200" dirty="0" smtClean="0"/>
              <a:t/>
            </a:r>
            <a:br>
              <a:rPr lang="en-US" sz="2200" dirty="0" smtClean="0"/>
            </a:br>
            <a:endParaRPr lang="en-US" sz="2200" dirty="0"/>
          </a:p>
        </p:txBody>
      </p:sp>
      <p:sp>
        <p:nvSpPr>
          <p:cNvPr id="7" name="TextBox 6"/>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19887856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fade">
                                      <p:cBhvr>
                                        <p:cTn id="33" dur="750"/>
                                        <p:tgtEl>
                                          <p:spTgt spid="14">
                                            <p:txEl>
                                              <p:pRg st="3" end="3"/>
                                            </p:txEl>
                                          </p:spTgt>
                                        </p:tgtEl>
                                      </p:cBhvr>
                                    </p:animEffect>
                                    <p:anim calcmode="lin" valueType="num">
                                      <p:cBhvr>
                                        <p:cTn id="34"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5"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750"/>
                                        <p:tgtEl>
                                          <p:spTgt spid="6">
                                            <p:txEl>
                                              <p:pRg st="0" end="0"/>
                                            </p:txEl>
                                          </p:spTgt>
                                        </p:tgtEl>
                                      </p:cBhvr>
                                    </p:animEffect>
                                    <p:anim calcmode="lin" valueType="num">
                                      <p:cBhvr>
                                        <p:cTn id="4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750" fill="hold"/>
                                        <p:tgtEl>
                                          <p:spTgt spid="6">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750"/>
                                        <p:tgtEl>
                                          <p:spTgt spid="6">
                                            <p:txEl>
                                              <p:pRg st="1" end="1"/>
                                            </p:txEl>
                                          </p:spTgt>
                                        </p:tgtEl>
                                      </p:cBhvr>
                                    </p:animEffect>
                                    <p:anim calcmode="lin" valueType="num">
                                      <p:cBhvr>
                                        <p:cTn id="46"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7"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Inter quartile range (IQR)</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166312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800" dirty="0"/>
              <a:t>D</a:t>
            </a:r>
            <a:r>
              <a:rPr lang="en-US" sz="2800" dirty="0" smtClean="0"/>
              <a:t>efined </a:t>
            </a:r>
            <a:r>
              <a:rPr lang="en-US" sz="2800" dirty="0"/>
              <a:t>as the difference between the upper and lower </a:t>
            </a:r>
            <a:r>
              <a:rPr lang="en-US" sz="2800" dirty="0" smtClean="0"/>
              <a:t>quartiles</a:t>
            </a:r>
            <a:endParaRPr lang="en-US" sz="2800" dirty="0"/>
          </a:p>
          <a:p>
            <a:pPr lvl="1" indent="-457200" defTabSz="1200150">
              <a:lnSpc>
                <a:spcPct val="90000"/>
              </a:lnSpc>
              <a:spcBef>
                <a:spcPct val="0"/>
              </a:spcBef>
              <a:spcAft>
                <a:spcPct val="15000"/>
              </a:spcAft>
              <a:buFont typeface="Wingdings" panose="05000000000000000000" pitchFamily="2" charset="2"/>
              <a:buChar char="§"/>
            </a:pPr>
            <a:r>
              <a:rPr lang="en-US" sz="2800" dirty="0"/>
              <a:t>U</a:t>
            </a:r>
            <a:r>
              <a:rPr lang="en-US" sz="2800" dirty="0" smtClean="0"/>
              <a:t>sed</a:t>
            </a:r>
            <a:r>
              <a:rPr lang="en-US" sz="2800" dirty="0"/>
              <a:t>, among other things, to define </a:t>
            </a:r>
            <a:r>
              <a:rPr lang="en-US" sz="2800" dirty="0" smtClean="0"/>
              <a:t>outliers</a:t>
            </a:r>
            <a:endParaRPr lang="en-US" sz="2800" dirty="0"/>
          </a:p>
          <a:p>
            <a:pPr marL="0" lvl="1" defTabSz="1200150">
              <a:lnSpc>
                <a:spcPct val="90000"/>
              </a:lnSpc>
              <a:spcBef>
                <a:spcPct val="0"/>
              </a:spcBef>
              <a:spcAft>
                <a:spcPct val="15000"/>
              </a:spcAft>
            </a:pPr>
            <a:endParaRPr lang="en-US" sz="2600" dirty="0" smtClean="0"/>
          </a:p>
          <a:p>
            <a:pPr lvl="1" indent="-457200" defTabSz="1200150" rtl="0">
              <a:lnSpc>
                <a:spcPct val="90000"/>
              </a:lnSpc>
              <a:spcBef>
                <a:spcPct val="0"/>
              </a:spcBef>
              <a:spcAft>
                <a:spcPct val="15000"/>
              </a:spcAft>
              <a:buFont typeface="Wingdings" panose="05000000000000000000" pitchFamily="2" charset="2"/>
              <a:buChar char="§"/>
            </a:pPr>
            <a:endParaRPr lang="en-US" sz="2600" kern="1200" dirty="0" smtClean="0"/>
          </a:p>
          <a:p>
            <a:pPr marL="0" lvl="1" defTabSz="1200150" rtl="0">
              <a:lnSpc>
                <a:spcPct val="90000"/>
              </a:lnSpc>
              <a:spcBef>
                <a:spcPct val="0"/>
              </a:spcBef>
              <a:spcAft>
                <a:spcPct val="15000"/>
              </a:spcAft>
            </a:pPr>
            <a:endParaRPr lang="en-US" sz="2600" kern="1200" dirty="0"/>
          </a:p>
        </p:txBody>
      </p:sp>
      <p:sp>
        <p:nvSpPr>
          <p:cNvPr id="4" name="Freeform 3"/>
          <p:cNvSpPr/>
          <p:nvPr/>
        </p:nvSpPr>
        <p:spPr>
          <a:xfrm>
            <a:off x="1275352" y="4320900"/>
            <a:ext cx="9937187" cy="159231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Aft>
                <a:spcPts val="1200"/>
              </a:spcAft>
            </a:pPr>
            <a:r>
              <a:rPr lang="en-US" sz="2400" dirty="0"/>
              <a:t>Find the IQR for the life expectancy data in 2014</a:t>
            </a:r>
            <a:r>
              <a:rPr lang="en-US" sz="2400" dirty="0" smtClean="0"/>
              <a:t>:</a:t>
            </a:r>
          </a:p>
          <a:p>
            <a:pPr lvl="2" algn="just">
              <a:spcAft>
                <a:spcPts val="1200"/>
              </a:spcAft>
            </a:pPr>
            <a:r>
              <a:rPr lang="en-US" sz="2400" dirty="0">
                <a:hlinkClick r:id="rId3"/>
              </a:rPr>
              <a:t>www.betterbusinessdecisions.org/data/life.xlsx</a:t>
            </a:r>
            <a:endParaRPr lang="en-US" sz="2400" dirty="0"/>
          </a:p>
          <a:p>
            <a:pPr algn="just"/>
            <a:endParaRPr lang="en-US" sz="2400" dirty="0"/>
          </a:p>
        </p:txBody>
      </p:sp>
      <p:sp>
        <p:nvSpPr>
          <p:cNvPr id="5" name="Freeform 4"/>
          <p:cNvSpPr/>
          <p:nvPr/>
        </p:nvSpPr>
        <p:spPr>
          <a:xfrm>
            <a:off x="1402070" y="393586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906" y="5275384"/>
            <a:ext cx="523625" cy="523625"/>
          </a:xfrm>
          <a:prstGeom prst="rect">
            <a:avLst/>
          </a:prstGeom>
        </p:spPr>
      </p:pic>
      <p:sp>
        <p:nvSpPr>
          <p:cNvPr id="7" name="TextBox 6"/>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17344977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750"/>
                                        <p:tgtEl>
                                          <p:spTgt spid="4"/>
                                        </p:tgtEl>
                                      </p:cBhvr>
                                    </p:animEffect>
                                    <p:anim calcmode="lin" valueType="num">
                                      <p:cBhvr>
                                        <p:cTn id="30" dur="750" fill="hold"/>
                                        <p:tgtEl>
                                          <p:spTgt spid="4"/>
                                        </p:tgtEl>
                                        <p:attrNameLst>
                                          <p:attrName>ppt_x</p:attrName>
                                        </p:attrNameLst>
                                      </p:cBhvr>
                                      <p:tavLst>
                                        <p:tav tm="0">
                                          <p:val>
                                            <p:strVal val="#ppt_x"/>
                                          </p:val>
                                        </p:tav>
                                        <p:tav tm="100000">
                                          <p:val>
                                            <p:strVal val="#ppt_x"/>
                                          </p:val>
                                        </p:tav>
                                      </p:tavLst>
                                    </p:anim>
                                    <p:anim calcmode="lin" valueType="num">
                                      <p:cBhvr>
                                        <p:cTn id="31" dur="75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ppt_x</p:attrName>
                                        </p:attrNameLst>
                                      </p:cBhvr>
                                      <p:tavLst>
                                        <p:tav tm="0">
                                          <p:val>
                                            <p:strVal val="#ppt_x"/>
                                          </p:val>
                                        </p:tav>
                                        <p:tav tm="100000">
                                          <p:val>
                                            <p:strVal val="#ppt_x"/>
                                          </p:val>
                                        </p:tav>
                                      </p:tavLst>
                                    </p:anim>
                                    <p:anim calcmode="lin" valueType="num">
                                      <p:cBhvr>
                                        <p:cTn id="36" dur="75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anim calcmode="lin" valueType="num">
                                      <p:cBhvr>
                                        <p:cTn id="40" dur="750" fill="hold"/>
                                        <p:tgtEl>
                                          <p:spTgt spid="6"/>
                                        </p:tgtEl>
                                        <p:attrNameLst>
                                          <p:attrName>ppt_x</p:attrName>
                                        </p:attrNameLst>
                                      </p:cBhvr>
                                      <p:tavLst>
                                        <p:tav tm="0">
                                          <p:val>
                                            <p:strVal val="#ppt_x"/>
                                          </p:val>
                                        </p:tav>
                                        <p:tav tm="100000">
                                          <p:val>
                                            <p:strVal val="#ppt_x"/>
                                          </p:val>
                                        </p:tav>
                                      </p:tavLst>
                                    </p:anim>
                                    <p:anim calcmode="lin" valueType="num">
                                      <p:cBhvr>
                                        <p:cTn id="41"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4"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666638" y="930442"/>
                <a:ext cx="10963888" cy="4940970"/>
              </a:xfrm>
            </p:spPr>
            <p:txBody>
              <a:bodyPr>
                <a:noAutofit/>
              </a:bodyPr>
              <a:lstStyle/>
              <a:p>
                <a:pPr>
                  <a:spcBef>
                    <a:spcPts val="600"/>
                  </a:spcBef>
                  <a:spcAft>
                    <a:spcPts val="600"/>
                  </a:spcAft>
                </a:pPr>
                <a:r>
                  <a:rPr lang="en-US" sz="2600" dirty="0" smtClean="0"/>
                  <a:t>The life expectancy data lists average life expectancy and literacy rates in 223 countries of the world in 2014.</a:t>
                </a:r>
              </a:p>
              <a:p>
                <a:pPr>
                  <a:spcBef>
                    <a:spcPts val="600"/>
                  </a:spcBef>
                  <a:spcAft>
                    <a:spcPts val="600"/>
                  </a:spcAft>
                </a:pPr>
                <a:r>
                  <a:rPr lang="en-US" sz="2600" dirty="0" smtClean="0"/>
                  <a:t>We </a:t>
                </a:r>
                <a:r>
                  <a:rPr lang="en-US" sz="2600" dirty="0"/>
                  <a:t>sort the data from the smallest to the largest and compute the quartiles and the medium:</a:t>
                </a:r>
              </a:p>
              <a:p>
                <a:pPr lvl="1">
                  <a:spcBef>
                    <a:spcPts val="600"/>
                  </a:spcBef>
                  <a:spcAft>
                    <a:spcPts val="600"/>
                  </a:spcAft>
                </a:pP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1 </m:t>
                        </m:r>
                      </m:sub>
                    </m:sSub>
                  </m:oMath>
                </a14:m>
                <a:r>
                  <a:rPr lang="en-US" sz="2400" dirty="0" smtClean="0"/>
                  <a:t>: </a:t>
                </a:r>
                <a:r>
                  <a:rPr lang="en-US" sz="2400" dirty="0"/>
                  <a:t>position = 223 * 0.25 = 55.75,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1 </m:t>
                        </m:r>
                      </m:sub>
                    </m:sSub>
                  </m:oMath>
                </a14:m>
                <a:r>
                  <a:rPr lang="en-US" sz="2400" dirty="0" smtClean="0"/>
                  <a:t> </a:t>
                </a:r>
                <a:r>
                  <a:rPr lang="en-US" sz="2400" dirty="0"/>
                  <a:t>= 66.85 (for Papua New Guinea)</a:t>
                </a:r>
              </a:p>
              <a:p>
                <a:pPr lvl="1">
                  <a:spcBef>
                    <a:spcPts val="600"/>
                  </a:spcBef>
                  <a:spcAft>
                    <a:spcPts val="600"/>
                  </a:spcAft>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r>
                          <a:rPr lang="en-US" sz="2800" i="1">
                            <a:latin typeface="Cambria Math" panose="02040503050406030204" pitchFamily="18" charset="0"/>
                          </a:rPr>
                          <m:t> </m:t>
                        </m:r>
                      </m:sub>
                    </m:sSub>
                  </m:oMath>
                </a14:m>
                <a:r>
                  <a:rPr lang="en-US" sz="2400" dirty="0" smtClean="0"/>
                  <a:t>: </a:t>
                </a:r>
                <a:r>
                  <a:rPr lang="en-US" sz="2400" dirty="0"/>
                  <a:t>position = 223 * 0.75 = 167.25,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3 </m:t>
                        </m:r>
                      </m:sub>
                    </m:sSub>
                  </m:oMath>
                </a14:m>
                <a:r>
                  <a:rPr lang="en-US" sz="2400" dirty="0" smtClean="0"/>
                  <a:t> </a:t>
                </a:r>
                <a:r>
                  <a:rPr lang="en-US" sz="2400" dirty="0"/>
                  <a:t>= 78.3 (for Panama)</a:t>
                </a:r>
              </a:p>
              <a:p>
                <a:pPr lvl="1">
                  <a:spcBef>
                    <a:spcPts val="600"/>
                  </a:spcBef>
                  <a:spcAft>
                    <a:spcPts val="600"/>
                  </a:spcAft>
                </a:pPr>
                <a:r>
                  <a:rPr lang="en-US" sz="2400" dirty="0"/>
                  <a:t>Median: position = 223 * 0.5 = 111.5, median = 74.33 (for Bulgaria</a:t>
                </a:r>
                <a:r>
                  <a:rPr lang="en-US" sz="2400" dirty="0" smtClean="0"/>
                  <a:t>)</a:t>
                </a:r>
                <a:endParaRPr lang="en-US" sz="2400" dirty="0"/>
              </a:p>
              <a:p>
                <a:pPr>
                  <a:spcBef>
                    <a:spcPts val="600"/>
                  </a:spcBef>
                  <a:spcAft>
                    <a:spcPts val="600"/>
                  </a:spcAft>
                </a:pPr>
                <a:r>
                  <a:rPr lang="en-US" sz="2600" dirty="0"/>
                  <a:t>Thus, the “lower hinge” of the box 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1 </m:t>
                        </m:r>
                      </m:sub>
                    </m:sSub>
                  </m:oMath>
                </a14:m>
                <a:r>
                  <a:rPr lang="en-US" sz="2600" dirty="0"/>
                  <a:t> = 66.85 and the upper hinge 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3 </m:t>
                        </m:r>
                      </m:sub>
                    </m:sSub>
                  </m:oMath>
                </a14:m>
                <a:r>
                  <a:rPr lang="en-US" sz="2600" dirty="0"/>
                  <a:t> = 78.3. </a:t>
                </a:r>
                <a:endParaRPr lang="en-US" sz="2600" dirty="0" smtClean="0"/>
              </a:p>
              <a:p>
                <a:pPr>
                  <a:spcBef>
                    <a:spcPts val="600"/>
                  </a:spcBef>
                  <a:spcAft>
                    <a:spcPts val="600"/>
                  </a:spcAft>
                </a:pPr>
                <a:r>
                  <a:rPr lang="en-US" sz="2600" dirty="0" smtClean="0"/>
                  <a:t>By </a:t>
                </a:r>
                <a:r>
                  <a:rPr lang="en-US" sz="2600" dirty="0"/>
                  <a:t>definition, that makes the IQR = 78.3 - 66.85 = 11.45. </a:t>
                </a:r>
                <a:br>
                  <a:rPr lang="en-US" sz="2600" dirty="0"/>
                </a:br>
                <a:r>
                  <a:rPr lang="en-US" sz="2400" dirty="0"/>
                  <a:t/>
                </a:r>
                <a:br>
                  <a:rPr lang="en-US" sz="2400" dirty="0"/>
                </a:br>
                <a:endParaRPr lang="en-US" sz="24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666638" y="930442"/>
                <a:ext cx="10963888" cy="4940970"/>
              </a:xfrm>
              <a:blipFill rotWithShape="0">
                <a:blip r:embed="rId3"/>
                <a:stretch>
                  <a:fillRect l="-167" t="-1235" r="-222" b="-3951"/>
                </a:stretch>
              </a:blipFill>
            </p:spPr>
            <p:txBody>
              <a:bodyPr/>
              <a:lstStyle/>
              <a:p>
                <a:r>
                  <a:rPr lang="en-US">
                    <a:noFill/>
                  </a:rPr>
                  <a:t> </a:t>
                </a:r>
              </a:p>
            </p:txBody>
          </p:sp>
        </mc:Fallback>
      </mc:AlternateContent>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17347995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750"/>
                                        <p:tgtEl>
                                          <p:spTgt spid="14">
                                            <p:txEl>
                                              <p:pRg st="5" end="5"/>
                                            </p:txEl>
                                          </p:spTgt>
                                        </p:tgtEl>
                                      </p:cBhvr>
                                    </p:animEffect>
                                    <p:anim calcmode="lin" valueType="num">
                                      <p:cBhvr>
                                        <p:cTn id="36"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fade">
                                      <p:cBhvr>
                                        <p:cTn id="42" dur="750"/>
                                        <p:tgtEl>
                                          <p:spTgt spid="14">
                                            <p:txEl>
                                              <p:pRg st="6" end="6"/>
                                            </p:txEl>
                                          </p:spTgt>
                                        </p:tgtEl>
                                      </p:cBhvr>
                                    </p:animEffect>
                                    <p:anim calcmode="lin" valueType="num">
                                      <p:cBhvr>
                                        <p:cTn id="43" dur="75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9819" y="1274070"/>
            <a:ext cx="10002982" cy="4732423"/>
          </a:xfrm>
        </p:spPr>
        <p:txBody>
          <a:bodyPr>
            <a:noAutofit/>
          </a:bodyPr>
          <a:lstStyle/>
          <a:p>
            <a:pPr>
              <a:spcBef>
                <a:spcPts val="600"/>
              </a:spcBef>
              <a:spcAft>
                <a:spcPts val="1200"/>
              </a:spcAft>
            </a:pPr>
            <a:r>
              <a:rPr lang="en-US" sz="2600" dirty="0"/>
              <a:t>In addition to giving you a quick view of the range, the quartiles,  the median, and the IQR, the box plot also indicates the shape of </a:t>
            </a:r>
            <a:r>
              <a:rPr lang="en-US" sz="2600" dirty="0" smtClean="0"/>
              <a:t>the histogram </a:t>
            </a:r>
            <a:r>
              <a:rPr lang="en-US" sz="2600" dirty="0"/>
              <a:t>for this data, that is, its distribution</a:t>
            </a:r>
            <a:r>
              <a:rPr lang="en-US" sz="2600" dirty="0" smtClean="0"/>
              <a:t>:</a:t>
            </a:r>
            <a:endParaRPr lang="en-US" sz="2600" dirty="0"/>
          </a:p>
          <a:p>
            <a:pPr lvl="1">
              <a:spcBef>
                <a:spcPts val="600"/>
              </a:spcBef>
              <a:spcAft>
                <a:spcPts val="1200"/>
              </a:spcAft>
            </a:pPr>
            <a:r>
              <a:rPr lang="en-US" sz="2600" dirty="0"/>
              <a:t>The histogram would look slightly skewed to the </a:t>
            </a:r>
            <a:r>
              <a:rPr lang="en-US" sz="2600" i="1" dirty="0"/>
              <a:t>left </a:t>
            </a:r>
            <a:r>
              <a:rPr lang="en-US" sz="2600" dirty="0"/>
              <a:t>if the box in the box plot is shifted somewhat toward the </a:t>
            </a:r>
            <a:r>
              <a:rPr lang="en-US" sz="2600" i="1" dirty="0"/>
              <a:t>right</a:t>
            </a:r>
            <a:r>
              <a:rPr lang="en-US" sz="2600" dirty="0"/>
              <a:t>.</a:t>
            </a:r>
          </a:p>
          <a:p>
            <a:pPr lvl="1">
              <a:spcBef>
                <a:spcPts val="600"/>
              </a:spcBef>
              <a:spcAft>
                <a:spcPts val="1200"/>
              </a:spcAft>
            </a:pPr>
            <a:r>
              <a:rPr lang="en-US" sz="2600" dirty="0"/>
              <a:t>The histogram would look slightly skewed to the </a:t>
            </a:r>
            <a:r>
              <a:rPr lang="en-US" sz="2600" i="1" dirty="0"/>
              <a:t>right </a:t>
            </a:r>
            <a:r>
              <a:rPr lang="en-US" sz="2600" dirty="0"/>
              <a:t>if the box in the box plot is shifted toward the </a:t>
            </a:r>
            <a:r>
              <a:rPr lang="en-US" sz="2600" i="1" dirty="0"/>
              <a:t>left</a:t>
            </a:r>
            <a:r>
              <a:rPr lang="en-US" sz="2600" dirty="0" smtClean="0"/>
              <a:t>.</a:t>
            </a:r>
            <a:r>
              <a:rPr lang="en-US" sz="2600" dirty="0"/>
              <a:t/>
            </a:r>
            <a:br>
              <a:rPr lang="en-US" sz="2600" dirty="0"/>
            </a:br>
            <a:r>
              <a:rPr lang="en-US" sz="2600" dirty="0"/>
              <a:t/>
            </a:r>
            <a:br>
              <a:rPr lang="en-US" sz="2600" dirty="0"/>
            </a:br>
            <a:endParaRPr lang="en-US" sz="26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405171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862263" y="938293"/>
            <a:ext cx="5119437" cy="931723"/>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dirty="0" smtClean="0">
                <a:solidFill>
                  <a:schemeClr val="bg1"/>
                </a:solidFill>
                <a:effectLst>
                  <a:outerShdw blurRad="38100" dist="38100" dir="2700000" algn="tl">
                    <a:srgbClr val="000000">
                      <a:alpha val="43137"/>
                    </a:srgbClr>
                  </a:outerShdw>
                </a:effectLst>
              </a:rPr>
              <a:t>Bell-shaped or normal histogram (distribution)</a:t>
            </a:r>
            <a:endParaRPr lang="en-US" sz="32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862263" y="1870016"/>
            <a:ext cx="5119437" cy="368055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1200"/>
              </a:spcBef>
              <a:spcAft>
                <a:spcPct val="15000"/>
              </a:spcAft>
              <a:buFont typeface="Wingdings" panose="05000000000000000000" pitchFamily="2" charset="2"/>
              <a:buChar char="§"/>
            </a:pPr>
            <a:r>
              <a:rPr lang="en-US" sz="2800" dirty="0" smtClean="0"/>
              <a:t>Looks </a:t>
            </a:r>
            <a:r>
              <a:rPr lang="en-US" sz="2800" dirty="0"/>
              <a:t>similar to a symmetric “bell </a:t>
            </a:r>
            <a:r>
              <a:rPr lang="en-US" sz="2800" dirty="0" smtClean="0"/>
              <a:t>curve”</a:t>
            </a:r>
          </a:p>
          <a:p>
            <a:pPr lvl="1" indent="-457200" defTabSz="1200150">
              <a:lnSpc>
                <a:spcPct val="90000"/>
              </a:lnSpc>
              <a:spcBef>
                <a:spcPts val="1200"/>
              </a:spcBef>
              <a:spcAft>
                <a:spcPct val="15000"/>
              </a:spcAft>
              <a:buFont typeface="Wingdings" panose="05000000000000000000" pitchFamily="2" charset="2"/>
              <a:buChar char="§"/>
            </a:pPr>
            <a:r>
              <a:rPr lang="en-US" sz="2800" dirty="0"/>
              <a:t>Most data points fall in the </a:t>
            </a:r>
            <a:r>
              <a:rPr lang="en-US" sz="2800" dirty="0" smtClean="0"/>
              <a:t>middle</a:t>
            </a:r>
          </a:p>
          <a:p>
            <a:pPr lvl="1" indent="-457200" defTabSz="1200150">
              <a:lnSpc>
                <a:spcPct val="90000"/>
              </a:lnSpc>
              <a:spcBef>
                <a:spcPts val="1200"/>
              </a:spcBef>
              <a:spcAft>
                <a:spcPct val="15000"/>
              </a:spcAft>
              <a:buFont typeface="Wingdings" panose="05000000000000000000" pitchFamily="2" charset="2"/>
              <a:buChar char="§"/>
            </a:pPr>
            <a:r>
              <a:rPr lang="en-US" sz="2400" dirty="0"/>
              <a:t>T</a:t>
            </a:r>
            <a:r>
              <a:rPr lang="en-US" sz="2400" dirty="0" smtClean="0"/>
              <a:t>here </a:t>
            </a:r>
            <a:r>
              <a:rPr lang="en-US" sz="2400" dirty="0"/>
              <a:t>are few exceptionally small and few exceptionally large values. </a:t>
            </a:r>
            <a:r>
              <a:rPr lang="en-US" sz="2400" dirty="0" smtClean="0"/>
              <a:t> </a:t>
            </a:r>
          </a:p>
          <a:p>
            <a:pPr lvl="1" indent="-457200" defTabSz="1200150" rtl="0">
              <a:lnSpc>
                <a:spcPct val="90000"/>
              </a:lnSpc>
              <a:spcBef>
                <a:spcPts val="1200"/>
              </a:spcBef>
              <a:spcAft>
                <a:spcPct val="15000"/>
              </a:spcAft>
              <a:buFont typeface="Wingdings" panose="05000000000000000000" pitchFamily="2" charset="2"/>
              <a:buChar char="§"/>
            </a:pPr>
            <a:endParaRPr lang="en-US" sz="2800" kern="1200" dirty="0" smtClean="0"/>
          </a:p>
          <a:p>
            <a:pPr marL="0" lvl="1" defTabSz="1200150" rtl="0">
              <a:lnSpc>
                <a:spcPct val="90000"/>
              </a:lnSpc>
              <a:spcBef>
                <a:spcPts val="1200"/>
              </a:spcBef>
              <a:spcAft>
                <a:spcPct val="15000"/>
              </a:spcAft>
            </a:pPr>
            <a:endParaRPr lang="en-US" sz="2800" kern="12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
        <p:nvSpPr>
          <p:cNvPr id="2" name="Rectangle 1"/>
          <p:cNvSpPr/>
          <p:nvPr/>
        </p:nvSpPr>
        <p:spPr>
          <a:xfrm>
            <a:off x="7047454" y="1404155"/>
            <a:ext cx="3809056" cy="400110"/>
          </a:xfrm>
          <a:prstGeom prst="rect">
            <a:avLst/>
          </a:prstGeom>
        </p:spPr>
        <p:txBody>
          <a:bodyPr wrap="none">
            <a:spAutoFit/>
          </a:bodyPr>
          <a:lstStyle/>
          <a:p>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3.3</a:t>
            </a:r>
            <a:r>
              <a:rPr lang="en-US" sz="20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normal</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distribution</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445" y="1957236"/>
            <a:ext cx="5173074" cy="2791227"/>
          </a:xfrm>
          <a:prstGeom prst="rect">
            <a:avLst/>
          </a:prstGeom>
        </p:spPr>
      </p:pic>
    </p:spTree>
    <p:extLst>
      <p:ext uri="{BB962C8B-B14F-4D97-AF65-F5344CB8AC3E}">
        <p14:creationId xmlns:p14="http://schemas.microsoft.com/office/powerpoint/2010/main" val="17610732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862263" y="938293"/>
            <a:ext cx="5119437" cy="931723"/>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dirty="0" smtClean="0">
                <a:solidFill>
                  <a:schemeClr val="bg1"/>
                </a:solidFill>
                <a:effectLst>
                  <a:outerShdw blurRad="38100" dist="38100" dir="2700000" algn="tl">
                    <a:srgbClr val="000000">
                      <a:alpha val="43137"/>
                    </a:srgbClr>
                  </a:outerShdw>
                </a:effectLst>
              </a:rPr>
              <a:t>Skewed to the right histogram (distribution)</a:t>
            </a:r>
            <a:endParaRPr lang="en-US" sz="32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862263" y="1870016"/>
            <a:ext cx="5119437" cy="41228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600" dirty="0"/>
              <a:t>L</a:t>
            </a:r>
            <a:r>
              <a:rPr lang="en-US" sz="2600" dirty="0" smtClean="0"/>
              <a:t>ooks </a:t>
            </a:r>
            <a:r>
              <a:rPr lang="en-US" sz="2600" i="1" dirty="0"/>
              <a:t>like </a:t>
            </a:r>
            <a:r>
              <a:rPr lang="en-US" sz="2600" dirty="0"/>
              <a:t>a bell curve with a longer tail on the right and the mount pushed somewhat to the </a:t>
            </a:r>
            <a:r>
              <a:rPr lang="en-US" sz="2600" dirty="0" smtClean="0"/>
              <a:t>left </a:t>
            </a:r>
          </a:p>
          <a:p>
            <a:pPr lvl="1" indent="-457200" defTabSz="1200150">
              <a:lnSpc>
                <a:spcPct val="90000"/>
              </a:lnSpc>
              <a:spcBef>
                <a:spcPct val="0"/>
              </a:spcBef>
              <a:spcAft>
                <a:spcPct val="15000"/>
              </a:spcAft>
              <a:buFont typeface="Wingdings" panose="05000000000000000000" pitchFamily="2" charset="2"/>
              <a:buChar char="§"/>
            </a:pPr>
            <a:r>
              <a:rPr lang="en-US" sz="2600" dirty="0" smtClean="0"/>
              <a:t>Most </a:t>
            </a:r>
            <a:r>
              <a:rPr lang="en-US" sz="2600" dirty="0"/>
              <a:t>data points fall to the left of the </a:t>
            </a:r>
            <a:r>
              <a:rPr lang="en-US" sz="2600" dirty="0" smtClean="0"/>
              <a:t>middle</a:t>
            </a:r>
          </a:p>
          <a:p>
            <a:pPr lvl="1" indent="-457200" defTabSz="1200150">
              <a:lnSpc>
                <a:spcPct val="90000"/>
              </a:lnSpc>
              <a:spcBef>
                <a:spcPct val="0"/>
              </a:spcBef>
              <a:spcAft>
                <a:spcPct val="15000"/>
              </a:spcAft>
              <a:buFont typeface="Wingdings" panose="05000000000000000000" pitchFamily="2" charset="2"/>
              <a:buChar char="§"/>
            </a:pPr>
            <a:r>
              <a:rPr lang="en-US" sz="2600" dirty="0" smtClean="0"/>
              <a:t>There </a:t>
            </a:r>
            <a:r>
              <a:rPr lang="en-US" sz="2600" dirty="0"/>
              <a:t>are more smaller than larger values, but there are a few extreme values on the right.</a:t>
            </a:r>
            <a:endParaRPr lang="en-US" sz="2600" kern="1200" dirty="0" smtClean="0"/>
          </a:p>
          <a:p>
            <a:pPr marL="0" lvl="1" defTabSz="1200150" rtl="0">
              <a:lnSpc>
                <a:spcPct val="90000"/>
              </a:lnSpc>
              <a:spcBef>
                <a:spcPct val="0"/>
              </a:spcBef>
              <a:spcAft>
                <a:spcPct val="15000"/>
              </a:spcAft>
            </a:pPr>
            <a:endParaRPr lang="en-US" sz="2600" kern="12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
        <p:nvSpPr>
          <p:cNvPr id="2" name="Rectangle 1"/>
          <p:cNvSpPr/>
          <p:nvPr/>
        </p:nvSpPr>
        <p:spPr>
          <a:xfrm>
            <a:off x="6388940" y="1404154"/>
            <a:ext cx="5126083" cy="400110"/>
          </a:xfrm>
          <a:prstGeom prst="rect">
            <a:avLst/>
          </a:prstGeom>
        </p:spPr>
        <p:txBody>
          <a:bodyPr wrap="none">
            <a:spAutoFit/>
          </a:bodyPr>
          <a:lstStyle/>
          <a:p>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3.4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distribution</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skewed</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to</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right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831" y="2036080"/>
            <a:ext cx="5424299" cy="2806980"/>
          </a:xfrm>
          <a:prstGeom prst="rect">
            <a:avLst/>
          </a:prstGeom>
        </p:spPr>
      </p:pic>
    </p:spTree>
    <p:extLst>
      <p:ext uri="{BB962C8B-B14F-4D97-AF65-F5344CB8AC3E}">
        <p14:creationId xmlns:p14="http://schemas.microsoft.com/office/powerpoint/2010/main" val="41504793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Median</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37592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600"/>
              </a:spcBef>
              <a:spcAft>
                <a:spcPts val="600"/>
              </a:spcAft>
              <a:buFont typeface="Wingdings" panose="05000000000000000000" pitchFamily="2" charset="2"/>
              <a:buChar char="§"/>
            </a:pPr>
            <a:r>
              <a:rPr lang="en-US" sz="2600" dirty="0"/>
              <a:t>N</a:t>
            </a:r>
            <a:r>
              <a:rPr lang="en-US" sz="2600" dirty="0" smtClean="0"/>
              <a:t>umber </a:t>
            </a:r>
            <a:r>
              <a:rPr lang="en-US" sz="2600" dirty="0"/>
              <a:t>from a population or sample chosen so that half of all numbers are larger and half of the numbers are smaller than that </a:t>
            </a:r>
            <a:r>
              <a:rPr lang="en-US" sz="2600" dirty="0" smtClean="0"/>
              <a:t>number </a:t>
            </a:r>
          </a:p>
          <a:p>
            <a:pPr lvl="1" indent="-457200" defTabSz="1200150">
              <a:lnSpc>
                <a:spcPct val="90000"/>
              </a:lnSpc>
              <a:spcBef>
                <a:spcPct val="0"/>
              </a:spcBef>
              <a:spcAft>
                <a:spcPct val="15000"/>
              </a:spcAft>
              <a:buFont typeface="Wingdings" panose="05000000000000000000" pitchFamily="2" charset="2"/>
              <a:buChar char="§"/>
            </a:pPr>
            <a:r>
              <a:rPr lang="en-US" sz="2600" dirty="0" smtClean="0"/>
              <a:t>The computation is different for an even or odd number of observations.</a:t>
            </a:r>
          </a:p>
          <a:p>
            <a:pPr marL="0" lvl="1" defTabSz="1200150">
              <a:lnSpc>
                <a:spcPct val="90000"/>
              </a:lnSpc>
              <a:spcBef>
                <a:spcPct val="0"/>
              </a:spcBef>
              <a:spcAft>
                <a:spcPct val="15000"/>
              </a:spcAft>
            </a:pPr>
            <a:endParaRPr lang="en-US" sz="2600" dirty="0" smtClean="0"/>
          </a:p>
          <a:p>
            <a:pPr marL="914400" lvl="3" defTabSz="1200150">
              <a:lnSpc>
                <a:spcPct val="90000"/>
              </a:lnSpc>
              <a:spcBef>
                <a:spcPct val="0"/>
              </a:spcBef>
              <a:spcAft>
                <a:spcPct val="15000"/>
              </a:spcAft>
            </a:pPr>
            <a:r>
              <a:rPr lang="en-US" sz="2600" dirty="0">
                <a:solidFill>
                  <a:srgbClr val="C00000"/>
                </a:solidFill>
                <a:effectLst>
                  <a:outerShdw blurRad="38100" dist="38100" dir="2700000" algn="tl">
                    <a:srgbClr val="000000">
                      <a:alpha val="43137"/>
                    </a:srgbClr>
                  </a:outerShdw>
                </a:effectLst>
              </a:rPr>
              <a:t>Important:</a:t>
            </a:r>
            <a:r>
              <a:rPr lang="en-US" sz="2600" b="1" dirty="0">
                <a:solidFill>
                  <a:srgbClr val="C00000"/>
                </a:solidFill>
                <a:effectLst>
                  <a:outerShdw blurRad="38100" dist="38100" dir="2700000" algn="tl">
                    <a:srgbClr val="000000">
                      <a:alpha val="43137"/>
                    </a:srgbClr>
                  </a:outerShdw>
                </a:effectLst>
              </a:rPr>
              <a:t> </a:t>
            </a:r>
            <a:r>
              <a:rPr lang="en-US" sz="2400" dirty="0"/>
              <a:t>Before you try to determine the median you must </a:t>
            </a:r>
            <a:r>
              <a:rPr lang="en-US" sz="2400" dirty="0" smtClean="0"/>
              <a:t>first </a:t>
            </a:r>
            <a:r>
              <a:rPr lang="en-US" sz="2400" i="1" dirty="0" smtClean="0"/>
              <a:t>sort </a:t>
            </a:r>
            <a:r>
              <a:rPr lang="en-US" sz="2400" i="1" dirty="0"/>
              <a:t>your data </a:t>
            </a:r>
            <a:r>
              <a:rPr lang="en-US" sz="2400" dirty="0"/>
              <a:t>in ascending order.</a:t>
            </a:r>
          </a:p>
          <a:p>
            <a:pPr lvl="1" indent="-457200" defTabSz="1200150">
              <a:lnSpc>
                <a:spcPct val="90000"/>
              </a:lnSpc>
              <a:spcBef>
                <a:spcPct val="0"/>
              </a:spcBef>
              <a:spcAft>
                <a:spcPct val="15000"/>
              </a:spcAft>
              <a:buFont typeface="Wingdings" panose="05000000000000000000" pitchFamily="2" charset="2"/>
              <a:buChar char="§"/>
            </a:pPr>
            <a:endParaRPr lang="en-US" sz="2600" dirty="0" smtClean="0"/>
          </a:p>
          <a:p>
            <a:pPr lvl="1" indent="-457200" defTabSz="1200150" rtl="0">
              <a:lnSpc>
                <a:spcPct val="90000"/>
              </a:lnSpc>
              <a:spcBef>
                <a:spcPct val="0"/>
              </a:spcBef>
              <a:spcAft>
                <a:spcPct val="15000"/>
              </a:spcAft>
              <a:buFont typeface="Wingdings" panose="05000000000000000000" pitchFamily="2" charset="2"/>
              <a:buChar char="§"/>
            </a:pPr>
            <a:endParaRPr lang="en-US" sz="2600" kern="1200" dirty="0" smtClean="0"/>
          </a:p>
          <a:p>
            <a:pPr marL="0" lvl="1" defTabSz="1200150" rtl="0">
              <a:lnSpc>
                <a:spcPct val="90000"/>
              </a:lnSpc>
              <a:spcBef>
                <a:spcPct val="0"/>
              </a:spcBef>
              <a:spcAft>
                <a:spcPct val="15000"/>
              </a:spcAft>
            </a:pPr>
            <a:endParaRPr lang="en-US" sz="2600" kern="1200"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070" y="4179132"/>
            <a:ext cx="497799" cy="497799"/>
          </a:xfrm>
          <a:prstGeom prst="rect">
            <a:avLst/>
          </a:prstGeom>
        </p:spPr>
      </p:pic>
    </p:spTree>
    <p:extLst>
      <p:ext uri="{BB962C8B-B14F-4D97-AF65-F5344CB8AC3E}">
        <p14:creationId xmlns:p14="http://schemas.microsoft.com/office/powerpoint/2010/main" val="6067579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3">
                                            <p:txEl>
                                              <p:pRg st="3" end="3"/>
                                            </p:txEl>
                                          </p:spTgt>
                                        </p:tgtEl>
                                        <p:attrNameLst>
                                          <p:attrName>style.visibility</p:attrName>
                                        </p:attrNameLst>
                                      </p:cBhvr>
                                      <p:to>
                                        <p:strVal val="visible"/>
                                      </p:to>
                                    </p:set>
                                    <p:anim calcmode="lin" valueType="num">
                                      <p:cBhvr>
                                        <p:cTn id="29" dur="75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0" dur="75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31" dur="750"/>
                                        <p:tgtEl>
                                          <p:spTgt spid="23">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750" fill="hold"/>
                                        <p:tgtEl>
                                          <p:spTgt spid="2"/>
                                        </p:tgtEl>
                                        <p:attrNameLst>
                                          <p:attrName>ppt_w</p:attrName>
                                        </p:attrNameLst>
                                      </p:cBhvr>
                                      <p:tavLst>
                                        <p:tav tm="0">
                                          <p:val>
                                            <p:fltVal val="0"/>
                                          </p:val>
                                        </p:tav>
                                        <p:tav tm="100000">
                                          <p:val>
                                            <p:strVal val="#ppt_w"/>
                                          </p:val>
                                        </p:tav>
                                      </p:tavLst>
                                    </p:anim>
                                    <p:anim calcmode="lin" valueType="num">
                                      <p:cBhvr>
                                        <p:cTn id="35" dur="750" fill="hold"/>
                                        <p:tgtEl>
                                          <p:spTgt spid="2"/>
                                        </p:tgtEl>
                                        <p:attrNameLst>
                                          <p:attrName>ppt_h</p:attrName>
                                        </p:attrNameLst>
                                      </p:cBhvr>
                                      <p:tavLst>
                                        <p:tav tm="0">
                                          <p:val>
                                            <p:fltVal val="0"/>
                                          </p:val>
                                        </p:tav>
                                        <p:tav tm="100000">
                                          <p:val>
                                            <p:strVal val="#ppt_h"/>
                                          </p:val>
                                        </p:tav>
                                      </p:tavLst>
                                    </p:anim>
                                    <p:animEffect transition="in" filter="fade">
                                      <p:cBhvr>
                                        <p:cTn id="3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862263" y="938293"/>
            <a:ext cx="5119437" cy="931723"/>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dirty="0" smtClean="0">
                <a:solidFill>
                  <a:schemeClr val="bg1"/>
                </a:solidFill>
                <a:effectLst>
                  <a:outerShdw blurRad="38100" dist="38100" dir="2700000" algn="tl">
                    <a:srgbClr val="000000">
                      <a:alpha val="43137"/>
                    </a:srgbClr>
                  </a:outerShdw>
                </a:effectLst>
              </a:rPr>
              <a:t>Skewed to the left histogram (distribution)</a:t>
            </a:r>
            <a:endParaRPr lang="en-US" sz="32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862263" y="1870016"/>
            <a:ext cx="5119437" cy="41228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ct val="0"/>
              </a:spcBef>
              <a:spcAft>
                <a:spcPct val="15000"/>
              </a:spcAft>
              <a:buFont typeface="Wingdings" panose="05000000000000000000" pitchFamily="2" charset="2"/>
              <a:buChar char="§"/>
            </a:pPr>
            <a:r>
              <a:rPr lang="en-US" sz="2600" dirty="0"/>
              <a:t>L</a:t>
            </a:r>
            <a:r>
              <a:rPr lang="en-US" sz="2600" dirty="0" smtClean="0"/>
              <a:t>ooks </a:t>
            </a:r>
            <a:r>
              <a:rPr lang="en-US" sz="2600" dirty="0"/>
              <a:t>like a bell curve with a longer tail on the left and the mount pushed </a:t>
            </a:r>
            <a:r>
              <a:rPr lang="en-US" sz="2600" dirty="0" smtClean="0"/>
              <a:t>somewhat </a:t>
            </a:r>
            <a:r>
              <a:rPr lang="en-US" sz="2600" dirty="0"/>
              <a:t>to the </a:t>
            </a:r>
            <a:r>
              <a:rPr lang="en-US" sz="2600" dirty="0" smtClean="0"/>
              <a:t>right </a:t>
            </a:r>
          </a:p>
          <a:p>
            <a:pPr lvl="1" indent="-457200" defTabSz="1200150">
              <a:lnSpc>
                <a:spcPct val="90000"/>
              </a:lnSpc>
              <a:spcBef>
                <a:spcPct val="0"/>
              </a:spcBef>
              <a:spcAft>
                <a:spcPct val="15000"/>
              </a:spcAft>
              <a:buFont typeface="Wingdings" panose="05000000000000000000" pitchFamily="2" charset="2"/>
              <a:buChar char="§"/>
            </a:pPr>
            <a:r>
              <a:rPr lang="en-US" sz="2600" dirty="0" smtClean="0"/>
              <a:t>Most </a:t>
            </a:r>
            <a:r>
              <a:rPr lang="en-US" sz="2600" dirty="0"/>
              <a:t>data points fall to the right of the </a:t>
            </a:r>
            <a:r>
              <a:rPr lang="en-US" sz="2600" dirty="0" smtClean="0"/>
              <a:t>middle</a:t>
            </a:r>
          </a:p>
          <a:p>
            <a:pPr lvl="1" indent="-457200" defTabSz="1200150">
              <a:lnSpc>
                <a:spcPct val="90000"/>
              </a:lnSpc>
              <a:spcBef>
                <a:spcPct val="0"/>
              </a:spcBef>
              <a:spcAft>
                <a:spcPct val="15000"/>
              </a:spcAft>
              <a:buFont typeface="Wingdings" panose="05000000000000000000" pitchFamily="2" charset="2"/>
              <a:buChar char="§"/>
            </a:pPr>
            <a:r>
              <a:rPr lang="en-US" sz="2600" dirty="0" smtClean="0"/>
              <a:t>There </a:t>
            </a:r>
            <a:r>
              <a:rPr lang="en-US" sz="2600" dirty="0"/>
              <a:t>are more larger than smaller values, but there are a few extreme values on the left. </a:t>
            </a:r>
            <a:endParaRPr lang="en-US" sz="2600" kern="12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
        <p:nvSpPr>
          <p:cNvPr id="2" name="Rectangle 1"/>
          <p:cNvSpPr/>
          <p:nvPr/>
        </p:nvSpPr>
        <p:spPr>
          <a:xfrm>
            <a:off x="6388940" y="1404154"/>
            <a:ext cx="4954561" cy="400110"/>
          </a:xfrm>
          <a:prstGeom prst="rect">
            <a:avLst/>
          </a:prstGeom>
        </p:spPr>
        <p:txBody>
          <a:bodyPr wrap="none">
            <a:spAutoFit/>
          </a:bodyPr>
          <a:lstStyle/>
          <a:p>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3.5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distribution</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skewed</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to</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left</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070" y="2003051"/>
            <a:ext cx="5424299" cy="2828999"/>
          </a:xfrm>
          <a:prstGeom prst="rect">
            <a:avLst/>
          </a:prstGeom>
        </p:spPr>
      </p:pic>
    </p:spTree>
    <p:extLst>
      <p:ext uri="{BB962C8B-B14F-4D97-AF65-F5344CB8AC3E}">
        <p14:creationId xmlns:p14="http://schemas.microsoft.com/office/powerpoint/2010/main" val="32662874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02105" y="1000626"/>
            <a:ext cx="10716127" cy="5026101"/>
          </a:xfrm>
        </p:spPr>
        <p:txBody>
          <a:bodyPr>
            <a:noAutofit/>
          </a:bodyPr>
          <a:lstStyle/>
          <a:p>
            <a:pPr lvl="0">
              <a:spcBef>
                <a:spcPts val="600"/>
              </a:spcBef>
              <a:spcAft>
                <a:spcPts val="600"/>
              </a:spcAft>
            </a:pPr>
            <a:r>
              <a:rPr lang="en-US" sz="2600" dirty="0"/>
              <a:t>If the distribution is </a:t>
            </a:r>
            <a:r>
              <a:rPr lang="en-US" sz="2600" b="1" i="1" dirty="0"/>
              <a:t>normal</a:t>
            </a:r>
            <a:r>
              <a:rPr lang="en-US" sz="2600" dirty="0"/>
              <a:t>, there are few exceptionally large or small values. </a:t>
            </a:r>
            <a:endParaRPr lang="en-US" sz="2600" dirty="0" smtClean="0"/>
          </a:p>
          <a:p>
            <a:pPr lvl="1">
              <a:spcBef>
                <a:spcPts val="600"/>
              </a:spcBef>
              <a:spcAft>
                <a:spcPts val="600"/>
              </a:spcAft>
            </a:pPr>
            <a:r>
              <a:rPr lang="en-US" sz="2400" dirty="0" smtClean="0"/>
              <a:t>The </a:t>
            </a:r>
            <a:r>
              <a:rPr lang="en-US" sz="2400" i="1" dirty="0"/>
              <a:t>mean will be about the same as the median </a:t>
            </a:r>
            <a:r>
              <a:rPr lang="en-US" sz="2400" dirty="0"/>
              <a:t>and the box plot will look symmetric.</a:t>
            </a:r>
          </a:p>
          <a:p>
            <a:pPr lvl="0">
              <a:spcBef>
                <a:spcPts val="600"/>
              </a:spcBef>
              <a:spcAft>
                <a:spcPts val="600"/>
              </a:spcAft>
            </a:pPr>
            <a:r>
              <a:rPr lang="en-US" sz="2600" dirty="0"/>
              <a:t>If the </a:t>
            </a:r>
            <a:r>
              <a:rPr lang="en-US" sz="2600" i="1" dirty="0"/>
              <a:t>distribution is </a:t>
            </a:r>
            <a:r>
              <a:rPr lang="en-US" sz="2600" b="1" i="1" dirty="0"/>
              <a:t>skewed to the right </a:t>
            </a:r>
            <a:r>
              <a:rPr lang="en-US" sz="2600" dirty="0"/>
              <a:t>most values are “small,” but there are a few exceptionally large ones. </a:t>
            </a:r>
            <a:endParaRPr lang="en-US" sz="2600" dirty="0" smtClean="0"/>
          </a:p>
          <a:p>
            <a:pPr lvl="1">
              <a:spcBef>
                <a:spcPts val="600"/>
              </a:spcBef>
              <a:spcAft>
                <a:spcPts val="600"/>
              </a:spcAft>
            </a:pPr>
            <a:r>
              <a:rPr lang="en-US" sz="2400" dirty="0" smtClean="0"/>
              <a:t>Those </a:t>
            </a:r>
            <a:r>
              <a:rPr lang="en-US" sz="2400" dirty="0"/>
              <a:t>large exceptional values will impact the mean and pull it to the right, so that the </a:t>
            </a:r>
            <a:r>
              <a:rPr lang="en-US" sz="2400" i="1" dirty="0"/>
              <a:t>mean will be greater than the median</a:t>
            </a:r>
            <a:r>
              <a:rPr lang="en-US" sz="2400" dirty="0"/>
              <a:t>. </a:t>
            </a:r>
            <a:endParaRPr lang="en-US" sz="2400" dirty="0" smtClean="0"/>
          </a:p>
          <a:p>
            <a:pPr lvl="1">
              <a:spcBef>
                <a:spcPts val="600"/>
              </a:spcBef>
              <a:spcAft>
                <a:spcPts val="600"/>
              </a:spcAft>
            </a:pPr>
            <a:r>
              <a:rPr lang="en-US" sz="2400" dirty="0" smtClean="0"/>
              <a:t>The </a:t>
            </a:r>
            <a:r>
              <a:rPr lang="en-US" sz="2400" dirty="0"/>
              <a:t>box plot will look as if the box was shifted to the left so that the right tail will be </a:t>
            </a:r>
            <a:r>
              <a:rPr lang="en-US" sz="2400" dirty="0" smtClean="0"/>
              <a:t>longer.</a:t>
            </a:r>
          </a:p>
          <a:p>
            <a:pPr lvl="1">
              <a:spcBef>
                <a:spcPts val="600"/>
              </a:spcBef>
              <a:spcAft>
                <a:spcPts val="600"/>
              </a:spcAft>
            </a:pPr>
            <a:r>
              <a:rPr lang="en-US" dirty="0"/>
              <a:t>T</a:t>
            </a:r>
            <a:r>
              <a:rPr lang="en-US" sz="2400" dirty="0" smtClean="0"/>
              <a:t>he </a:t>
            </a:r>
            <a:r>
              <a:rPr lang="en-US" sz="2400" dirty="0"/>
              <a:t>median will be closer to the left line of the box in the box plot</a:t>
            </a:r>
            <a:r>
              <a:rPr lang="en-US" sz="2400" dirty="0" smtClean="0"/>
              <a:t>.</a:t>
            </a:r>
            <a:r>
              <a:rPr lang="en-US" sz="2400" dirty="0"/>
              <a:t/>
            </a:r>
            <a:br>
              <a:rPr lang="en-US" sz="2400" dirty="0"/>
            </a:br>
            <a:r>
              <a:rPr lang="en-US" sz="2200" dirty="0"/>
              <a:t/>
            </a:r>
            <a:br>
              <a:rPr lang="en-US" sz="2200" dirty="0"/>
            </a:br>
            <a:endParaRPr lang="en-US" sz="22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11090597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750"/>
                                        <p:tgtEl>
                                          <p:spTgt spid="14">
                                            <p:txEl>
                                              <p:pRg st="5" end="5"/>
                                            </p:txEl>
                                          </p:spTgt>
                                        </p:tgtEl>
                                      </p:cBhvr>
                                    </p:animEffect>
                                    <p:anim calcmode="lin" valueType="num">
                                      <p:cBhvr>
                                        <p:cTn id="36"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02105" y="1347537"/>
            <a:ext cx="10716127" cy="4475748"/>
          </a:xfrm>
        </p:spPr>
        <p:txBody>
          <a:bodyPr>
            <a:noAutofit/>
          </a:bodyPr>
          <a:lstStyle/>
          <a:p>
            <a:pPr lvl="0">
              <a:spcBef>
                <a:spcPts val="600"/>
              </a:spcBef>
              <a:spcAft>
                <a:spcPts val="600"/>
              </a:spcAft>
            </a:pPr>
            <a:r>
              <a:rPr lang="en-US" sz="2800" dirty="0"/>
              <a:t>If the distribution is </a:t>
            </a:r>
            <a:r>
              <a:rPr lang="en-US" sz="2800" b="1" i="1" dirty="0"/>
              <a:t>skewed to the left</a:t>
            </a:r>
            <a:r>
              <a:rPr lang="en-US" sz="2800" dirty="0"/>
              <a:t>, most values are “large,” but there are a few exceptionally small ones. </a:t>
            </a:r>
            <a:endParaRPr lang="en-US" sz="2800" dirty="0" smtClean="0"/>
          </a:p>
          <a:p>
            <a:pPr lvl="1">
              <a:spcBef>
                <a:spcPts val="600"/>
              </a:spcBef>
              <a:spcAft>
                <a:spcPts val="600"/>
              </a:spcAft>
            </a:pPr>
            <a:r>
              <a:rPr lang="en-US" sz="2600" dirty="0" smtClean="0"/>
              <a:t>The </a:t>
            </a:r>
            <a:r>
              <a:rPr lang="en-US" sz="2600" dirty="0"/>
              <a:t>exceptional values will impact the mean and pull it to the left, so that the </a:t>
            </a:r>
            <a:r>
              <a:rPr lang="en-US" sz="2600" i="1" dirty="0" smtClean="0"/>
              <a:t>mean</a:t>
            </a:r>
            <a:r>
              <a:rPr lang="en-US" sz="2600" dirty="0"/>
              <a:t> </a:t>
            </a:r>
            <a:r>
              <a:rPr lang="en-US" sz="2600" i="1" dirty="0" smtClean="0"/>
              <a:t>will </a:t>
            </a:r>
            <a:r>
              <a:rPr lang="en-US" sz="2600" i="1" dirty="0"/>
              <a:t>be less than the median</a:t>
            </a:r>
            <a:r>
              <a:rPr lang="en-US" sz="2600" dirty="0"/>
              <a:t>. </a:t>
            </a:r>
            <a:endParaRPr lang="en-US" sz="2600" dirty="0" smtClean="0"/>
          </a:p>
          <a:p>
            <a:pPr lvl="1">
              <a:spcBef>
                <a:spcPts val="600"/>
              </a:spcBef>
              <a:spcAft>
                <a:spcPts val="600"/>
              </a:spcAft>
            </a:pPr>
            <a:r>
              <a:rPr lang="en-US" sz="2600" dirty="0" smtClean="0"/>
              <a:t>The </a:t>
            </a:r>
            <a:r>
              <a:rPr lang="en-US" sz="2600" dirty="0"/>
              <a:t>box plot will look as if the box was shifted to the right so that the left tail will be </a:t>
            </a:r>
            <a:r>
              <a:rPr lang="en-US" sz="2600" dirty="0" smtClean="0"/>
              <a:t>longer.</a:t>
            </a:r>
          </a:p>
          <a:p>
            <a:pPr lvl="1">
              <a:spcBef>
                <a:spcPts val="600"/>
              </a:spcBef>
              <a:spcAft>
                <a:spcPts val="600"/>
              </a:spcAft>
            </a:pPr>
            <a:r>
              <a:rPr lang="en-US" sz="2600" dirty="0"/>
              <a:t>T</a:t>
            </a:r>
            <a:r>
              <a:rPr lang="en-US" sz="2600" dirty="0" smtClean="0"/>
              <a:t>he </a:t>
            </a:r>
            <a:r>
              <a:rPr lang="en-US" sz="2600" dirty="0"/>
              <a:t>median will be closer to the right line of the box in the box </a:t>
            </a:r>
            <a:r>
              <a:rPr lang="en-US" sz="2600" dirty="0" smtClean="0"/>
              <a:t>plot.</a:t>
            </a:r>
            <a:endParaRPr lang="en-US" sz="2600" dirty="0"/>
          </a:p>
          <a:p>
            <a:pPr marL="68580" lvl="0" indent="0">
              <a:spcBef>
                <a:spcPts val="600"/>
              </a:spcBef>
              <a:spcAft>
                <a:spcPts val="600"/>
              </a:spcAft>
              <a:buNone/>
            </a:pPr>
            <a:r>
              <a:rPr lang="en-US" sz="2600" dirty="0"/>
              <a:t/>
            </a:r>
            <a:br>
              <a:rPr lang="en-US" sz="2600" dirty="0"/>
            </a:br>
            <a:r>
              <a:rPr lang="en-US" sz="2600" dirty="0"/>
              <a:t/>
            </a:r>
            <a:br>
              <a:rPr lang="en-US" sz="2600" dirty="0"/>
            </a:br>
            <a:endParaRPr lang="en-US" sz="26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Tree>
    <p:extLst>
      <p:ext uri="{BB962C8B-B14F-4D97-AF65-F5344CB8AC3E}">
        <p14:creationId xmlns:p14="http://schemas.microsoft.com/office/powerpoint/2010/main" val="1824876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504246" y="1667669"/>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400" kern="1200" dirty="0" smtClean="0"/>
              <a:t>Longer tail on the left </a:t>
            </a:r>
            <a:endParaRPr lang="en-US" sz="2400" kern="1200" dirty="0"/>
          </a:p>
        </p:txBody>
      </p:sp>
      <p:sp>
        <p:nvSpPr>
          <p:cNvPr id="6" name="Freeform 5"/>
          <p:cNvSpPr/>
          <p:nvPr/>
        </p:nvSpPr>
        <p:spPr>
          <a:xfrm>
            <a:off x="4096457" y="2015524"/>
            <a:ext cx="499590" cy="490160"/>
          </a:xfrm>
          <a:custGeom>
            <a:avLst/>
            <a:gdLst>
              <a:gd name="connsiteX0" fmla="*/ 0 w 419008"/>
              <a:gd name="connsiteY0" fmla="*/ 98032 h 490160"/>
              <a:gd name="connsiteX1" fmla="*/ 209504 w 419008"/>
              <a:gd name="connsiteY1" fmla="*/ 98032 h 490160"/>
              <a:gd name="connsiteX2" fmla="*/ 209504 w 419008"/>
              <a:gd name="connsiteY2" fmla="*/ 0 h 490160"/>
              <a:gd name="connsiteX3" fmla="*/ 419008 w 419008"/>
              <a:gd name="connsiteY3" fmla="*/ 245080 h 490160"/>
              <a:gd name="connsiteX4" fmla="*/ 209504 w 419008"/>
              <a:gd name="connsiteY4" fmla="*/ 490160 h 490160"/>
              <a:gd name="connsiteX5" fmla="*/ 209504 w 419008"/>
              <a:gd name="connsiteY5" fmla="*/ 392128 h 490160"/>
              <a:gd name="connsiteX6" fmla="*/ 0 w 419008"/>
              <a:gd name="connsiteY6" fmla="*/ 392128 h 490160"/>
              <a:gd name="connsiteX7" fmla="*/ 0 w 419008"/>
              <a:gd name="connsiteY7" fmla="*/ 98032 h 49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08" h="490160">
                <a:moveTo>
                  <a:pt x="0" y="98032"/>
                </a:moveTo>
                <a:lnTo>
                  <a:pt x="209504" y="98032"/>
                </a:lnTo>
                <a:lnTo>
                  <a:pt x="209504" y="0"/>
                </a:lnTo>
                <a:lnTo>
                  <a:pt x="419008" y="245080"/>
                </a:lnTo>
                <a:lnTo>
                  <a:pt x="209504" y="490160"/>
                </a:lnTo>
                <a:lnTo>
                  <a:pt x="209504" y="392128"/>
                </a:lnTo>
                <a:lnTo>
                  <a:pt x="0" y="392128"/>
                </a:lnTo>
                <a:lnTo>
                  <a:pt x="0" y="98032"/>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tint val="60000"/>
              <a:hueOff val="0"/>
              <a:satOff val="0"/>
              <a:lumOff val="0"/>
              <a:alphaOff val="0"/>
            </a:schemeClr>
          </a:lnRef>
          <a:fillRef idx="2">
            <a:schemeClr val="accent5">
              <a:tint val="60000"/>
              <a:hueOff val="0"/>
              <a:satOff val="0"/>
              <a:lumOff val="0"/>
              <a:alphaOff val="0"/>
            </a:schemeClr>
          </a:fillRef>
          <a:effectRef idx="1">
            <a:schemeClr val="accent5">
              <a:tint val="60000"/>
              <a:hueOff val="0"/>
              <a:satOff val="0"/>
              <a:lumOff val="0"/>
              <a:alphaOff val="0"/>
            </a:schemeClr>
          </a:effectRef>
          <a:fontRef idx="minor">
            <a:schemeClr val="dk1"/>
          </a:fontRef>
        </p:style>
        <p:txBody>
          <a:bodyPr spcFirstLastPara="0" vert="horz" wrap="square" lIns="0" tIns="98032" rIns="125702" bIns="98032" numCol="1" spcCol="1270" anchor="ctr" anchorCtr="0">
            <a:noAutofit/>
          </a:bodyPr>
          <a:lstStyle/>
          <a:p>
            <a:pPr lvl="0" algn="ctr" defTabSz="711200">
              <a:lnSpc>
                <a:spcPct val="90000"/>
              </a:lnSpc>
              <a:spcBef>
                <a:spcPct val="0"/>
              </a:spcBef>
              <a:spcAft>
                <a:spcPct val="35000"/>
              </a:spcAft>
            </a:pPr>
            <a:endParaRPr lang="en-US" kern="1200"/>
          </a:p>
        </p:txBody>
      </p:sp>
      <p:sp>
        <p:nvSpPr>
          <p:cNvPr id="7" name="Freeform 6"/>
          <p:cNvSpPr/>
          <p:nvPr/>
        </p:nvSpPr>
        <p:spPr>
          <a:xfrm>
            <a:off x="4803422" y="1667669"/>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400" kern="1200" dirty="0" smtClean="0"/>
              <a:t>skewed to the left </a:t>
            </a:r>
            <a:endParaRPr lang="en-US" sz="2400" kern="1200" dirty="0"/>
          </a:p>
        </p:txBody>
      </p:sp>
      <p:sp>
        <p:nvSpPr>
          <p:cNvPr id="8" name="Freeform 7"/>
          <p:cNvSpPr/>
          <p:nvPr/>
        </p:nvSpPr>
        <p:spPr>
          <a:xfrm>
            <a:off x="7395633" y="2015524"/>
            <a:ext cx="499590" cy="490160"/>
          </a:xfrm>
          <a:custGeom>
            <a:avLst/>
            <a:gdLst>
              <a:gd name="connsiteX0" fmla="*/ 0 w 419008"/>
              <a:gd name="connsiteY0" fmla="*/ 98032 h 490160"/>
              <a:gd name="connsiteX1" fmla="*/ 209504 w 419008"/>
              <a:gd name="connsiteY1" fmla="*/ 98032 h 490160"/>
              <a:gd name="connsiteX2" fmla="*/ 209504 w 419008"/>
              <a:gd name="connsiteY2" fmla="*/ 0 h 490160"/>
              <a:gd name="connsiteX3" fmla="*/ 419008 w 419008"/>
              <a:gd name="connsiteY3" fmla="*/ 245080 h 490160"/>
              <a:gd name="connsiteX4" fmla="*/ 209504 w 419008"/>
              <a:gd name="connsiteY4" fmla="*/ 490160 h 490160"/>
              <a:gd name="connsiteX5" fmla="*/ 209504 w 419008"/>
              <a:gd name="connsiteY5" fmla="*/ 392128 h 490160"/>
              <a:gd name="connsiteX6" fmla="*/ 0 w 419008"/>
              <a:gd name="connsiteY6" fmla="*/ 392128 h 490160"/>
              <a:gd name="connsiteX7" fmla="*/ 0 w 419008"/>
              <a:gd name="connsiteY7" fmla="*/ 98032 h 49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08" h="490160">
                <a:moveTo>
                  <a:pt x="0" y="98032"/>
                </a:moveTo>
                <a:lnTo>
                  <a:pt x="209504" y="98032"/>
                </a:lnTo>
                <a:lnTo>
                  <a:pt x="209504" y="0"/>
                </a:lnTo>
                <a:lnTo>
                  <a:pt x="419008" y="245080"/>
                </a:lnTo>
                <a:lnTo>
                  <a:pt x="209504" y="490160"/>
                </a:lnTo>
                <a:lnTo>
                  <a:pt x="209504" y="392128"/>
                </a:lnTo>
                <a:lnTo>
                  <a:pt x="0" y="392128"/>
                </a:lnTo>
                <a:lnTo>
                  <a:pt x="0" y="98032"/>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tint val="60000"/>
              <a:hueOff val="0"/>
              <a:satOff val="0"/>
              <a:lumOff val="0"/>
              <a:alphaOff val="0"/>
            </a:schemeClr>
          </a:lnRef>
          <a:fillRef idx="2">
            <a:schemeClr val="accent5">
              <a:tint val="60000"/>
              <a:hueOff val="0"/>
              <a:satOff val="0"/>
              <a:lumOff val="0"/>
              <a:alphaOff val="0"/>
            </a:schemeClr>
          </a:fillRef>
          <a:effectRef idx="1">
            <a:schemeClr val="accent5">
              <a:tint val="60000"/>
              <a:hueOff val="0"/>
              <a:satOff val="0"/>
              <a:lumOff val="0"/>
              <a:alphaOff val="0"/>
            </a:schemeClr>
          </a:effectRef>
          <a:fontRef idx="minor">
            <a:schemeClr val="dk1"/>
          </a:fontRef>
        </p:style>
        <p:txBody>
          <a:bodyPr spcFirstLastPara="0" vert="horz" wrap="square" lIns="0" tIns="98032" rIns="125702" bIns="98032" numCol="1" spcCol="1270" anchor="ctr" anchorCtr="0">
            <a:noAutofit/>
          </a:bodyPr>
          <a:lstStyle/>
          <a:p>
            <a:pPr lvl="0" algn="ctr" defTabSz="711200">
              <a:lnSpc>
                <a:spcPct val="90000"/>
              </a:lnSpc>
              <a:spcBef>
                <a:spcPct val="0"/>
              </a:spcBef>
              <a:spcAft>
                <a:spcPct val="35000"/>
              </a:spcAft>
            </a:pPr>
            <a:endParaRPr lang="en-US" kern="1200"/>
          </a:p>
        </p:txBody>
      </p:sp>
      <p:sp>
        <p:nvSpPr>
          <p:cNvPr id="9" name="Freeform 8"/>
          <p:cNvSpPr/>
          <p:nvPr/>
        </p:nvSpPr>
        <p:spPr>
          <a:xfrm>
            <a:off x="8102599" y="1667669"/>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200" kern="1200" dirty="0" smtClean="0"/>
              <a:t>mean on the left of median (smaller)</a:t>
            </a:r>
            <a:endParaRPr lang="en-US" sz="2200" kern="12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sp>
        <p:nvSpPr>
          <p:cNvPr id="13" name="Freeform 12"/>
          <p:cNvSpPr/>
          <p:nvPr/>
        </p:nvSpPr>
        <p:spPr>
          <a:xfrm>
            <a:off x="1504246" y="3135836"/>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400" kern="1200" dirty="0" smtClean="0"/>
              <a:t>Longer tail on the right </a:t>
            </a:r>
            <a:endParaRPr lang="en-US" sz="2400" kern="1200" dirty="0"/>
          </a:p>
        </p:txBody>
      </p:sp>
      <p:sp>
        <p:nvSpPr>
          <p:cNvPr id="15" name="Freeform 14"/>
          <p:cNvSpPr/>
          <p:nvPr/>
        </p:nvSpPr>
        <p:spPr>
          <a:xfrm>
            <a:off x="4096457" y="3483691"/>
            <a:ext cx="499590" cy="490160"/>
          </a:xfrm>
          <a:custGeom>
            <a:avLst/>
            <a:gdLst>
              <a:gd name="connsiteX0" fmla="*/ 0 w 419008"/>
              <a:gd name="connsiteY0" fmla="*/ 98032 h 490160"/>
              <a:gd name="connsiteX1" fmla="*/ 209504 w 419008"/>
              <a:gd name="connsiteY1" fmla="*/ 98032 h 490160"/>
              <a:gd name="connsiteX2" fmla="*/ 209504 w 419008"/>
              <a:gd name="connsiteY2" fmla="*/ 0 h 490160"/>
              <a:gd name="connsiteX3" fmla="*/ 419008 w 419008"/>
              <a:gd name="connsiteY3" fmla="*/ 245080 h 490160"/>
              <a:gd name="connsiteX4" fmla="*/ 209504 w 419008"/>
              <a:gd name="connsiteY4" fmla="*/ 490160 h 490160"/>
              <a:gd name="connsiteX5" fmla="*/ 209504 w 419008"/>
              <a:gd name="connsiteY5" fmla="*/ 392128 h 490160"/>
              <a:gd name="connsiteX6" fmla="*/ 0 w 419008"/>
              <a:gd name="connsiteY6" fmla="*/ 392128 h 490160"/>
              <a:gd name="connsiteX7" fmla="*/ 0 w 419008"/>
              <a:gd name="connsiteY7" fmla="*/ 98032 h 49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08" h="490160">
                <a:moveTo>
                  <a:pt x="0" y="98032"/>
                </a:moveTo>
                <a:lnTo>
                  <a:pt x="209504" y="98032"/>
                </a:lnTo>
                <a:lnTo>
                  <a:pt x="209504" y="0"/>
                </a:lnTo>
                <a:lnTo>
                  <a:pt x="419008" y="245080"/>
                </a:lnTo>
                <a:lnTo>
                  <a:pt x="209504" y="490160"/>
                </a:lnTo>
                <a:lnTo>
                  <a:pt x="209504" y="392128"/>
                </a:lnTo>
                <a:lnTo>
                  <a:pt x="0" y="392128"/>
                </a:lnTo>
                <a:lnTo>
                  <a:pt x="0" y="98032"/>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tint val="60000"/>
              <a:hueOff val="0"/>
              <a:satOff val="0"/>
              <a:lumOff val="0"/>
              <a:alphaOff val="0"/>
            </a:schemeClr>
          </a:lnRef>
          <a:fillRef idx="2">
            <a:schemeClr val="accent5">
              <a:tint val="60000"/>
              <a:hueOff val="0"/>
              <a:satOff val="0"/>
              <a:lumOff val="0"/>
              <a:alphaOff val="0"/>
            </a:schemeClr>
          </a:fillRef>
          <a:effectRef idx="1">
            <a:schemeClr val="accent5">
              <a:tint val="60000"/>
              <a:hueOff val="0"/>
              <a:satOff val="0"/>
              <a:lumOff val="0"/>
              <a:alphaOff val="0"/>
            </a:schemeClr>
          </a:effectRef>
          <a:fontRef idx="minor">
            <a:schemeClr val="dk1"/>
          </a:fontRef>
        </p:style>
        <p:txBody>
          <a:bodyPr spcFirstLastPara="0" vert="horz" wrap="square" lIns="0" tIns="98032" rIns="125702" bIns="98032" numCol="1" spcCol="1270" anchor="ctr" anchorCtr="0">
            <a:noAutofit/>
          </a:bodyPr>
          <a:lstStyle/>
          <a:p>
            <a:pPr lvl="0" algn="ctr" defTabSz="711200">
              <a:lnSpc>
                <a:spcPct val="90000"/>
              </a:lnSpc>
              <a:spcBef>
                <a:spcPct val="0"/>
              </a:spcBef>
              <a:spcAft>
                <a:spcPct val="35000"/>
              </a:spcAft>
            </a:pPr>
            <a:endParaRPr lang="en-US" kern="1200"/>
          </a:p>
        </p:txBody>
      </p:sp>
      <p:sp>
        <p:nvSpPr>
          <p:cNvPr id="16" name="Freeform 15"/>
          <p:cNvSpPr/>
          <p:nvPr/>
        </p:nvSpPr>
        <p:spPr>
          <a:xfrm>
            <a:off x="4803422" y="3135836"/>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400" kern="1200" dirty="0" smtClean="0"/>
              <a:t>skewed to the right </a:t>
            </a:r>
            <a:endParaRPr lang="en-US" sz="2400" kern="1200" dirty="0"/>
          </a:p>
        </p:txBody>
      </p:sp>
      <p:sp>
        <p:nvSpPr>
          <p:cNvPr id="17" name="Freeform 16"/>
          <p:cNvSpPr/>
          <p:nvPr/>
        </p:nvSpPr>
        <p:spPr>
          <a:xfrm>
            <a:off x="7395633" y="3483691"/>
            <a:ext cx="499590" cy="490160"/>
          </a:xfrm>
          <a:custGeom>
            <a:avLst/>
            <a:gdLst>
              <a:gd name="connsiteX0" fmla="*/ 0 w 419008"/>
              <a:gd name="connsiteY0" fmla="*/ 98032 h 490160"/>
              <a:gd name="connsiteX1" fmla="*/ 209504 w 419008"/>
              <a:gd name="connsiteY1" fmla="*/ 98032 h 490160"/>
              <a:gd name="connsiteX2" fmla="*/ 209504 w 419008"/>
              <a:gd name="connsiteY2" fmla="*/ 0 h 490160"/>
              <a:gd name="connsiteX3" fmla="*/ 419008 w 419008"/>
              <a:gd name="connsiteY3" fmla="*/ 245080 h 490160"/>
              <a:gd name="connsiteX4" fmla="*/ 209504 w 419008"/>
              <a:gd name="connsiteY4" fmla="*/ 490160 h 490160"/>
              <a:gd name="connsiteX5" fmla="*/ 209504 w 419008"/>
              <a:gd name="connsiteY5" fmla="*/ 392128 h 490160"/>
              <a:gd name="connsiteX6" fmla="*/ 0 w 419008"/>
              <a:gd name="connsiteY6" fmla="*/ 392128 h 490160"/>
              <a:gd name="connsiteX7" fmla="*/ 0 w 419008"/>
              <a:gd name="connsiteY7" fmla="*/ 98032 h 49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08" h="490160">
                <a:moveTo>
                  <a:pt x="0" y="98032"/>
                </a:moveTo>
                <a:lnTo>
                  <a:pt x="209504" y="98032"/>
                </a:lnTo>
                <a:lnTo>
                  <a:pt x="209504" y="0"/>
                </a:lnTo>
                <a:lnTo>
                  <a:pt x="419008" y="245080"/>
                </a:lnTo>
                <a:lnTo>
                  <a:pt x="209504" y="490160"/>
                </a:lnTo>
                <a:lnTo>
                  <a:pt x="209504" y="392128"/>
                </a:lnTo>
                <a:lnTo>
                  <a:pt x="0" y="392128"/>
                </a:lnTo>
                <a:lnTo>
                  <a:pt x="0" y="98032"/>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tint val="60000"/>
              <a:hueOff val="0"/>
              <a:satOff val="0"/>
              <a:lumOff val="0"/>
              <a:alphaOff val="0"/>
            </a:schemeClr>
          </a:lnRef>
          <a:fillRef idx="2">
            <a:schemeClr val="accent5">
              <a:tint val="60000"/>
              <a:hueOff val="0"/>
              <a:satOff val="0"/>
              <a:lumOff val="0"/>
              <a:alphaOff val="0"/>
            </a:schemeClr>
          </a:fillRef>
          <a:effectRef idx="1">
            <a:schemeClr val="accent5">
              <a:tint val="60000"/>
              <a:hueOff val="0"/>
              <a:satOff val="0"/>
              <a:lumOff val="0"/>
              <a:alphaOff val="0"/>
            </a:schemeClr>
          </a:effectRef>
          <a:fontRef idx="minor">
            <a:schemeClr val="dk1"/>
          </a:fontRef>
        </p:style>
        <p:txBody>
          <a:bodyPr spcFirstLastPara="0" vert="horz" wrap="square" lIns="0" tIns="98032" rIns="125702" bIns="98032" numCol="1" spcCol="1270" anchor="ctr" anchorCtr="0">
            <a:noAutofit/>
          </a:bodyPr>
          <a:lstStyle/>
          <a:p>
            <a:pPr lvl="0" algn="ctr" defTabSz="711200">
              <a:lnSpc>
                <a:spcPct val="90000"/>
              </a:lnSpc>
              <a:spcBef>
                <a:spcPct val="0"/>
              </a:spcBef>
              <a:spcAft>
                <a:spcPct val="35000"/>
              </a:spcAft>
            </a:pPr>
            <a:endParaRPr lang="en-US" kern="1200"/>
          </a:p>
        </p:txBody>
      </p:sp>
      <p:sp>
        <p:nvSpPr>
          <p:cNvPr id="18" name="Freeform 17"/>
          <p:cNvSpPr/>
          <p:nvPr/>
        </p:nvSpPr>
        <p:spPr>
          <a:xfrm>
            <a:off x="8102599" y="3135836"/>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200" kern="1200" dirty="0" smtClean="0"/>
              <a:t>mean on the right of median (larger)</a:t>
            </a:r>
            <a:endParaRPr lang="en-US" sz="2200" kern="1200" dirty="0"/>
          </a:p>
        </p:txBody>
      </p:sp>
      <p:sp>
        <p:nvSpPr>
          <p:cNvPr id="20" name="Freeform 19"/>
          <p:cNvSpPr/>
          <p:nvPr/>
        </p:nvSpPr>
        <p:spPr>
          <a:xfrm>
            <a:off x="1499152" y="4604003"/>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400" dirty="0" smtClean="0"/>
              <a:t>Tails equally long</a:t>
            </a:r>
            <a:endParaRPr lang="en-US" sz="2400" kern="1200" dirty="0"/>
          </a:p>
        </p:txBody>
      </p:sp>
      <p:sp>
        <p:nvSpPr>
          <p:cNvPr id="21" name="Freeform 20"/>
          <p:cNvSpPr/>
          <p:nvPr/>
        </p:nvSpPr>
        <p:spPr>
          <a:xfrm>
            <a:off x="4091363" y="4951858"/>
            <a:ext cx="499590" cy="490160"/>
          </a:xfrm>
          <a:custGeom>
            <a:avLst/>
            <a:gdLst>
              <a:gd name="connsiteX0" fmla="*/ 0 w 419008"/>
              <a:gd name="connsiteY0" fmla="*/ 98032 h 490160"/>
              <a:gd name="connsiteX1" fmla="*/ 209504 w 419008"/>
              <a:gd name="connsiteY1" fmla="*/ 98032 h 490160"/>
              <a:gd name="connsiteX2" fmla="*/ 209504 w 419008"/>
              <a:gd name="connsiteY2" fmla="*/ 0 h 490160"/>
              <a:gd name="connsiteX3" fmla="*/ 419008 w 419008"/>
              <a:gd name="connsiteY3" fmla="*/ 245080 h 490160"/>
              <a:gd name="connsiteX4" fmla="*/ 209504 w 419008"/>
              <a:gd name="connsiteY4" fmla="*/ 490160 h 490160"/>
              <a:gd name="connsiteX5" fmla="*/ 209504 w 419008"/>
              <a:gd name="connsiteY5" fmla="*/ 392128 h 490160"/>
              <a:gd name="connsiteX6" fmla="*/ 0 w 419008"/>
              <a:gd name="connsiteY6" fmla="*/ 392128 h 490160"/>
              <a:gd name="connsiteX7" fmla="*/ 0 w 419008"/>
              <a:gd name="connsiteY7" fmla="*/ 98032 h 49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08" h="490160">
                <a:moveTo>
                  <a:pt x="0" y="98032"/>
                </a:moveTo>
                <a:lnTo>
                  <a:pt x="209504" y="98032"/>
                </a:lnTo>
                <a:lnTo>
                  <a:pt x="209504" y="0"/>
                </a:lnTo>
                <a:lnTo>
                  <a:pt x="419008" y="245080"/>
                </a:lnTo>
                <a:lnTo>
                  <a:pt x="209504" y="490160"/>
                </a:lnTo>
                <a:lnTo>
                  <a:pt x="209504" y="392128"/>
                </a:lnTo>
                <a:lnTo>
                  <a:pt x="0" y="392128"/>
                </a:lnTo>
                <a:lnTo>
                  <a:pt x="0" y="98032"/>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tint val="60000"/>
              <a:hueOff val="0"/>
              <a:satOff val="0"/>
              <a:lumOff val="0"/>
              <a:alphaOff val="0"/>
            </a:schemeClr>
          </a:lnRef>
          <a:fillRef idx="2">
            <a:schemeClr val="accent5">
              <a:tint val="60000"/>
              <a:hueOff val="0"/>
              <a:satOff val="0"/>
              <a:lumOff val="0"/>
              <a:alphaOff val="0"/>
            </a:schemeClr>
          </a:fillRef>
          <a:effectRef idx="1">
            <a:schemeClr val="accent5">
              <a:tint val="60000"/>
              <a:hueOff val="0"/>
              <a:satOff val="0"/>
              <a:lumOff val="0"/>
              <a:alphaOff val="0"/>
            </a:schemeClr>
          </a:effectRef>
          <a:fontRef idx="minor">
            <a:schemeClr val="dk1"/>
          </a:fontRef>
        </p:style>
        <p:txBody>
          <a:bodyPr spcFirstLastPara="0" vert="horz" wrap="square" lIns="0" tIns="98032" rIns="125702" bIns="98032" numCol="1" spcCol="1270" anchor="ctr" anchorCtr="0">
            <a:noAutofit/>
          </a:bodyPr>
          <a:lstStyle/>
          <a:p>
            <a:pPr lvl="0" algn="ctr" defTabSz="711200">
              <a:lnSpc>
                <a:spcPct val="90000"/>
              </a:lnSpc>
              <a:spcBef>
                <a:spcPct val="0"/>
              </a:spcBef>
              <a:spcAft>
                <a:spcPct val="35000"/>
              </a:spcAft>
            </a:pPr>
            <a:endParaRPr lang="en-US" kern="1200"/>
          </a:p>
        </p:txBody>
      </p:sp>
      <p:sp>
        <p:nvSpPr>
          <p:cNvPr id="22" name="Freeform 21"/>
          <p:cNvSpPr/>
          <p:nvPr/>
        </p:nvSpPr>
        <p:spPr>
          <a:xfrm>
            <a:off x="4798328" y="4604003"/>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400" dirty="0" smtClean="0"/>
              <a:t>normal</a:t>
            </a:r>
            <a:r>
              <a:rPr lang="en-US" sz="2400" kern="1200" dirty="0" smtClean="0"/>
              <a:t> </a:t>
            </a:r>
            <a:endParaRPr lang="en-US" sz="2400" kern="1200" dirty="0"/>
          </a:p>
        </p:txBody>
      </p:sp>
      <p:sp>
        <p:nvSpPr>
          <p:cNvPr id="23" name="Freeform 22"/>
          <p:cNvSpPr/>
          <p:nvPr/>
        </p:nvSpPr>
        <p:spPr>
          <a:xfrm>
            <a:off x="7390539" y="4951858"/>
            <a:ext cx="499590" cy="490160"/>
          </a:xfrm>
          <a:custGeom>
            <a:avLst/>
            <a:gdLst>
              <a:gd name="connsiteX0" fmla="*/ 0 w 419008"/>
              <a:gd name="connsiteY0" fmla="*/ 98032 h 490160"/>
              <a:gd name="connsiteX1" fmla="*/ 209504 w 419008"/>
              <a:gd name="connsiteY1" fmla="*/ 98032 h 490160"/>
              <a:gd name="connsiteX2" fmla="*/ 209504 w 419008"/>
              <a:gd name="connsiteY2" fmla="*/ 0 h 490160"/>
              <a:gd name="connsiteX3" fmla="*/ 419008 w 419008"/>
              <a:gd name="connsiteY3" fmla="*/ 245080 h 490160"/>
              <a:gd name="connsiteX4" fmla="*/ 209504 w 419008"/>
              <a:gd name="connsiteY4" fmla="*/ 490160 h 490160"/>
              <a:gd name="connsiteX5" fmla="*/ 209504 w 419008"/>
              <a:gd name="connsiteY5" fmla="*/ 392128 h 490160"/>
              <a:gd name="connsiteX6" fmla="*/ 0 w 419008"/>
              <a:gd name="connsiteY6" fmla="*/ 392128 h 490160"/>
              <a:gd name="connsiteX7" fmla="*/ 0 w 419008"/>
              <a:gd name="connsiteY7" fmla="*/ 98032 h 49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008" h="490160">
                <a:moveTo>
                  <a:pt x="0" y="98032"/>
                </a:moveTo>
                <a:lnTo>
                  <a:pt x="209504" y="98032"/>
                </a:lnTo>
                <a:lnTo>
                  <a:pt x="209504" y="0"/>
                </a:lnTo>
                <a:lnTo>
                  <a:pt x="419008" y="245080"/>
                </a:lnTo>
                <a:lnTo>
                  <a:pt x="209504" y="490160"/>
                </a:lnTo>
                <a:lnTo>
                  <a:pt x="209504" y="392128"/>
                </a:lnTo>
                <a:lnTo>
                  <a:pt x="0" y="392128"/>
                </a:lnTo>
                <a:lnTo>
                  <a:pt x="0" y="98032"/>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tint val="60000"/>
              <a:hueOff val="0"/>
              <a:satOff val="0"/>
              <a:lumOff val="0"/>
              <a:alphaOff val="0"/>
            </a:schemeClr>
          </a:lnRef>
          <a:fillRef idx="2">
            <a:schemeClr val="accent5">
              <a:tint val="60000"/>
              <a:hueOff val="0"/>
              <a:satOff val="0"/>
              <a:lumOff val="0"/>
              <a:alphaOff val="0"/>
            </a:schemeClr>
          </a:fillRef>
          <a:effectRef idx="1">
            <a:schemeClr val="accent5">
              <a:tint val="60000"/>
              <a:hueOff val="0"/>
              <a:satOff val="0"/>
              <a:lumOff val="0"/>
              <a:alphaOff val="0"/>
            </a:schemeClr>
          </a:effectRef>
          <a:fontRef idx="minor">
            <a:schemeClr val="dk1"/>
          </a:fontRef>
        </p:style>
        <p:txBody>
          <a:bodyPr spcFirstLastPara="0" vert="horz" wrap="square" lIns="0" tIns="98032" rIns="125702" bIns="98032" numCol="1" spcCol="1270" anchor="ctr" anchorCtr="0">
            <a:noAutofit/>
          </a:bodyPr>
          <a:lstStyle/>
          <a:p>
            <a:pPr lvl="0" algn="ctr" defTabSz="711200">
              <a:lnSpc>
                <a:spcPct val="90000"/>
              </a:lnSpc>
              <a:spcBef>
                <a:spcPct val="0"/>
              </a:spcBef>
              <a:spcAft>
                <a:spcPct val="35000"/>
              </a:spcAft>
            </a:pPr>
            <a:endParaRPr lang="en-US" kern="1200"/>
          </a:p>
        </p:txBody>
      </p:sp>
      <p:sp>
        <p:nvSpPr>
          <p:cNvPr id="24" name="Freeform 23"/>
          <p:cNvSpPr/>
          <p:nvPr/>
        </p:nvSpPr>
        <p:spPr>
          <a:xfrm>
            <a:off x="8097505" y="4604003"/>
            <a:ext cx="2356555" cy="1185871"/>
          </a:xfrm>
          <a:custGeom>
            <a:avLst/>
            <a:gdLst>
              <a:gd name="connsiteX0" fmla="*/ 0 w 1976453"/>
              <a:gd name="connsiteY0" fmla="*/ 118587 h 1185871"/>
              <a:gd name="connsiteX1" fmla="*/ 118587 w 1976453"/>
              <a:gd name="connsiteY1" fmla="*/ 0 h 1185871"/>
              <a:gd name="connsiteX2" fmla="*/ 1857866 w 1976453"/>
              <a:gd name="connsiteY2" fmla="*/ 0 h 1185871"/>
              <a:gd name="connsiteX3" fmla="*/ 1976453 w 1976453"/>
              <a:gd name="connsiteY3" fmla="*/ 118587 h 1185871"/>
              <a:gd name="connsiteX4" fmla="*/ 1976453 w 1976453"/>
              <a:gd name="connsiteY4" fmla="*/ 1067284 h 1185871"/>
              <a:gd name="connsiteX5" fmla="*/ 1857866 w 1976453"/>
              <a:gd name="connsiteY5" fmla="*/ 1185871 h 1185871"/>
              <a:gd name="connsiteX6" fmla="*/ 118587 w 1976453"/>
              <a:gd name="connsiteY6" fmla="*/ 1185871 h 1185871"/>
              <a:gd name="connsiteX7" fmla="*/ 0 w 1976453"/>
              <a:gd name="connsiteY7" fmla="*/ 1067284 h 1185871"/>
              <a:gd name="connsiteX8" fmla="*/ 0 w 1976453"/>
              <a:gd name="connsiteY8" fmla="*/ 118587 h 118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453" h="1185871">
                <a:moveTo>
                  <a:pt x="0" y="118587"/>
                </a:moveTo>
                <a:cubicBezTo>
                  <a:pt x="0" y="53093"/>
                  <a:pt x="53093" y="0"/>
                  <a:pt x="118587" y="0"/>
                </a:cubicBezTo>
                <a:lnTo>
                  <a:pt x="1857866" y="0"/>
                </a:lnTo>
                <a:cubicBezTo>
                  <a:pt x="1923360" y="0"/>
                  <a:pt x="1976453" y="53093"/>
                  <a:pt x="1976453" y="118587"/>
                </a:cubicBezTo>
                <a:lnTo>
                  <a:pt x="1976453" y="1067284"/>
                </a:lnTo>
                <a:cubicBezTo>
                  <a:pt x="1976453" y="1132778"/>
                  <a:pt x="1923360" y="1185871"/>
                  <a:pt x="1857866" y="1185871"/>
                </a:cubicBezTo>
                <a:lnTo>
                  <a:pt x="118587" y="1185871"/>
                </a:lnTo>
                <a:cubicBezTo>
                  <a:pt x="53093" y="1185871"/>
                  <a:pt x="0" y="1132778"/>
                  <a:pt x="0" y="1067284"/>
                </a:cubicBezTo>
                <a:lnTo>
                  <a:pt x="0" y="1185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10933" tIns="110933" rIns="110933" bIns="110933" numCol="1" spcCol="1270" anchor="ctr" anchorCtr="0">
            <a:noAutofit/>
          </a:bodyPr>
          <a:lstStyle/>
          <a:p>
            <a:pPr lvl="0" algn="ctr" defTabSz="889000" rtl="0">
              <a:lnSpc>
                <a:spcPct val="90000"/>
              </a:lnSpc>
              <a:spcBef>
                <a:spcPct val="0"/>
              </a:spcBef>
              <a:spcAft>
                <a:spcPct val="35000"/>
              </a:spcAft>
            </a:pPr>
            <a:r>
              <a:rPr lang="en-US" sz="2200" kern="1200" dirty="0" smtClean="0"/>
              <a:t>mean about equal to median</a:t>
            </a:r>
            <a:endParaRPr lang="en-US" sz="2200" kern="1200" dirty="0"/>
          </a:p>
        </p:txBody>
      </p:sp>
      <p:sp>
        <p:nvSpPr>
          <p:cNvPr id="26" name="Title 12"/>
          <p:cNvSpPr>
            <a:spLocks noGrp="1"/>
          </p:cNvSpPr>
          <p:nvPr>
            <p:ph type="title"/>
          </p:nvPr>
        </p:nvSpPr>
        <p:spPr>
          <a:xfrm>
            <a:off x="779823" y="770595"/>
            <a:ext cx="10940716" cy="897074"/>
          </a:xfrm>
        </p:spPr>
        <p:txBody>
          <a:bodyPr/>
          <a:lstStyle/>
          <a:p>
            <a:r>
              <a:rPr lang="en-US" sz="3200" dirty="0"/>
              <a:t>As a quick way to remember skewedness and its implications:</a:t>
            </a:r>
          </a:p>
        </p:txBody>
      </p:sp>
    </p:spTree>
    <p:extLst>
      <p:ext uri="{BB962C8B-B14F-4D97-AF65-F5344CB8AC3E}">
        <p14:creationId xmlns:p14="http://schemas.microsoft.com/office/powerpoint/2010/main" val="12342967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0-#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5" grpId="0" animBg="1"/>
      <p:bldP spid="16" grpId="0" animBg="1"/>
      <p:bldP spid="17" grpId="0" animBg="1"/>
      <p:bldP spid="18" grpId="0" animBg="1"/>
      <p:bldP spid="20" grpId="0" animBg="1"/>
      <p:bldP spid="21" grpId="0" animBg="1"/>
      <p:bldP spid="22" grpId="0" animBg="1"/>
      <p:bldP spid="23" grpId="0"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9" y="1070673"/>
            <a:ext cx="9937187" cy="2298169"/>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Consider the (fictitious) data in an Excel sheet for three</a:t>
            </a:r>
          </a:p>
          <a:p>
            <a:r>
              <a:rPr lang="en-US" sz="2600" dirty="0"/>
              <a:t>variables named </a:t>
            </a:r>
            <a:r>
              <a:rPr lang="en-US" sz="2600" i="1" dirty="0" err="1"/>
              <a:t>varA</a:t>
            </a:r>
            <a:r>
              <a:rPr lang="en-US" sz="2600" dirty="0"/>
              <a:t>, </a:t>
            </a:r>
            <a:r>
              <a:rPr lang="en-US" sz="2600" i="1" dirty="0" err="1"/>
              <a:t>varB</a:t>
            </a:r>
            <a:r>
              <a:rPr lang="en-US" sz="2600" dirty="0"/>
              <a:t>, and </a:t>
            </a:r>
            <a:r>
              <a:rPr lang="en-US" sz="2600" i="1" dirty="0" err="1"/>
              <a:t>varC</a:t>
            </a:r>
            <a:r>
              <a:rPr lang="en-US" sz="2600" dirty="0"/>
              <a:t>:</a:t>
            </a:r>
          </a:p>
          <a:p>
            <a:pPr algn="just"/>
            <a:endParaRPr lang="en-US" sz="2400" dirty="0" smtClean="0"/>
          </a:p>
          <a:p>
            <a:pPr lvl="2" algn="just"/>
            <a:r>
              <a:rPr lang="en-US" sz="2200" dirty="0">
                <a:hlinkClick r:id="rId3"/>
              </a:rPr>
              <a:t>www.betterbusinessdecisions.org/data/distribution-data.xls</a:t>
            </a:r>
            <a:endParaRPr lang="en-US" sz="2200" dirty="0"/>
          </a:p>
          <a:p>
            <a:pPr algn="just"/>
            <a:endParaRPr lang="en-US" sz="2400" dirty="0"/>
          </a:p>
        </p:txBody>
      </p:sp>
      <p:sp>
        <p:nvSpPr>
          <p:cNvPr id="8" name="Freeform 7"/>
          <p:cNvSpPr/>
          <p:nvPr/>
        </p:nvSpPr>
        <p:spPr>
          <a:xfrm>
            <a:off x="1369987" y="68563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822" y="2597693"/>
            <a:ext cx="523625" cy="523625"/>
          </a:xfrm>
          <a:prstGeom prst="rect">
            <a:avLst/>
          </a:prstGeom>
        </p:spPr>
      </p:pic>
      <p:sp>
        <p:nvSpPr>
          <p:cNvPr id="2" name="Content Placeholder 1"/>
          <p:cNvSpPr>
            <a:spLocks noGrp="1"/>
          </p:cNvSpPr>
          <p:nvPr>
            <p:ph idx="1"/>
          </p:nvPr>
        </p:nvSpPr>
        <p:spPr>
          <a:xfrm>
            <a:off x="725462" y="3565358"/>
            <a:ext cx="10940716" cy="2795458"/>
          </a:xfrm>
        </p:spPr>
        <p:txBody>
          <a:bodyPr>
            <a:normAutofit fontScale="92500"/>
          </a:bodyPr>
          <a:lstStyle/>
          <a:p>
            <a:r>
              <a:rPr lang="en-US" dirty="0"/>
              <a:t>Create a box plot for the data from each variable and decide, based on that box plot, whether the distribution of values is normal, skewed to the left, or skewed to the right, and estimate the value of the mean in relation to the median. </a:t>
            </a:r>
            <a:endParaRPr lang="en-US" dirty="0" smtClean="0"/>
          </a:p>
          <a:p>
            <a:r>
              <a:rPr lang="en-US" dirty="0" smtClean="0"/>
              <a:t>Then </a:t>
            </a:r>
            <a:r>
              <a:rPr lang="en-US" dirty="0"/>
              <a:t>compute the values and compare them with your conjecture.</a:t>
            </a:r>
          </a:p>
          <a:p>
            <a:endParaRPr lang="en-US" dirty="0"/>
          </a:p>
        </p:txBody>
      </p:sp>
    </p:spTree>
    <p:extLst>
      <p:ext uri="{BB962C8B-B14F-4D97-AF65-F5344CB8AC3E}">
        <p14:creationId xmlns:p14="http://schemas.microsoft.com/office/powerpoint/2010/main" val="30909739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336" y="882315"/>
            <a:ext cx="11173327" cy="5325979"/>
          </a:xfrm>
        </p:spPr>
        <p:txBody>
          <a:bodyPr>
            <a:noAutofit/>
          </a:bodyPr>
          <a:lstStyle/>
          <a:p>
            <a:r>
              <a:rPr lang="en-US" sz="2400" dirty="0"/>
              <a:t>One of the data columns results in the box plot shown in Figure 3.6 (note that there is one outlier on the left). </a:t>
            </a:r>
            <a:endParaRPr lang="en-US" sz="2400" dirty="0" smtClean="0"/>
          </a:p>
          <a:p>
            <a:endParaRPr lang="en-US" sz="2400" dirty="0"/>
          </a:p>
          <a:p>
            <a:endParaRPr lang="en-US" sz="2400" dirty="0" smtClean="0"/>
          </a:p>
          <a:p>
            <a:endParaRPr lang="en-US" sz="2400" dirty="0" smtClean="0"/>
          </a:p>
          <a:p>
            <a:pPr marL="68580" indent="0">
              <a:buNone/>
            </a:pPr>
            <a:endParaRPr lang="en-US" sz="2400" dirty="0"/>
          </a:p>
          <a:p>
            <a:endParaRPr lang="en-US" sz="2400" dirty="0" smtClean="0"/>
          </a:p>
          <a:p>
            <a:endParaRPr lang="en-US" sz="2400" dirty="0"/>
          </a:p>
          <a:p>
            <a:endParaRPr lang="en-US" sz="2400" dirty="0" smtClean="0"/>
          </a:p>
          <a:p>
            <a:pPr marL="68580" indent="0">
              <a:buNone/>
            </a:pPr>
            <a:endParaRPr lang="en-US" sz="2400" dirty="0" smtClean="0"/>
          </a:p>
          <a:p>
            <a:r>
              <a:rPr lang="en-US" sz="2400" dirty="0" smtClean="0"/>
              <a:t>The </a:t>
            </a:r>
            <a:r>
              <a:rPr lang="en-US" sz="2400" dirty="0"/>
              <a:t>distribution is shifted to the left, and the mean should be less than the median (the exact numbers are: mean = 0.3319, median = 0.4124).</a:t>
            </a:r>
          </a:p>
          <a:p>
            <a:pPr marL="68580" indent="0">
              <a:buNone/>
            </a:pPr>
            <a:endParaRPr lang="en-US" sz="24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816" y="1679298"/>
            <a:ext cx="6932807" cy="3470217"/>
          </a:xfrm>
          <a:prstGeom prst="rect">
            <a:avLst/>
          </a:prstGeom>
        </p:spPr>
      </p:pic>
    </p:spTree>
    <p:extLst>
      <p:ext uri="{BB962C8B-B14F-4D97-AF65-F5344CB8AC3E}">
        <p14:creationId xmlns:p14="http://schemas.microsoft.com/office/powerpoint/2010/main" val="39725981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750"/>
                                        <p:tgtEl>
                                          <p:spTgt spid="2">
                                            <p:txEl>
                                              <p:pRg st="9" end="9"/>
                                            </p:txEl>
                                          </p:spTgt>
                                        </p:tgtEl>
                                      </p:cBhvr>
                                    </p:animEffect>
                                    <p:anim calcmode="lin" valueType="num">
                                      <p:cBhvr>
                                        <p:cTn id="8"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5" y="721896"/>
            <a:ext cx="10670006" cy="5630778"/>
          </a:xfrm>
        </p:spPr>
        <p:txBody>
          <a:bodyPr>
            <a:normAutofit lnSpcReduction="10000"/>
          </a:bodyPr>
          <a:lstStyle/>
          <a:p>
            <a:r>
              <a:rPr lang="en-US" sz="2400" dirty="0"/>
              <a:t>The other data column has the box plot shown in Figure 3.7 (it has two outliers on the right).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68580" indent="0">
              <a:buNone/>
            </a:pPr>
            <a:endParaRPr lang="en-US" sz="2400" dirty="0" smtClean="0"/>
          </a:p>
          <a:p>
            <a:pPr marL="68580" indent="0">
              <a:buNone/>
            </a:pPr>
            <a:endParaRPr lang="en-US" sz="2400" dirty="0" smtClean="0"/>
          </a:p>
          <a:p>
            <a:pPr marL="68580" indent="0">
              <a:buNone/>
            </a:pPr>
            <a:endParaRPr lang="en-US" sz="2400" dirty="0" smtClean="0"/>
          </a:p>
          <a:p>
            <a:r>
              <a:rPr lang="en-US" sz="2400" dirty="0" smtClean="0"/>
              <a:t>The </a:t>
            </a:r>
            <a:r>
              <a:rPr lang="en-US" sz="2400" dirty="0"/>
              <a:t>distribution is shifted to the right, and </a:t>
            </a:r>
            <a:r>
              <a:rPr lang="en-US" sz="2400" dirty="0" smtClean="0"/>
              <a:t>the mean </a:t>
            </a:r>
            <a:r>
              <a:rPr lang="en-US" sz="2400" dirty="0"/>
              <a:t>should be greater than the median (the exact numbers are: mean </a:t>
            </a:r>
            <a:r>
              <a:rPr lang="en-US" sz="2400" dirty="0" smtClean="0"/>
              <a:t>= -</a:t>
            </a:r>
            <a:r>
              <a:rPr lang="en-US" sz="2400" dirty="0"/>
              <a:t>0.3192, median = -0.4061).</a:t>
            </a:r>
          </a:p>
          <a:p>
            <a:pPr marL="68580" indent="0">
              <a:buNone/>
            </a:pPr>
            <a:endParaRPr lang="en-US" sz="24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678" y="1607709"/>
            <a:ext cx="7694643" cy="3309797"/>
          </a:xfrm>
          <a:prstGeom prst="rect">
            <a:avLst/>
          </a:prstGeom>
        </p:spPr>
      </p:pic>
    </p:spTree>
    <p:extLst>
      <p:ext uri="{BB962C8B-B14F-4D97-AF65-F5344CB8AC3E}">
        <p14:creationId xmlns:p14="http://schemas.microsoft.com/office/powerpoint/2010/main" val="8857578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750"/>
                                        <p:tgtEl>
                                          <p:spTgt spid="2">
                                            <p:txEl>
                                              <p:pRg st="10" end="10"/>
                                            </p:txEl>
                                          </p:spTgt>
                                        </p:tgtEl>
                                      </p:cBhvr>
                                    </p:animEffect>
                                    <p:anim calcmode="lin" valueType="num">
                                      <p:cBhvr>
                                        <p:cTn id="8" dur="75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4" y="866274"/>
            <a:ext cx="10860505" cy="5406189"/>
          </a:xfrm>
        </p:spPr>
        <p:txBody>
          <a:bodyPr>
            <a:normAutofit/>
          </a:bodyPr>
          <a:lstStyle/>
          <a:p>
            <a:r>
              <a:rPr lang="en-US" sz="2400" dirty="0"/>
              <a:t>The final data column has the box plot shown in Figure 3.8. </a:t>
            </a:r>
            <a:endParaRPr lang="en-US" sz="2400" dirty="0" smtClean="0"/>
          </a:p>
          <a:p>
            <a:endParaRPr lang="en-US" sz="2400" dirty="0"/>
          </a:p>
          <a:p>
            <a:pPr marL="68580" indent="0">
              <a:buNone/>
            </a:pPr>
            <a:endParaRPr lang="en-US" sz="2400" dirty="0" smtClean="0"/>
          </a:p>
          <a:p>
            <a:pPr marL="68580" indent="0">
              <a:buNone/>
            </a:pPr>
            <a:endParaRPr lang="en-US" sz="2400" dirty="0"/>
          </a:p>
          <a:p>
            <a:pPr marL="68580" indent="0">
              <a:buNone/>
            </a:pPr>
            <a:endParaRPr lang="en-US" sz="2400" dirty="0" smtClean="0"/>
          </a:p>
          <a:p>
            <a:pPr marL="68580" indent="0">
              <a:buNone/>
            </a:pPr>
            <a:endParaRPr lang="en-US" sz="2400" dirty="0"/>
          </a:p>
          <a:p>
            <a:pPr marL="68580" indent="0">
              <a:buNone/>
            </a:pPr>
            <a:endParaRPr lang="en-US" sz="2400" dirty="0" smtClean="0"/>
          </a:p>
          <a:p>
            <a:pPr marL="68580" indent="0">
              <a:buNone/>
            </a:pPr>
            <a:endParaRPr lang="en-US" sz="2400" dirty="0"/>
          </a:p>
          <a:p>
            <a:pPr marL="68580" indent="0">
              <a:buNone/>
            </a:pPr>
            <a:endParaRPr lang="en-US" sz="2400" dirty="0" smtClean="0"/>
          </a:p>
          <a:p>
            <a:r>
              <a:rPr lang="en-US" sz="2400" dirty="0" smtClean="0"/>
              <a:t>The distribution </a:t>
            </a:r>
            <a:r>
              <a:rPr lang="en-US" sz="2400" dirty="0"/>
              <a:t>is (approximately) normal, and the mean and median should be similar (the exact numbers are: mean = 0.013 median = 0.041).</a:t>
            </a:r>
          </a:p>
          <a:p>
            <a:pPr marL="68580" indent="0">
              <a:buNone/>
            </a:pPr>
            <a:endParaRPr lang="en-US" sz="24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Box Plot and Distributions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293" y="1298775"/>
            <a:ext cx="7587414" cy="3391725"/>
          </a:xfrm>
          <a:prstGeom prst="rect">
            <a:avLst/>
          </a:prstGeom>
        </p:spPr>
      </p:pic>
    </p:spTree>
    <p:extLst>
      <p:ext uri="{BB962C8B-B14F-4D97-AF65-F5344CB8AC3E}">
        <p14:creationId xmlns:p14="http://schemas.microsoft.com/office/powerpoint/2010/main" val="38962360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750"/>
                                        <p:tgtEl>
                                          <p:spTgt spid="2">
                                            <p:txEl>
                                              <p:pRg st="9" end="9"/>
                                            </p:txEl>
                                          </p:spTgt>
                                        </p:tgtEl>
                                      </p:cBhvr>
                                    </p:animEffect>
                                    <p:anim calcmode="lin" valueType="num">
                                      <p:cBhvr>
                                        <p:cTn id="8"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4" y="1695450"/>
            <a:ext cx="10860505" cy="4427054"/>
          </a:xfrm>
        </p:spPr>
        <p:txBody>
          <a:bodyPr>
            <a:noAutofit/>
          </a:bodyPr>
          <a:lstStyle/>
          <a:p>
            <a:r>
              <a:rPr lang="en-US" sz="2600" dirty="0"/>
              <a:t>We have seen that even though the box plot does not explicitly include the mean, it is possible to get an approximate idea about it by comparing it against the median and the skewness of the box plot</a:t>
            </a:r>
            <a:r>
              <a:rPr lang="en-US" sz="2600" dirty="0" smtClean="0"/>
              <a:t>:</a:t>
            </a:r>
            <a:endParaRPr lang="en-US" sz="2600" dirty="0"/>
          </a:p>
          <a:p>
            <a:pPr lvl="1"/>
            <a:r>
              <a:rPr lang="en-US" sz="2600" dirty="0"/>
              <a:t>If the distribution is </a:t>
            </a:r>
            <a:r>
              <a:rPr lang="en-US" sz="2600" i="1" dirty="0"/>
              <a:t>skewed </a:t>
            </a:r>
            <a:r>
              <a:rPr lang="en-US" sz="2600" dirty="0"/>
              <a:t>to the </a:t>
            </a:r>
            <a:r>
              <a:rPr lang="en-US" sz="2600" i="1" dirty="0"/>
              <a:t>left</a:t>
            </a:r>
            <a:r>
              <a:rPr lang="en-US" sz="2600" dirty="0"/>
              <a:t>, the mean is </a:t>
            </a:r>
            <a:r>
              <a:rPr lang="en-US" sz="2600" i="1" dirty="0"/>
              <a:t>less </a:t>
            </a:r>
            <a:r>
              <a:rPr lang="en-US" sz="2600" dirty="0"/>
              <a:t>than the median.</a:t>
            </a:r>
          </a:p>
          <a:p>
            <a:pPr lvl="1"/>
            <a:r>
              <a:rPr lang="en-US" sz="2600" dirty="0"/>
              <a:t>If the distribution is </a:t>
            </a:r>
            <a:r>
              <a:rPr lang="en-US" sz="2600" i="1" dirty="0"/>
              <a:t>skewed </a:t>
            </a:r>
            <a:r>
              <a:rPr lang="en-US" sz="2600" dirty="0"/>
              <a:t>to the </a:t>
            </a:r>
            <a:r>
              <a:rPr lang="en-US" sz="2600" i="1" dirty="0"/>
              <a:t>right</a:t>
            </a:r>
            <a:r>
              <a:rPr lang="en-US" sz="2600" dirty="0"/>
              <a:t>, the mean is </a:t>
            </a:r>
            <a:r>
              <a:rPr lang="en-US" sz="2600" i="1" dirty="0" smtClean="0"/>
              <a:t>bigger</a:t>
            </a:r>
            <a:r>
              <a:rPr lang="en-US" sz="2600" dirty="0"/>
              <a:t> </a:t>
            </a:r>
            <a:r>
              <a:rPr lang="en-US" sz="2600" dirty="0" smtClean="0"/>
              <a:t>than </a:t>
            </a:r>
            <a:r>
              <a:rPr lang="en-US" sz="2600" dirty="0"/>
              <a:t>the median</a:t>
            </a:r>
            <a:r>
              <a:rPr lang="en-US" sz="2600" dirty="0" smtClean="0"/>
              <a:t>.</a:t>
            </a:r>
          </a:p>
          <a:p>
            <a:pPr marL="582930" indent="-457200"/>
            <a:r>
              <a:rPr lang="en-US" sz="2600" dirty="0"/>
              <a:t>In a somewhat similar fashion you can estimate the standard deviation based on the box plot.</a:t>
            </a:r>
          </a:p>
          <a:p>
            <a:pPr marL="454914" lvl="1" indent="0">
              <a:buNone/>
            </a:pPr>
            <a:r>
              <a:rPr lang="en-US" sz="2600" dirty="0"/>
              <a:t/>
            </a:r>
            <a:br>
              <a:rPr lang="en-US" sz="2600" dirty="0"/>
            </a:br>
            <a:endParaRPr lang="en-US" sz="26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Outliers and Standard Deviation</a:t>
            </a:r>
          </a:p>
        </p:txBody>
      </p:sp>
      <p:sp>
        <p:nvSpPr>
          <p:cNvPr id="5" name="Title 12"/>
          <p:cNvSpPr>
            <a:spLocks noGrp="1"/>
          </p:cNvSpPr>
          <p:nvPr>
            <p:ph type="title"/>
          </p:nvPr>
        </p:nvSpPr>
        <p:spPr>
          <a:xfrm>
            <a:off x="860033" y="893885"/>
            <a:ext cx="10940716" cy="897074"/>
          </a:xfrm>
        </p:spPr>
        <p:txBody>
          <a:bodyPr/>
          <a:lstStyle/>
          <a:p>
            <a:r>
              <a:rPr lang="en-US" sz="3600" dirty="0" smtClean="0"/>
              <a:t>Outliers and Standard Deviation</a:t>
            </a:r>
            <a:endParaRPr lang="en-US" sz="3600" dirty="0"/>
          </a:p>
        </p:txBody>
      </p:sp>
    </p:spTree>
    <p:extLst>
      <p:ext uri="{BB962C8B-B14F-4D97-AF65-F5344CB8AC3E}">
        <p14:creationId xmlns:p14="http://schemas.microsoft.com/office/powerpoint/2010/main" val="15604897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anim calcmode="lin" valueType="num">
                                      <p:cBhvr>
                                        <p:cTn id="2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750"/>
                                        <p:tgtEl>
                                          <p:spTgt spid="2">
                                            <p:txEl>
                                              <p:pRg st="3" end="3"/>
                                            </p:txEl>
                                          </p:spTgt>
                                        </p:tgtEl>
                                      </p:cBhvr>
                                    </p:animEffect>
                                    <p:anim calcmode="lin" valueType="num">
                                      <p:cBhvr>
                                        <p:cTn id="29"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71373" y="1218283"/>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000" dirty="0" smtClean="0">
                <a:solidFill>
                  <a:schemeClr val="bg1"/>
                </a:solidFill>
                <a:effectLst>
                  <a:outerShdw blurRad="38100" dist="38100" dir="2700000" algn="tl">
                    <a:srgbClr val="000000">
                      <a:alpha val="43137"/>
                    </a:srgbClr>
                  </a:outerShdw>
                </a:effectLst>
              </a:rPr>
              <a:t>The </a:t>
            </a:r>
            <a:r>
              <a:rPr lang="en-US" sz="3000" dirty="0">
                <a:solidFill>
                  <a:schemeClr val="bg1"/>
                </a:solidFill>
                <a:effectLst>
                  <a:outerShdw blurRad="38100" dist="38100" dir="2700000" algn="tl">
                    <a:srgbClr val="000000">
                      <a:alpha val="43137"/>
                    </a:srgbClr>
                  </a:outerShdw>
                </a:effectLst>
              </a:rPr>
              <a:t>relation between </a:t>
            </a:r>
            <a:r>
              <a:rPr lang="en-US" sz="3000" b="1" i="1" dirty="0">
                <a:solidFill>
                  <a:schemeClr val="bg1"/>
                </a:solidFill>
                <a:effectLst>
                  <a:outerShdw blurRad="38100" dist="38100" dir="2700000" algn="tl">
                    <a:srgbClr val="000000">
                      <a:alpha val="43137"/>
                    </a:srgbClr>
                  </a:outerShdw>
                </a:effectLst>
              </a:rPr>
              <a:t>range, IQR</a:t>
            </a:r>
            <a:r>
              <a:rPr lang="en-US" sz="3000" dirty="0">
                <a:solidFill>
                  <a:schemeClr val="bg1"/>
                </a:solidFill>
                <a:effectLst>
                  <a:outerShdw blurRad="38100" dist="38100" dir="2700000" algn="tl">
                    <a:srgbClr val="000000">
                      <a:alpha val="43137"/>
                    </a:srgbClr>
                  </a:outerShdw>
                </a:effectLst>
              </a:rPr>
              <a:t>, and </a:t>
            </a:r>
            <a:r>
              <a:rPr lang="en-US" sz="3000" b="1" i="1" dirty="0">
                <a:solidFill>
                  <a:schemeClr val="bg1"/>
                </a:solidFill>
                <a:effectLst>
                  <a:outerShdw blurRad="38100" dist="38100" dir="2700000" algn="tl">
                    <a:srgbClr val="000000">
                      <a:alpha val="43137"/>
                    </a:srgbClr>
                  </a:outerShdw>
                </a:effectLst>
              </a:rPr>
              <a:t>standard </a:t>
            </a:r>
            <a:r>
              <a:rPr lang="en-US" sz="3000" b="1" i="1" dirty="0" smtClean="0">
                <a:solidFill>
                  <a:schemeClr val="bg1"/>
                </a:solidFill>
                <a:effectLst>
                  <a:outerShdw blurRad="38100" dist="38100" dir="2700000" algn="tl">
                    <a:srgbClr val="000000">
                      <a:alpha val="43137"/>
                    </a:srgbClr>
                  </a:outerShdw>
                </a:effectLst>
              </a:rPr>
              <a:t>deviation</a:t>
            </a:r>
            <a:endParaRPr lang="en-US" sz="3000" b="1" i="1"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71373" y="1995883"/>
            <a:ext cx="10940716" cy="300925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600"/>
              </a:spcBef>
              <a:spcAft>
                <a:spcPts val="600"/>
              </a:spcAft>
              <a:buFont typeface="Wingdings" panose="05000000000000000000" pitchFamily="2" charset="2"/>
              <a:buChar char="§"/>
            </a:pPr>
            <a:r>
              <a:rPr lang="en-US" sz="2600" dirty="0" smtClean="0"/>
              <a:t>The </a:t>
            </a:r>
            <a:r>
              <a:rPr lang="en-US" sz="2600" dirty="0"/>
              <a:t>standard deviation is approximately equal to range/4.</a:t>
            </a:r>
          </a:p>
          <a:p>
            <a:pPr lvl="1" indent="-457200" defTabSz="1200150">
              <a:lnSpc>
                <a:spcPct val="90000"/>
              </a:lnSpc>
              <a:spcBef>
                <a:spcPts val="600"/>
              </a:spcBef>
              <a:spcAft>
                <a:spcPts val="600"/>
              </a:spcAft>
              <a:buFont typeface="Wingdings" panose="05000000000000000000" pitchFamily="2" charset="2"/>
              <a:buChar char="§"/>
            </a:pPr>
            <a:r>
              <a:rPr lang="en-US" sz="2600" dirty="0" smtClean="0"/>
              <a:t>The </a:t>
            </a:r>
            <a:r>
              <a:rPr lang="en-US" sz="2600" dirty="0"/>
              <a:t>standard deviation is approximately equal to 3/4 * IQR.</a:t>
            </a:r>
          </a:p>
          <a:p>
            <a:pPr lvl="1" indent="-457200" defTabSz="1200150">
              <a:lnSpc>
                <a:spcPct val="90000"/>
              </a:lnSpc>
              <a:spcBef>
                <a:spcPct val="0"/>
              </a:spcBef>
              <a:spcAft>
                <a:spcPct val="15000"/>
              </a:spcAft>
              <a:buFont typeface="Wingdings" panose="05000000000000000000" pitchFamily="2" charset="2"/>
              <a:buChar char="§"/>
            </a:pPr>
            <a:endParaRPr lang="en-US" sz="2600" dirty="0"/>
          </a:p>
          <a:p>
            <a:pPr lvl="1" indent="-457200" defTabSz="1200150">
              <a:lnSpc>
                <a:spcPct val="90000"/>
              </a:lnSpc>
              <a:spcBef>
                <a:spcPct val="0"/>
              </a:spcBef>
              <a:spcAft>
                <a:spcPct val="15000"/>
              </a:spcAft>
              <a:buFont typeface="Wingdings" panose="05000000000000000000" pitchFamily="2" charset="2"/>
              <a:buChar char="Ø"/>
            </a:pPr>
            <a:r>
              <a:rPr lang="en-US" sz="2600" dirty="0" smtClean="0"/>
              <a:t>Both </a:t>
            </a:r>
            <a:r>
              <a:rPr lang="en-US" sz="2600" dirty="0"/>
              <a:t>estimates work best for normal distribution, that is, distributions that are not skewed, and the first approximation works best if there are no outliers.</a:t>
            </a:r>
          </a:p>
          <a:p>
            <a:pPr lvl="1" indent="-457200" defTabSz="1200150">
              <a:lnSpc>
                <a:spcPct val="90000"/>
              </a:lnSpc>
              <a:spcBef>
                <a:spcPct val="0"/>
              </a:spcBef>
              <a:spcAft>
                <a:spcPct val="15000"/>
              </a:spcAft>
              <a:buFont typeface="Wingdings" panose="05000000000000000000" pitchFamily="2" charset="2"/>
              <a:buChar char="§"/>
            </a:pPr>
            <a:endParaRPr lang="en-US" sz="2600" dirty="0" smtClean="0"/>
          </a:p>
          <a:p>
            <a:pPr marL="0" lvl="1" defTabSz="1200150" rtl="0">
              <a:lnSpc>
                <a:spcPct val="90000"/>
              </a:lnSpc>
              <a:spcBef>
                <a:spcPct val="0"/>
              </a:spcBef>
              <a:spcAft>
                <a:spcPct val="15000"/>
              </a:spcAft>
            </a:pPr>
            <a:endParaRPr lang="en-US" sz="2600" kern="1200" dirty="0" smtClean="0"/>
          </a:p>
          <a:p>
            <a:pPr marL="0" lvl="1" defTabSz="1200150" rtl="0">
              <a:lnSpc>
                <a:spcPct val="90000"/>
              </a:lnSpc>
              <a:spcBef>
                <a:spcPct val="0"/>
              </a:spcBef>
              <a:spcAft>
                <a:spcPct val="15000"/>
              </a:spcAft>
            </a:pPr>
            <a:endParaRPr lang="en-US" sz="2600" kern="1200" dirty="0"/>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Outliers and Standard Deviation</a:t>
            </a:r>
          </a:p>
        </p:txBody>
      </p:sp>
    </p:spTree>
    <p:extLst>
      <p:ext uri="{BB962C8B-B14F-4D97-AF65-F5344CB8AC3E}">
        <p14:creationId xmlns:p14="http://schemas.microsoft.com/office/powerpoint/2010/main" val="11581976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3" end="3"/>
                                            </p:txEl>
                                          </p:spTgt>
                                        </p:tgtEl>
                                        <p:attrNameLst>
                                          <p:attrName>style.visibility</p:attrName>
                                        </p:attrNameLst>
                                      </p:cBhvr>
                                      <p:to>
                                        <p:strVal val="visible"/>
                                      </p:to>
                                    </p:set>
                                    <p:animEffect transition="in" filter="fade">
                                      <p:cBhvr>
                                        <p:cTn id="29" dur="750"/>
                                        <p:tgtEl>
                                          <p:spTgt spid="23">
                                            <p:txEl>
                                              <p:pRg st="3" end="3"/>
                                            </p:txEl>
                                          </p:spTgt>
                                        </p:tgtEl>
                                      </p:cBhvr>
                                    </p:animEffect>
                                    <p:anim calcmode="lin" valueType="num">
                                      <p:cBhvr>
                                        <p:cTn id="30"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0682" y="1418217"/>
            <a:ext cx="9937187" cy="178598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800" dirty="0" smtClean="0"/>
          </a:p>
          <a:p>
            <a:r>
              <a:rPr lang="en-US" sz="2800" dirty="0" smtClean="0"/>
              <a:t>Compute </a:t>
            </a:r>
            <a:r>
              <a:rPr lang="en-US" sz="2800" dirty="0"/>
              <a:t>the median of the numbers 1, 2, 3, 4, and 5.</a:t>
            </a:r>
            <a:endParaRPr lang="en-US" sz="2800" dirty="0" smtClean="0"/>
          </a:p>
          <a:p>
            <a:pPr defTabSz="1244600">
              <a:spcBef>
                <a:spcPts val="600"/>
              </a:spcBef>
              <a:spcAft>
                <a:spcPts val="1200"/>
              </a:spcAft>
            </a:pPr>
            <a:endParaRPr lang="en-US" sz="2800" kern="1200" dirty="0" smtClean="0"/>
          </a:p>
        </p:txBody>
      </p:sp>
      <p:sp>
        <p:nvSpPr>
          <p:cNvPr id="8" name="Freeform 7"/>
          <p:cNvSpPr/>
          <p:nvPr/>
        </p:nvSpPr>
        <p:spPr>
          <a:xfrm>
            <a:off x="1417400" y="1033180"/>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sp>
        <p:nvSpPr>
          <p:cNvPr id="10" name="Content Placeholder 13"/>
          <p:cNvSpPr>
            <a:spLocks noGrp="1"/>
          </p:cNvSpPr>
          <p:nvPr>
            <p:ph idx="1"/>
          </p:nvPr>
        </p:nvSpPr>
        <p:spPr>
          <a:xfrm>
            <a:off x="1102895" y="3791150"/>
            <a:ext cx="10607842" cy="1920241"/>
          </a:xfrm>
        </p:spPr>
        <p:txBody>
          <a:bodyPr>
            <a:noAutofit/>
          </a:bodyPr>
          <a:lstStyle/>
          <a:p>
            <a:pPr>
              <a:buFont typeface="Wingdings" panose="05000000000000000000" pitchFamily="2" charset="2"/>
              <a:buChar char="§"/>
            </a:pPr>
            <a:r>
              <a:rPr lang="en-US" sz="2600" dirty="0" smtClean="0"/>
              <a:t>The </a:t>
            </a:r>
            <a:r>
              <a:rPr lang="en-US" sz="2600" dirty="0"/>
              <a:t>numbers are already sorted, so that it is easy to see that the median is 3 (two numbers are less than 3 and two are bigger</a:t>
            </a:r>
            <a:r>
              <a:rPr lang="en-US" sz="2600" dirty="0" smtClean="0"/>
              <a:t>).</a:t>
            </a:r>
            <a:endParaRPr lang="en-US" sz="2600" dirty="0"/>
          </a:p>
          <a:p>
            <a:pPr marL="68580" indent="0">
              <a:lnSpc>
                <a:spcPct val="120000"/>
              </a:lnSpc>
              <a:spcBef>
                <a:spcPts val="0"/>
              </a:spcBef>
              <a:buNone/>
            </a:pPr>
            <a:r>
              <a:rPr lang="en-US" sz="2600" dirty="0"/>
              <a:t/>
            </a:r>
            <a:br>
              <a:rPr lang="en-US" sz="2600" dirty="0"/>
            </a:br>
            <a:endParaRPr lang="en-US" sz="2600" dirty="0"/>
          </a:p>
        </p:txBody>
      </p:sp>
    </p:spTree>
    <p:extLst>
      <p:ext uri="{BB962C8B-B14F-4D97-AF65-F5344CB8AC3E}">
        <p14:creationId xmlns:p14="http://schemas.microsoft.com/office/powerpoint/2010/main" val="30385903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71373" y="849314"/>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Outliers</a:t>
            </a:r>
            <a:endParaRPr lang="en-US" sz="4400" b="1" i="1"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71373" y="1626914"/>
                <a:ext cx="10940716" cy="1068160"/>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1800"/>
                  </a:spcBef>
                  <a:spcAft>
                    <a:spcPts val="1200"/>
                  </a:spcAft>
                  <a:buFont typeface="Wingdings" panose="05000000000000000000" pitchFamily="2" charset="2"/>
                  <a:buChar char="§"/>
                </a:pPr>
                <a:r>
                  <a:rPr lang="en-US" sz="2600" dirty="0" smtClean="0"/>
                  <a:t>Data </a:t>
                </a:r>
                <a:r>
                  <a:rPr lang="en-US" sz="2600" dirty="0"/>
                  <a:t>points that fall below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1</m:t>
                        </m:r>
                      </m:sub>
                    </m:sSub>
                  </m:oMath>
                </a14:m>
                <a:r>
                  <a:rPr lang="en-US" sz="2600" dirty="0"/>
                  <a:t> </a:t>
                </a:r>
                <a:r>
                  <a:rPr lang="en-US" sz="2600" dirty="0" smtClean="0"/>
                  <a:t>- 1.5 </a:t>
                </a:r>
                <a:r>
                  <a:rPr lang="en-US" sz="2600" dirty="0"/>
                  <a:t>* IQR </a:t>
                </a:r>
                <a:r>
                  <a:rPr lang="en-US" sz="2600" dirty="0" smtClean="0"/>
                  <a:t>or above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3</m:t>
                        </m:r>
                      </m:sub>
                    </m:sSub>
                  </m:oMath>
                </a14:m>
                <a:r>
                  <a:rPr lang="en-US" sz="2600" dirty="0" smtClean="0"/>
                  <a:t> + 1.5 </a:t>
                </a:r>
                <a:r>
                  <a:rPr lang="en-US" sz="2600" dirty="0"/>
                  <a:t>* IQR.</a:t>
                </a:r>
              </a:p>
              <a:p>
                <a:pPr marL="0" lvl="1" defTabSz="1200150">
                  <a:lnSpc>
                    <a:spcPct val="90000"/>
                  </a:lnSpc>
                  <a:spcBef>
                    <a:spcPct val="0"/>
                  </a:spcBef>
                  <a:spcAft>
                    <a:spcPct val="15000"/>
                  </a:spcAft>
                </a:pPr>
                <a:endParaRPr lang="en-US" sz="2600" dirty="0" smtClean="0"/>
              </a:p>
              <a:p>
                <a:pPr marL="0" lvl="1" defTabSz="1200150" rtl="0">
                  <a:lnSpc>
                    <a:spcPct val="90000"/>
                  </a:lnSpc>
                  <a:spcBef>
                    <a:spcPct val="0"/>
                  </a:spcBef>
                  <a:spcAft>
                    <a:spcPct val="15000"/>
                  </a:spcAft>
                </a:pPr>
                <a:endParaRPr lang="en-US" sz="2600" kern="1200" dirty="0" smtClean="0"/>
              </a:p>
              <a:p>
                <a:pPr marL="0" lvl="1" defTabSz="1200150" rtl="0">
                  <a:lnSpc>
                    <a:spcPct val="90000"/>
                  </a:lnSpc>
                  <a:spcBef>
                    <a:spcPct val="0"/>
                  </a:spcBef>
                  <a:spcAft>
                    <a:spcPct val="15000"/>
                  </a:spcAft>
                </a:pPr>
                <a:endParaRPr lang="en-US" sz="2600" kern="1200" dirty="0"/>
              </a:p>
            </p:txBody>
          </p:sp>
        </mc:Choice>
        <mc:Fallback xmlns="">
          <p:sp>
            <p:nvSpPr>
              <p:cNvPr id="23" name="Freeform 22"/>
              <p:cNvSpPr>
                <a:spLocks noRot="1" noChangeAspect="1" noMove="1" noResize="1" noEditPoints="1" noAdjustHandles="1" noChangeArrowheads="1" noChangeShapeType="1" noTextEdit="1"/>
              </p:cNvSpPr>
              <p:nvPr/>
            </p:nvSpPr>
            <p:spPr>
              <a:xfrm>
                <a:off x="671373" y="1626914"/>
                <a:ext cx="10940716" cy="1068160"/>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b="-565"/>
                </a:stretch>
              </a:blipFill>
            </p:spPr>
            <p:txBody>
              <a:bodyPr/>
              <a:lstStyle/>
              <a:p>
                <a:r>
                  <a:rPr lang="en-US">
                    <a:noFill/>
                  </a:rPr>
                  <a:t> </a:t>
                </a:r>
              </a:p>
            </p:txBody>
          </p:sp>
        </mc:Fallback>
      </mc:AlternateContent>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Outliers and Standard Deviation</a:t>
            </a:r>
          </a:p>
        </p:txBody>
      </p:sp>
      <p:sp>
        <p:nvSpPr>
          <p:cNvPr id="5" name="Freeform 4"/>
          <p:cNvSpPr/>
          <p:nvPr/>
        </p:nvSpPr>
        <p:spPr>
          <a:xfrm>
            <a:off x="1211185" y="3422689"/>
            <a:ext cx="9937187" cy="200941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Consider the preceding data on cotinine levels of 40 </a:t>
            </a:r>
            <a:r>
              <a:rPr lang="en-US" sz="2400" dirty="0" smtClean="0"/>
              <a:t>smokers.</a:t>
            </a:r>
          </a:p>
          <a:p>
            <a:pPr marL="342900" indent="-342900">
              <a:buFont typeface="Wingdings" panose="05000000000000000000" pitchFamily="2" charset="2"/>
              <a:buChar char="§"/>
            </a:pPr>
            <a:r>
              <a:rPr lang="en-US" sz="2400" dirty="0" smtClean="0"/>
              <a:t>Find </a:t>
            </a:r>
            <a:r>
              <a:rPr lang="en-US" sz="2400" dirty="0"/>
              <a:t>the IQR and use it to estimate the standard </a:t>
            </a:r>
            <a:r>
              <a:rPr lang="en-US" sz="2400" dirty="0" smtClean="0"/>
              <a:t>deviation.</a:t>
            </a:r>
          </a:p>
          <a:p>
            <a:pPr marL="342900" indent="-342900">
              <a:buFont typeface="Wingdings" panose="05000000000000000000" pitchFamily="2" charset="2"/>
              <a:buChar char="§"/>
            </a:pPr>
            <a:r>
              <a:rPr lang="en-US" sz="2400" dirty="0" smtClean="0"/>
              <a:t>Also </a:t>
            </a:r>
            <a:r>
              <a:rPr lang="en-US" sz="2400" dirty="0"/>
              <a:t>identify any outliers.</a:t>
            </a:r>
          </a:p>
        </p:txBody>
      </p:sp>
      <p:sp>
        <p:nvSpPr>
          <p:cNvPr id="6" name="Freeform 5"/>
          <p:cNvSpPr/>
          <p:nvPr/>
        </p:nvSpPr>
        <p:spPr>
          <a:xfrm>
            <a:off x="1337903" y="303765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16385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5"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21894" y="962526"/>
                <a:ext cx="10860505" cy="5159978"/>
              </a:xfrm>
            </p:spPr>
            <p:txBody>
              <a:bodyPr>
                <a:normAutofit/>
              </a:bodyPr>
              <a:lstStyle/>
              <a:p>
                <a:pPr>
                  <a:spcBef>
                    <a:spcPts val="600"/>
                  </a:spcBef>
                  <a:spcAft>
                    <a:spcPts val="600"/>
                  </a:spcAft>
                </a:pPr>
                <a:r>
                  <a:rPr lang="en-US" sz="2600" dirty="0" smtClean="0"/>
                  <a:t>The data ranges from 0 to 491 (from minimum to maximum), while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oMath>
                </a14:m>
                <a:r>
                  <a:rPr lang="en-US" sz="2600" dirty="0"/>
                  <a:t> = 86.5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3</m:t>
                        </m:r>
                      </m:sub>
                    </m:sSub>
                  </m:oMath>
                </a14:m>
                <a:r>
                  <a:rPr lang="en-US" sz="2600" dirty="0"/>
                  <a:t> = 251. </a:t>
                </a:r>
                <a:endParaRPr lang="en-US" sz="2600" dirty="0" smtClean="0"/>
              </a:p>
              <a:p>
                <a:pPr lvl="1">
                  <a:spcBef>
                    <a:spcPts val="600"/>
                  </a:spcBef>
                  <a:spcAft>
                    <a:spcPts val="600"/>
                  </a:spcAft>
                </a:pPr>
                <a:r>
                  <a:rPr lang="en-US" sz="2600" dirty="0" smtClean="0"/>
                  <a:t>Thus</a:t>
                </a:r>
                <a:r>
                  <a:rPr lang="en-US" sz="2600" dirty="0"/>
                  <a:t>, we have two estimates for the standard deviation</a:t>
                </a:r>
                <a:r>
                  <a:rPr lang="en-US" sz="2600" dirty="0" smtClean="0"/>
                  <a:t>:</a:t>
                </a:r>
                <a:endParaRPr lang="en-US" sz="2600" dirty="0"/>
              </a:p>
              <a:p>
                <a:pPr lvl="2">
                  <a:spcBef>
                    <a:spcPts val="600"/>
                  </a:spcBef>
                  <a:spcAft>
                    <a:spcPts val="600"/>
                  </a:spcAft>
                </a:pPr>
                <a:r>
                  <a:rPr lang="en-US" i="1" dirty="0"/>
                  <a:t>s </a:t>
                </a:r>
                <a:r>
                  <a:rPr lang="en-US" dirty="0"/>
                  <a:t>is approximately equal to </a:t>
                </a:r>
                <a:r>
                  <a:rPr lang="en-US" i="1" dirty="0"/>
                  <a:t>range</a:t>
                </a:r>
                <a:r>
                  <a:rPr lang="en-US" dirty="0"/>
                  <a:t>/4 = 491/4 = </a:t>
                </a:r>
                <a:r>
                  <a:rPr lang="en-US" dirty="0" smtClean="0"/>
                  <a:t>122.75</a:t>
                </a:r>
                <a:endParaRPr lang="en-US" dirty="0"/>
              </a:p>
              <a:p>
                <a:pPr lvl="2">
                  <a:spcBef>
                    <a:spcPts val="600"/>
                  </a:spcBef>
                  <a:spcAft>
                    <a:spcPts val="600"/>
                  </a:spcAft>
                </a:pPr>
                <a:r>
                  <a:rPr lang="en-US" i="1" dirty="0"/>
                  <a:t>s </a:t>
                </a:r>
                <a:r>
                  <a:rPr lang="en-US" dirty="0"/>
                  <a:t>is approximately equal to 3/4 * IQR = 0.75 * (251 - 86.5) </a:t>
                </a:r>
                <a:r>
                  <a:rPr lang="en-US" dirty="0" smtClean="0"/>
                  <a:t>= 123.375</a:t>
                </a:r>
                <a:endParaRPr lang="en-US" sz="2000" dirty="0"/>
              </a:p>
              <a:p>
                <a:pPr>
                  <a:spcBef>
                    <a:spcPts val="600"/>
                  </a:spcBef>
                  <a:spcAft>
                    <a:spcPts val="600"/>
                  </a:spcAft>
                </a:pPr>
                <a:r>
                  <a:rPr lang="en-US" sz="2600" dirty="0"/>
                  <a:t>The estimates are pretty close to each other and since the true standard deviation is 119.5, they are both pretty close to the actual value. </a:t>
                </a:r>
                <a:endParaRPr lang="en-US" sz="2600" dirty="0" smtClean="0"/>
              </a:p>
              <a:p>
                <a:pPr lvl="1">
                  <a:spcBef>
                    <a:spcPts val="600"/>
                  </a:spcBef>
                  <a:spcAft>
                    <a:spcPts val="600"/>
                  </a:spcAft>
                </a:pPr>
                <a:r>
                  <a:rPr lang="en-US" dirty="0" smtClean="0"/>
                  <a:t>The </a:t>
                </a:r>
                <a:r>
                  <a:rPr lang="en-US" dirty="0"/>
                  <a:t>best part of these estimates is, however, that they are very simple to </a:t>
                </a:r>
                <a:r>
                  <a:rPr lang="en-US" dirty="0" smtClean="0"/>
                  <a:t>compute </a:t>
                </a:r>
                <a:r>
                  <a:rPr lang="en-US" dirty="0"/>
                  <a:t>and thus they give you a quick ballpark estimate for the standard deviation.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21894" y="962526"/>
                <a:ext cx="10860505" cy="5159978"/>
              </a:xfrm>
              <a:blipFill rotWithShape="0">
                <a:blip r:embed="rId3"/>
                <a:stretch>
                  <a:fillRect l="-168" t="-1064" r="-112" b="-1182"/>
                </a:stretch>
              </a:blipFill>
            </p:spPr>
            <p:txBody>
              <a:bodyPr/>
              <a:lstStyle/>
              <a:p>
                <a:r>
                  <a:rPr lang="en-US">
                    <a:noFill/>
                  </a:rPr>
                  <a:t> </a:t>
                </a:r>
              </a:p>
            </p:txBody>
          </p:sp>
        </mc:Fallback>
      </mc:AlternateContent>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Outliers and Standard Deviation</a:t>
            </a:r>
          </a:p>
        </p:txBody>
      </p:sp>
    </p:spTree>
    <p:extLst>
      <p:ext uri="{BB962C8B-B14F-4D97-AF65-F5344CB8AC3E}">
        <p14:creationId xmlns:p14="http://schemas.microsoft.com/office/powerpoint/2010/main" val="33890853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74295" y="1302325"/>
                <a:ext cx="10443410" cy="4507833"/>
              </a:xfrm>
            </p:spPr>
            <p:txBody>
              <a:bodyPr>
                <a:normAutofit/>
              </a:bodyPr>
              <a:lstStyle/>
              <a:p>
                <a:pPr>
                  <a:spcBef>
                    <a:spcPts val="600"/>
                  </a:spcBef>
                  <a:spcAft>
                    <a:spcPts val="1200"/>
                  </a:spcAft>
                </a:pPr>
                <a:r>
                  <a:rPr lang="en-US" sz="3200" dirty="0" smtClean="0"/>
                  <a:t>As for any outliers, they would be data values:</a:t>
                </a:r>
                <a:endParaRPr lang="en-US" sz="3200" dirty="0"/>
              </a:p>
              <a:p>
                <a:pPr lvl="1">
                  <a:spcBef>
                    <a:spcPts val="600"/>
                  </a:spcBef>
                  <a:spcAft>
                    <a:spcPts val="1200"/>
                  </a:spcAft>
                </a:pPr>
                <a:r>
                  <a:rPr lang="en-US" sz="2800" dirty="0" smtClean="0"/>
                  <a:t>Above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𝑄</m:t>
                        </m:r>
                      </m:e>
                      <m:sub>
                        <m:r>
                          <a:rPr lang="en-US" sz="3200" i="1">
                            <a:latin typeface="Cambria Math" panose="02040503050406030204" pitchFamily="18" charset="0"/>
                          </a:rPr>
                          <m:t>3</m:t>
                        </m:r>
                      </m:sub>
                    </m:sSub>
                  </m:oMath>
                </a14:m>
                <a:r>
                  <a:rPr lang="en-US" sz="2800" dirty="0"/>
                  <a:t> + 1.5 * IQR = 251 + 1.5 * 164.5 = 497.75: none</a:t>
                </a:r>
              </a:p>
              <a:p>
                <a:pPr lvl="1">
                  <a:spcBef>
                    <a:spcPts val="600"/>
                  </a:spcBef>
                  <a:spcAft>
                    <a:spcPts val="1200"/>
                  </a:spcAft>
                </a:pPr>
                <a:r>
                  <a:rPr lang="en-US" sz="2800" dirty="0" smtClean="0"/>
                  <a:t>Below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𝑄</m:t>
                        </m:r>
                      </m:e>
                      <m:sub>
                        <m:r>
                          <a:rPr lang="en-US" sz="3200" b="0" i="1" smtClean="0">
                            <a:latin typeface="Cambria Math" panose="02040503050406030204" pitchFamily="18" charset="0"/>
                          </a:rPr>
                          <m:t>1</m:t>
                        </m:r>
                      </m:sub>
                    </m:sSub>
                  </m:oMath>
                </a14:m>
                <a:r>
                  <a:rPr lang="en-US" sz="2800" dirty="0"/>
                  <a:t> - 1.5 * IQR = 86.5 - 1.5 * 164.5 = -160.1: none</a:t>
                </a:r>
              </a:p>
              <a:p>
                <a:pPr>
                  <a:spcBef>
                    <a:spcPts val="600"/>
                  </a:spcBef>
                  <a:spcAft>
                    <a:spcPts val="1200"/>
                  </a:spcAft>
                </a:pPr>
                <a:r>
                  <a:rPr lang="en-US" dirty="0"/>
                  <a:t>So there are no outliers in this case (which is one reason why the estimate of range/4 works so well).</a:t>
                </a:r>
              </a:p>
              <a:p>
                <a:pPr marL="68580" indent="0">
                  <a:spcBef>
                    <a:spcPts val="600"/>
                  </a:spcBef>
                  <a:spcAft>
                    <a:spcPts val="1200"/>
                  </a:spcAft>
                  <a:buNone/>
                </a:pPr>
                <a:r>
                  <a:rPr lang="en-US" sz="3200" dirty="0"/>
                  <a:t/>
                </a:r>
                <a:br>
                  <a:rPr lang="en-US" sz="3200" dirty="0"/>
                </a:br>
                <a:endParaRPr lang="en-US" sz="3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74295" y="1302325"/>
                <a:ext cx="10443410" cy="4507833"/>
              </a:xfrm>
              <a:blipFill rotWithShape="0">
                <a:blip r:embed="rId3"/>
                <a:stretch>
                  <a:fillRect l="-525" t="-1759"/>
                </a:stretch>
              </a:blipFill>
            </p:spPr>
            <p:txBody>
              <a:bodyPr/>
              <a:lstStyle/>
              <a:p>
                <a:r>
                  <a:rPr lang="en-US">
                    <a:noFill/>
                  </a:rPr>
                  <a:t> </a:t>
                </a:r>
              </a:p>
            </p:txBody>
          </p:sp>
        </mc:Fallback>
      </mc:AlternateContent>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Outliers and Standard Deviation</a:t>
            </a:r>
          </a:p>
        </p:txBody>
      </p:sp>
    </p:spTree>
    <p:extLst>
      <p:ext uri="{BB962C8B-B14F-4D97-AF65-F5344CB8AC3E}">
        <p14:creationId xmlns:p14="http://schemas.microsoft.com/office/powerpoint/2010/main" val="15562457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9" y="1070673"/>
            <a:ext cx="9937187" cy="1526553"/>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Find all outliers for the life expectancy data we looked </a:t>
            </a:r>
            <a:r>
              <a:rPr lang="en-US" sz="2400" dirty="0" smtClean="0"/>
              <a:t>at before:</a:t>
            </a:r>
          </a:p>
          <a:p>
            <a:pPr lvl="2"/>
            <a:r>
              <a:rPr lang="en-US" sz="2400" dirty="0">
                <a:hlinkClick r:id="rId3"/>
              </a:rPr>
              <a:t>www.betterbusinessdecisions.org/data/life.xlsx</a:t>
            </a:r>
            <a:endParaRPr lang="en-US" sz="2400" dirty="0"/>
          </a:p>
          <a:p>
            <a:pPr lvl="1" algn="just"/>
            <a:endParaRPr lang="en-US" sz="2400" dirty="0"/>
          </a:p>
        </p:txBody>
      </p:sp>
      <p:sp>
        <p:nvSpPr>
          <p:cNvPr id="8" name="Freeform 7"/>
          <p:cNvSpPr/>
          <p:nvPr/>
        </p:nvSpPr>
        <p:spPr>
          <a:xfrm>
            <a:off x="1369987" y="68563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906" y="1877084"/>
            <a:ext cx="523625" cy="523625"/>
          </a:xfrm>
          <a:prstGeom prst="rect">
            <a:avLst/>
          </a:prstGeom>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25462" y="2845216"/>
                <a:ext cx="10940716" cy="3555584"/>
              </a:xfrm>
            </p:spPr>
            <p:txBody>
              <a:bodyPr>
                <a:normAutofit fontScale="85000" lnSpcReduction="20000"/>
              </a:bodyPr>
              <a:lstStyle/>
              <a:p>
                <a:pPr>
                  <a:spcBef>
                    <a:spcPts val="600"/>
                  </a:spcBef>
                  <a:spcAft>
                    <a:spcPts val="600"/>
                  </a:spcAft>
                </a:pPr>
                <a:r>
                  <a:rPr lang="en-US" dirty="0" smtClean="0"/>
                  <a:t>For that data set we found that IQR = 78.3 - 66.85 = 11.45 and therefore the outliers would be data values:</a:t>
                </a:r>
                <a:r>
                  <a:rPr lang="en-US" dirty="0"/>
                  <a:t> </a:t>
                </a:r>
              </a:p>
              <a:p>
                <a:pPr lvl="1">
                  <a:spcBef>
                    <a:spcPts val="600"/>
                  </a:spcBef>
                  <a:spcAft>
                    <a:spcPts val="600"/>
                  </a:spcAft>
                </a:pPr>
                <a:r>
                  <a:rPr lang="en-US" sz="2800" dirty="0" smtClean="0"/>
                  <a:t>Above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3</m:t>
                        </m:r>
                      </m:sub>
                    </m:sSub>
                  </m:oMath>
                </a14:m>
                <a:r>
                  <a:rPr lang="en-US" sz="2800" dirty="0"/>
                  <a:t> + 1.5 * IQR = 78.3 + 1.5 * 11.45 = 95.475</a:t>
                </a:r>
              </a:p>
              <a:p>
                <a:pPr lvl="1">
                  <a:spcBef>
                    <a:spcPts val="600"/>
                  </a:spcBef>
                  <a:spcAft>
                    <a:spcPts val="600"/>
                  </a:spcAft>
                </a:pPr>
                <a:r>
                  <a:rPr lang="en-US" sz="2800" dirty="0" smtClean="0"/>
                  <a:t>Below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1</m:t>
                        </m:r>
                      </m:sub>
                    </m:sSub>
                  </m:oMath>
                </a14:m>
                <a:r>
                  <a:rPr lang="en-US" sz="2800" dirty="0"/>
                  <a:t> - 1.5 * IQR = 66.85 - 1.5 * 11.45 = </a:t>
                </a:r>
                <a:r>
                  <a:rPr lang="en-US" sz="2800" dirty="0" smtClean="0"/>
                  <a:t>49.675</a:t>
                </a:r>
                <a:endParaRPr lang="en-US" sz="2800" dirty="0"/>
              </a:p>
              <a:p>
                <a:pPr>
                  <a:spcBef>
                    <a:spcPts val="600"/>
                  </a:spcBef>
                  <a:spcAft>
                    <a:spcPts val="600"/>
                  </a:spcAft>
                </a:pPr>
                <a:r>
                  <a:rPr lang="en-US" dirty="0"/>
                  <a:t>Thus, two data points for South Africa (49.56) and Chad (49.44) are outliers below, while there are no outliers above. </a:t>
                </a:r>
                <a:endParaRPr lang="en-US" dirty="0" smtClean="0"/>
              </a:p>
              <a:p>
                <a:pPr>
                  <a:spcBef>
                    <a:spcPts val="600"/>
                  </a:spcBef>
                  <a:spcAft>
                    <a:spcPts val="600"/>
                  </a:spcAft>
                </a:pPr>
                <a:r>
                  <a:rPr lang="en-US" dirty="0" smtClean="0"/>
                  <a:t>Note </a:t>
                </a:r>
                <a:r>
                  <a:rPr lang="en-US" dirty="0"/>
                  <a:t>that since there are outliers, the </a:t>
                </a:r>
                <a:r>
                  <a:rPr lang="en-US" i="1" dirty="0"/>
                  <a:t>range</a:t>
                </a:r>
                <a:r>
                  <a:rPr lang="en-US" dirty="0"/>
                  <a:t>/4 estimate for the standard deviation should not work as well as the estimate based on the IQR. </a:t>
                </a:r>
                <a:r>
                  <a:rPr lang="en-US" dirty="0" smtClean="0"/>
                  <a:t>Confirm that!</a:t>
                </a:r>
                <a:endParaRPr lang="en-US" dirty="0"/>
              </a:p>
              <a:p>
                <a:pPr>
                  <a:spcBef>
                    <a:spcPts val="600"/>
                  </a:spcBef>
                  <a:spcAft>
                    <a:spcPts val="600"/>
                  </a:spcAft>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25462" y="2845216"/>
                <a:ext cx="10940716" cy="3555584"/>
              </a:xfrm>
              <a:blipFill rotWithShape="0">
                <a:blip r:embed="rId5"/>
                <a:stretch>
                  <a:fillRect l="-56" t="-3431"/>
                </a:stretch>
              </a:blipFill>
            </p:spPr>
            <p:txBody>
              <a:bodyPr/>
              <a:lstStyle/>
              <a:p>
                <a:r>
                  <a:rPr lang="en-US">
                    <a:noFill/>
                  </a:rPr>
                  <a:t> </a:t>
                </a:r>
              </a:p>
            </p:txBody>
          </p:sp>
        </mc:Fallback>
      </mc:AlternateContent>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Outliers and Standard Deviation</a:t>
            </a:r>
          </a:p>
        </p:txBody>
      </p:sp>
    </p:spTree>
    <p:extLst>
      <p:ext uri="{BB962C8B-B14F-4D97-AF65-F5344CB8AC3E}">
        <p14:creationId xmlns:p14="http://schemas.microsoft.com/office/powerpoint/2010/main" val="29721265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anim calcmode="lin" valueType="num">
                                      <p:cBhvr>
                                        <p:cTn id="2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750"/>
                                        <p:tgtEl>
                                          <p:spTgt spid="2">
                                            <p:txEl>
                                              <p:pRg st="3" end="3"/>
                                            </p:txEl>
                                          </p:spTgt>
                                        </p:tgtEl>
                                      </p:cBhvr>
                                    </p:animEffect>
                                    <p:anim calcmode="lin" valueType="num">
                                      <p:cBhvr>
                                        <p:cTn id="29"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750"/>
                                        <p:tgtEl>
                                          <p:spTgt spid="2">
                                            <p:txEl>
                                              <p:pRg st="4" end="4"/>
                                            </p:txEl>
                                          </p:spTgt>
                                        </p:tgtEl>
                                      </p:cBhvr>
                                    </p:animEffect>
                                    <p:anim calcmode="lin" valueType="num">
                                      <p:cBhvr>
                                        <p:cTn id="36"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677046"/>
            <a:ext cx="10940716" cy="897074"/>
          </a:xfrm>
        </p:spPr>
        <p:txBody>
          <a:bodyPr/>
          <a:lstStyle/>
          <a:p>
            <a:r>
              <a:rPr lang="en-US" sz="3000" dirty="0" smtClean="0"/>
              <a:t>Excel </a:t>
            </a:r>
            <a:r>
              <a:rPr lang="en-US" sz="3000" dirty="0"/>
              <a:t>simple functions for computing measures of central tendency:</a:t>
            </a:r>
            <a:br>
              <a:rPr lang="en-US" sz="3000" dirty="0"/>
            </a:b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5047324"/>
              </p:ext>
            </p:extLst>
          </p:nvPr>
        </p:nvGraphicFramePr>
        <p:xfrm>
          <a:off x="1042737" y="1285362"/>
          <a:ext cx="10234862" cy="4901624"/>
        </p:xfrm>
        <a:graphic>
          <a:graphicData uri="http://schemas.openxmlformats.org/drawingml/2006/table">
            <a:tbl>
              <a:tblPr firstRow="1" firstCol="1" lastRow="1" lastCol="1" bandRow="1" bandCol="1">
                <a:tableStyleId>{2D5ABB26-0587-4C30-8999-92F81FD0307C}</a:tableStyleId>
              </a:tblPr>
              <a:tblGrid>
                <a:gridCol w="2791326"/>
                <a:gridCol w="7443536"/>
              </a:tblGrid>
              <a:tr h="1119441">
                <a:tc>
                  <a:txBody>
                    <a:bodyPr/>
                    <a:lstStyle/>
                    <a:p>
                      <a:pPr marL="47625" marR="0">
                        <a:spcBef>
                          <a:spcPts val="200"/>
                        </a:spcBef>
                        <a:spcAft>
                          <a:spcPts val="0"/>
                        </a:spcAft>
                      </a:pPr>
                      <a:r>
                        <a:rPr lang="en-US" sz="2200" b="0" dirty="0" smtClean="0">
                          <a:effectLst>
                            <a:outerShdw blurRad="38100" dist="38100" dir="2700000" algn="tl">
                              <a:srgbClr val="000000">
                                <a:alpha val="43137"/>
                              </a:srgbClr>
                            </a:outerShdw>
                          </a:effectLst>
                        </a:rPr>
                        <a:t>=</a:t>
                      </a:r>
                      <a:r>
                        <a:rPr lang="en-US" sz="2200" b="0" spc="125" baseline="0" dirty="0">
                          <a:effectLst>
                            <a:outerShdw blurRad="38100" dist="38100" dir="2700000" algn="tl">
                              <a:srgbClr val="000000">
                                <a:alpha val="43137"/>
                              </a:srgbClr>
                            </a:outerShdw>
                          </a:effectLst>
                        </a:rPr>
                        <a:t> </a:t>
                      </a:r>
                      <a:r>
                        <a:rPr lang="en-US" sz="2200" b="0" dirty="0" smtClean="0">
                          <a:effectLst>
                            <a:outerShdw blurRad="38100" dist="38100" dir="2700000" algn="tl">
                              <a:srgbClr val="000000">
                                <a:alpha val="43137"/>
                              </a:srgbClr>
                            </a:outerShdw>
                          </a:effectLst>
                        </a:rPr>
                        <a:t>average(RANGE</a:t>
                      </a:r>
                      <a:r>
                        <a:rPr lang="en-US" sz="2200" b="0" dirty="0">
                          <a:effectLst>
                            <a:outerShdw blurRad="38100" dist="38100" dir="2700000" algn="tl">
                              <a:srgbClr val="000000">
                                <a:alpha val="43137"/>
                              </a:srgbClr>
                            </a:outerShdw>
                          </a:effectLst>
                        </a:rPr>
                        <a:t>)</a:t>
                      </a:r>
                      <a:endParaRPr lang="en-US" sz="22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108585" algn="just">
                        <a:lnSpc>
                          <a:spcPct val="114000"/>
                        </a:lnSpc>
                        <a:spcBef>
                          <a:spcPts val="215"/>
                        </a:spcBef>
                        <a:spcAft>
                          <a:spcPts val="0"/>
                        </a:spcAft>
                      </a:pPr>
                      <a:r>
                        <a:rPr lang="en-US" sz="1800" dirty="0">
                          <a:effectLst/>
                        </a:rPr>
                        <a:t>Computes</a:t>
                      </a:r>
                      <a:r>
                        <a:rPr lang="en-US" sz="1800" spc="-50" dirty="0">
                          <a:effectLst/>
                        </a:rPr>
                        <a:t> </a:t>
                      </a:r>
                      <a:r>
                        <a:rPr lang="en-US" sz="1800" dirty="0">
                          <a:effectLst/>
                        </a:rPr>
                        <a:t>the</a:t>
                      </a:r>
                      <a:r>
                        <a:rPr lang="en-US" sz="1800" spc="-50" dirty="0">
                          <a:effectLst/>
                        </a:rPr>
                        <a:t> </a:t>
                      </a:r>
                      <a:r>
                        <a:rPr lang="en-US" sz="1800" dirty="0">
                          <a:effectLst/>
                        </a:rPr>
                        <a:t>average</a:t>
                      </a:r>
                      <a:r>
                        <a:rPr lang="en-US" sz="1800" spc="-50" dirty="0">
                          <a:effectLst/>
                        </a:rPr>
                        <a:t> </a:t>
                      </a:r>
                      <a:r>
                        <a:rPr lang="en-US" sz="1800" dirty="0">
                          <a:effectLst/>
                        </a:rPr>
                        <a:t>(mean)</a:t>
                      </a:r>
                      <a:r>
                        <a:rPr lang="en-US" sz="1800" spc="-50" dirty="0">
                          <a:effectLst/>
                        </a:rPr>
                        <a:t> </a:t>
                      </a:r>
                      <a:r>
                        <a:rPr lang="en-US" sz="1800" dirty="0">
                          <a:effectLst/>
                        </a:rPr>
                        <a:t>of</a:t>
                      </a:r>
                      <a:r>
                        <a:rPr lang="en-US" sz="1800" spc="-50" dirty="0">
                          <a:effectLst/>
                        </a:rPr>
                        <a:t> </a:t>
                      </a:r>
                      <a:r>
                        <a:rPr lang="en-US" sz="1800" dirty="0">
                          <a:effectLst/>
                        </a:rPr>
                        <a:t>the</a:t>
                      </a:r>
                      <a:r>
                        <a:rPr lang="en-US" sz="1800" spc="-50" dirty="0">
                          <a:effectLst/>
                        </a:rPr>
                        <a:t> </a:t>
                      </a:r>
                      <a:r>
                        <a:rPr lang="en-US" sz="1800" dirty="0">
                          <a:effectLst/>
                        </a:rPr>
                        <a:t>numbers</a:t>
                      </a:r>
                      <a:r>
                        <a:rPr lang="en-US" sz="1800" spc="-45" dirty="0">
                          <a:effectLst/>
                        </a:rPr>
                        <a:t> </a:t>
                      </a:r>
                      <a:r>
                        <a:rPr lang="en-US" sz="1800" dirty="0">
                          <a:effectLst/>
                        </a:rPr>
                        <a:t>contained</a:t>
                      </a:r>
                      <a:r>
                        <a:rPr lang="en-US" sz="1800" spc="-50" dirty="0">
                          <a:effectLst/>
                        </a:rPr>
                        <a:t> </a:t>
                      </a:r>
                      <a:r>
                        <a:rPr lang="en-US" sz="1800" dirty="0">
                          <a:effectLst/>
                        </a:rPr>
                        <a:t>in</a:t>
                      </a:r>
                      <a:r>
                        <a:rPr lang="en-US" sz="1800" spc="-50" dirty="0">
                          <a:effectLst/>
                        </a:rPr>
                        <a:t> </a:t>
                      </a:r>
                      <a:r>
                        <a:rPr lang="en-US" sz="1800" dirty="0">
                          <a:effectLst/>
                        </a:rPr>
                        <a:t>the RANGE.</a:t>
                      </a:r>
                      <a:r>
                        <a:rPr lang="en-US" sz="1800" spc="-65" dirty="0">
                          <a:effectLst/>
                        </a:rPr>
                        <a:t> </a:t>
                      </a:r>
                      <a:r>
                        <a:rPr lang="en-US" sz="1800" dirty="0">
                          <a:effectLst/>
                        </a:rPr>
                        <a:t>Ignores</a:t>
                      </a:r>
                      <a:r>
                        <a:rPr lang="en-US" sz="1800" spc="-65" dirty="0">
                          <a:effectLst/>
                        </a:rPr>
                        <a:t> </a:t>
                      </a:r>
                      <a:r>
                        <a:rPr lang="en-US" sz="1800" dirty="0">
                          <a:effectLst/>
                        </a:rPr>
                        <a:t>cells</a:t>
                      </a:r>
                      <a:r>
                        <a:rPr lang="en-US" sz="1800" spc="-65" dirty="0">
                          <a:effectLst/>
                        </a:rPr>
                        <a:t> </a:t>
                      </a:r>
                      <a:r>
                        <a:rPr lang="en-US" sz="1800" dirty="0">
                          <a:effectLst/>
                        </a:rPr>
                        <a:t>containing</a:t>
                      </a:r>
                      <a:r>
                        <a:rPr lang="en-US" sz="1800" spc="-65" dirty="0">
                          <a:effectLst/>
                        </a:rPr>
                        <a:t> </a:t>
                      </a:r>
                      <a:r>
                        <a:rPr lang="en-US" sz="1800" dirty="0">
                          <a:effectLst/>
                        </a:rPr>
                        <a:t>no</a:t>
                      </a:r>
                      <a:r>
                        <a:rPr lang="en-US" sz="1800" spc="-60" dirty="0">
                          <a:effectLst/>
                        </a:rPr>
                        <a:t> </a:t>
                      </a:r>
                      <a:r>
                        <a:rPr lang="en-US" sz="1800" dirty="0">
                          <a:effectLst/>
                        </a:rPr>
                        <a:t>numerical</a:t>
                      </a:r>
                      <a:r>
                        <a:rPr lang="en-US" sz="1800" spc="-65" dirty="0">
                          <a:effectLst/>
                        </a:rPr>
                        <a:t> </a:t>
                      </a:r>
                      <a:r>
                        <a:rPr lang="en-US" sz="1800" dirty="0">
                          <a:effectLst/>
                        </a:rPr>
                        <a:t>data,</a:t>
                      </a:r>
                      <a:r>
                        <a:rPr lang="en-US" sz="1800" spc="-65" dirty="0">
                          <a:effectLst/>
                        </a:rPr>
                        <a:t> </a:t>
                      </a:r>
                      <a:r>
                        <a:rPr lang="en-US" sz="1800" dirty="0">
                          <a:effectLst/>
                        </a:rPr>
                        <a:t>that</a:t>
                      </a:r>
                      <a:r>
                        <a:rPr lang="en-US" sz="1800" spc="-65" dirty="0">
                          <a:effectLst/>
                        </a:rPr>
                        <a:t> </a:t>
                      </a:r>
                      <a:r>
                        <a:rPr lang="en-US" sz="1800" dirty="0">
                          <a:effectLst/>
                        </a:rPr>
                        <a:t>is, cells</a:t>
                      </a:r>
                      <a:r>
                        <a:rPr lang="en-US" sz="1800" spc="-145" dirty="0">
                          <a:effectLst/>
                        </a:rPr>
                        <a:t> </a:t>
                      </a:r>
                      <a:r>
                        <a:rPr lang="en-US" sz="1800" dirty="0">
                          <a:effectLst/>
                        </a:rPr>
                        <a:t>that</a:t>
                      </a:r>
                      <a:r>
                        <a:rPr lang="en-US" sz="1800" spc="-145" dirty="0">
                          <a:effectLst/>
                        </a:rPr>
                        <a:t> </a:t>
                      </a:r>
                      <a:r>
                        <a:rPr lang="en-US" sz="1800" dirty="0">
                          <a:effectLst/>
                        </a:rPr>
                        <a:t>contain</a:t>
                      </a:r>
                      <a:r>
                        <a:rPr lang="en-US" sz="1800" spc="-145" dirty="0">
                          <a:effectLst/>
                        </a:rPr>
                        <a:t> </a:t>
                      </a:r>
                      <a:r>
                        <a:rPr lang="en-US" sz="1800" dirty="0">
                          <a:effectLst/>
                        </a:rPr>
                        <a:t>text</a:t>
                      </a:r>
                      <a:r>
                        <a:rPr lang="en-US" sz="1800" spc="-140" dirty="0">
                          <a:effectLst/>
                        </a:rPr>
                        <a:t> </a:t>
                      </a:r>
                      <a:r>
                        <a:rPr lang="en-US" sz="1800" dirty="0">
                          <a:effectLst/>
                        </a:rPr>
                        <a:t>or</a:t>
                      </a:r>
                      <a:r>
                        <a:rPr lang="en-US" sz="1800" spc="-145" dirty="0">
                          <a:effectLst/>
                        </a:rPr>
                        <a:t> </a:t>
                      </a:r>
                      <a:r>
                        <a:rPr lang="en-US" sz="1800" dirty="0">
                          <a:effectLst/>
                        </a:rPr>
                        <a:t>no</a:t>
                      </a:r>
                      <a:r>
                        <a:rPr lang="en-US" sz="1800" spc="-145" dirty="0">
                          <a:effectLst/>
                        </a:rPr>
                        <a:t> </a:t>
                      </a:r>
                      <a:r>
                        <a:rPr lang="en-US" sz="1800" dirty="0">
                          <a:effectLst/>
                        </a:rPr>
                        <a:t>data</a:t>
                      </a:r>
                      <a:r>
                        <a:rPr lang="en-US" sz="1800" spc="-145" dirty="0">
                          <a:effectLst/>
                        </a:rPr>
                        <a:t> </a:t>
                      </a:r>
                      <a:r>
                        <a:rPr lang="en-US" sz="1800" dirty="0">
                          <a:effectLst/>
                        </a:rPr>
                        <a:t>do</a:t>
                      </a:r>
                      <a:r>
                        <a:rPr lang="en-US" sz="1800" spc="-140" dirty="0">
                          <a:effectLst/>
                        </a:rPr>
                        <a:t> </a:t>
                      </a:r>
                      <a:r>
                        <a:rPr lang="en-US" sz="1800" dirty="0">
                          <a:effectLst/>
                        </a:rPr>
                        <a:t>not</a:t>
                      </a:r>
                      <a:r>
                        <a:rPr lang="en-US" sz="1800" spc="-145" dirty="0">
                          <a:effectLst/>
                        </a:rPr>
                        <a:t> </a:t>
                      </a:r>
                      <a:r>
                        <a:rPr lang="en-US" sz="1800" dirty="0">
                          <a:effectLst/>
                        </a:rPr>
                        <a:t>contribute</a:t>
                      </a:r>
                      <a:r>
                        <a:rPr lang="en-US" sz="1800" spc="-145" dirty="0">
                          <a:effectLst/>
                        </a:rPr>
                        <a:t> </a:t>
                      </a:r>
                      <a:r>
                        <a:rPr lang="en-US" sz="1800" dirty="0">
                          <a:effectLst/>
                        </a:rPr>
                        <a:t>anything</a:t>
                      </a:r>
                      <a:r>
                        <a:rPr lang="en-US" sz="1800" spc="-140" dirty="0">
                          <a:effectLst/>
                        </a:rPr>
                        <a:t> </a:t>
                      </a:r>
                      <a:r>
                        <a:rPr lang="en-US" sz="1800" dirty="0">
                          <a:effectLst/>
                        </a:rPr>
                        <a:t>to the</a:t>
                      </a:r>
                      <a:r>
                        <a:rPr lang="en-US" sz="1800" spc="-40" dirty="0">
                          <a:effectLst/>
                        </a:rPr>
                        <a:t> </a:t>
                      </a:r>
                      <a:r>
                        <a:rPr lang="en-US" sz="1800" dirty="0">
                          <a:effectLst/>
                        </a:rPr>
                        <a:t>computation</a:t>
                      </a:r>
                      <a:r>
                        <a:rPr lang="en-US" sz="1800" spc="-40" dirty="0">
                          <a:effectLst/>
                        </a:rPr>
                        <a:t> </a:t>
                      </a:r>
                      <a:r>
                        <a:rPr lang="en-US" sz="1800" dirty="0">
                          <a:effectLst/>
                        </a:rPr>
                        <a:t>of</a:t>
                      </a:r>
                      <a:r>
                        <a:rPr lang="en-US" sz="1800" spc="-35" dirty="0">
                          <a:effectLst/>
                        </a:rPr>
                        <a:t> </a:t>
                      </a:r>
                      <a:r>
                        <a:rPr lang="en-US" sz="1800" dirty="0">
                          <a:effectLst/>
                        </a:rPr>
                        <a:t>the</a:t>
                      </a:r>
                      <a:r>
                        <a:rPr lang="en-US" sz="1800" spc="-40" dirty="0">
                          <a:effectLst/>
                        </a:rPr>
                        <a:t> </a:t>
                      </a:r>
                      <a:r>
                        <a:rPr lang="en-US" sz="1800" dirty="0">
                          <a:effectLst/>
                        </a:rPr>
                        <a:t>mean.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803">
                <a:tc>
                  <a:txBody>
                    <a:bodyPr/>
                    <a:lstStyle/>
                    <a:p>
                      <a:pPr marL="47625" marR="0">
                        <a:spcBef>
                          <a:spcPts val="200"/>
                        </a:spcBef>
                        <a:spcAft>
                          <a:spcPts val="0"/>
                        </a:spcAft>
                      </a:pPr>
                      <a:r>
                        <a:rPr lang="en-US" sz="2200" b="0" dirty="0">
                          <a:effectLst>
                            <a:outerShdw blurRad="38100" dist="38100" dir="2700000" algn="tl">
                              <a:srgbClr val="000000">
                                <a:alpha val="43137"/>
                              </a:srgbClr>
                            </a:outerShdw>
                          </a:effectLst>
                        </a:rPr>
                        <a:t>=</a:t>
                      </a:r>
                      <a:r>
                        <a:rPr lang="en-US" sz="2200" b="0" spc="30" dirty="0">
                          <a:effectLst>
                            <a:outerShdw blurRad="38100" dist="38100" dir="2700000" algn="tl">
                              <a:srgbClr val="000000">
                                <a:alpha val="43137"/>
                              </a:srgbClr>
                            </a:outerShdw>
                          </a:effectLst>
                        </a:rPr>
                        <a:t> </a:t>
                      </a:r>
                      <a:r>
                        <a:rPr lang="en-US" sz="2200" b="0" dirty="0">
                          <a:effectLst>
                            <a:outerShdw blurRad="38100" dist="38100" dir="2700000" algn="tl">
                              <a:srgbClr val="000000">
                                <a:alpha val="43137"/>
                              </a:srgbClr>
                            </a:outerShdw>
                          </a:effectLst>
                        </a:rPr>
                        <a:t>count(RANGE)</a:t>
                      </a:r>
                      <a:endParaRPr lang="en-US" sz="22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lgn="just">
                        <a:spcBef>
                          <a:spcPts val="215"/>
                        </a:spcBef>
                        <a:spcAft>
                          <a:spcPts val="0"/>
                        </a:spcAft>
                      </a:pPr>
                      <a:r>
                        <a:rPr lang="en-US" sz="1800" dirty="0">
                          <a:effectLst/>
                        </a:rPr>
                        <a:t>Computes</a:t>
                      </a:r>
                      <a:r>
                        <a:rPr lang="en-US" sz="1800" spc="-35" dirty="0">
                          <a:effectLst/>
                        </a:rPr>
                        <a:t> </a:t>
                      </a:r>
                      <a:r>
                        <a:rPr lang="en-US" sz="1800" dirty="0">
                          <a:effectLst/>
                        </a:rPr>
                        <a:t>the</a:t>
                      </a:r>
                      <a:r>
                        <a:rPr lang="en-US" sz="1800" spc="-35" dirty="0">
                          <a:effectLst/>
                        </a:rPr>
                        <a:t> </a:t>
                      </a:r>
                      <a:r>
                        <a:rPr lang="en-US" sz="1800" dirty="0">
                          <a:effectLst/>
                        </a:rPr>
                        <a:t>amount</a:t>
                      </a:r>
                      <a:r>
                        <a:rPr lang="en-US" sz="1800" spc="-35" dirty="0">
                          <a:effectLst/>
                        </a:rPr>
                        <a:t> </a:t>
                      </a:r>
                      <a:r>
                        <a:rPr lang="en-US" sz="1800" dirty="0">
                          <a:effectLst/>
                        </a:rPr>
                        <a:t>of</a:t>
                      </a:r>
                      <a:r>
                        <a:rPr lang="en-US" sz="1800" spc="-35" dirty="0">
                          <a:effectLst/>
                        </a:rPr>
                        <a:t> </a:t>
                      </a:r>
                      <a:r>
                        <a:rPr lang="en-US" sz="1800" dirty="0">
                          <a:effectLst/>
                        </a:rPr>
                        <a:t>numbers</a:t>
                      </a:r>
                      <a:r>
                        <a:rPr lang="en-US" sz="1800" spc="-35" dirty="0">
                          <a:effectLst/>
                        </a:rPr>
                        <a:t> </a:t>
                      </a:r>
                      <a:r>
                        <a:rPr lang="en-US" sz="1800" dirty="0">
                          <a:effectLst/>
                        </a:rPr>
                        <a:t>contained</a:t>
                      </a:r>
                      <a:r>
                        <a:rPr lang="en-US" sz="1800" spc="-35" dirty="0">
                          <a:effectLst/>
                        </a:rPr>
                        <a:t> </a:t>
                      </a:r>
                      <a:r>
                        <a:rPr lang="en-US" sz="1800" dirty="0">
                          <a:effectLst/>
                        </a:rPr>
                        <a:t>in</a:t>
                      </a:r>
                      <a:r>
                        <a:rPr lang="en-US" sz="1800" spc="-35" dirty="0">
                          <a:effectLst/>
                        </a:rPr>
                        <a:t> </a:t>
                      </a:r>
                      <a:r>
                        <a:rPr lang="en-US" sz="1800" dirty="0">
                          <a:effectLst/>
                        </a:rPr>
                        <a:t>the</a:t>
                      </a:r>
                      <a:r>
                        <a:rPr lang="en-US" sz="1800" spc="-35" dirty="0">
                          <a:effectLst/>
                        </a:rPr>
                        <a:t> </a:t>
                      </a:r>
                      <a:r>
                        <a:rPr lang="en-US" sz="1800" dirty="0">
                          <a:effectLst/>
                        </a:rPr>
                        <a:t>RANGE.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9">
                <a:tc>
                  <a:txBody>
                    <a:bodyPr/>
                    <a:lstStyle/>
                    <a:p>
                      <a:pPr marL="47625" marR="0">
                        <a:spcBef>
                          <a:spcPts val="200"/>
                        </a:spcBef>
                        <a:spcAft>
                          <a:spcPts val="0"/>
                        </a:spcAft>
                      </a:pPr>
                      <a:r>
                        <a:rPr lang="en-US" sz="2200" b="0" dirty="0">
                          <a:effectLst>
                            <a:outerShdw blurRad="38100" dist="38100" dir="2700000" algn="tl">
                              <a:srgbClr val="000000">
                                <a:alpha val="43137"/>
                              </a:srgbClr>
                            </a:outerShdw>
                          </a:effectLst>
                        </a:rPr>
                        <a:t>=</a:t>
                      </a:r>
                      <a:r>
                        <a:rPr lang="en-US" sz="2200" b="0" spc="-5" dirty="0">
                          <a:effectLst>
                            <a:outerShdw blurRad="38100" dist="38100" dir="2700000" algn="tl">
                              <a:srgbClr val="000000">
                                <a:alpha val="43137"/>
                              </a:srgbClr>
                            </a:outerShdw>
                          </a:effectLst>
                        </a:rPr>
                        <a:t> </a:t>
                      </a:r>
                      <a:r>
                        <a:rPr lang="en-US" sz="2200" b="0" dirty="0">
                          <a:effectLst>
                            <a:outerShdw blurRad="38100" dist="38100" dir="2700000" algn="tl">
                              <a:srgbClr val="000000">
                                <a:alpha val="43137"/>
                              </a:srgbClr>
                            </a:outerShdw>
                          </a:effectLst>
                        </a:rPr>
                        <a:t>mode(RANGE)</a:t>
                      </a:r>
                      <a:endParaRPr lang="en-US" sz="22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108585" algn="just">
                        <a:lnSpc>
                          <a:spcPct val="114000"/>
                        </a:lnSpc>
                        <a:spcBef>
                          <a:spcPts val="215"/>
                        </a:spcBef>
                        <a:spcAft>
                          <a:spcPts val="0"/>
                        </a:spcAft>
                      </a:pPr>
                      <a:r>
                        <a:rPr lang="en-US" sz="1800" dirty="0">
                          <a:effectLst/>
                        </a:rPr>
                        <a:t>Computes</a:t>
                      </a:r>
                      <a:r>
                        <a:rPr lang="en-US" sz="1800" spc="-25" dirty="0">
                          <a:effectLst/>
                        </a:rPr>
                        <a:t> </a:t>
                      </a:r>
                      <a:r>
                        <a:rPr lang="en-US" sz="1800" dirty="0">
                          <a:effectLst/>
                        </a:rPr>
                        <a:t>the</a:t>
                      </a:r>
                      <a:r>
                        <a:rPr lang="en-US" sz="1800" spc="-25" dirty="0">
                          <a:effectLst/>
                        </a:rPr>
                        <a:t> </a:t>
                      </a:r>
                      <a:r>
                        <a:rPr lang="en-US" sz="1800" dirty="0">
                          <a:effectLst/>
                        </a:rPr>
                        <a:t>mode</a:t>
                      </a:r>
                      <a:r>
                        <a:rPr lang="en-US" sz="1800" spc="-25" dirty="0">
                          <a:effectLst/>
                        </a:rPr>
                        <a:t> </a:t>
                      </a:r>
                      <a:r>
                        <a:rPr lang="en-US" sz="1800" dirty="0">
                          <a:effectLst/>
                        </a:rPr>
                        <a:t>of</a:t>
                      </a:r>
                      <a:r>
                        <a:rPr lang="en-US" sz="1800" spc="-25" dirty="0">
                          <a:effectLst/>
                        </a:rPr>
                        <a:t> </a:t>
                      </a:r>
                      <a:r>
                        <a:rPr lang="en-US" sz="1800" dirty="0">
                          <a:effectLst/>
                        </a:rPr>
                        <a:t>the</a:t>
                      </a:r>
                      <a:r>
                        <a:rPr lang="en-US" sz="1800" spc="-25" dirty="0">
                          <a:effectLst/>
                        </a:rPr>
                        <a:t> </a:t>
                      </a:r>
                      <a:r>
                        <a:rPr lang="en-US" sz="1800" dirty="0">
                          <a:effectLst/>
                        </a:rPr>
                        <a:t>numbers</a:t>
                      </a:r>
                      <a:r>
                        <a:rPr lang="en-US" sz="1800" spc="-25" dirty="0">
                          <a:effectLst/>
                        </a:rPr>
                        <a:t> </a:t>
                      </a:r>
                      <a:r>
                        <a:rPr lang="en-US" sz="1800" dirty="0">
                          <a:effectLst/>
                        </a:rPr>
                        <a:t>contained</a:t>
                      </a:r>
                      <a:r>
                        <a:rPr lang="en-US" sz="1800" spc="-25" dirty="0">
                          <a:effectLst/>
                        </a:rPr>
                        <a:t> </a:t>
                      </a:r>
                      <a:r>
                        <a:rPr lang="en-US" sz="1800" dirty="0">
                          <a:effectLst/>
                        </a:rPr>
                        <a:t>in</a:t>
                      </a:r>
                      <a:r>
                        <a:rPr lang="en-US" sz="1800" spc="-25" dirty="0">
                          <a:effectLst/>
                        </a:rPr>
                        <a:t> </a:t>
                      </a:r>
                      <a:r>
                        <a:rPr lang="en-US" sz="1800" dirty="0">
                          <a:effectLst/>
                        </a:rPr>
                        <a:t>the</a:t>
                      </a:r>
                      <a:r>
                        <a:rPr lang="en-US" sz="1800" spc="-25" dirty="0">
                          <a:effectLst/>
                        </a:rPr>
                        <a:t> </a:t>
                      </a:r>
                      <a:r>
                        <a:rPr lang="en-US" sz="1800" dirty="0">
                          <a:effectLst/>
                        </a:rPr>
                        <a:t>RANGE.</a:t>
                      </a:r>
                      <a:r>
                        <a:rPr lang="en-US" sz="1800" spc="105" dirty="0">
                          <a:effectLst/>
                        </a:rPr>
                        <a:t> </a:t>
                      </a:r>
                      <a:r>
                        <a:rPr lang="en-US" sz="1800" dirty="0">
                          <a:effectLst/>
                        </a:rPr>
                        <a:t>If</a:t>
                      </a:r>
                      <a:r>
                        <a:rPr lang="en-US" sz="1800" spc="-95" dirty="0">
                          <a:effectLst/>
                        </a:rPr>
                        <a:t> </a:t>
                      </a:r>
                      <a:r>
                        <a:rPr lang="en-US" sz="1800" dirty="0">
                          <a:effectLst/>
                        </a:rPr>
                        <a:t>the</a:t>
                      </a:r>
                      <a:r>
                        <a:rPr lang="en-US" sz="1800" spc="-100" dirty="0">
                          <a:effectLst/>
                        </a:rPr>
                        <a:t> </a:t>
                      </a:r>
                      <a:r>
                        <a:rPr lang="en-US" sz="1800" dirty="0">
                          <a:effectLst/>
                        </a:rPr>
                        <a:t>cell</a:t>
                      </a:r>
                      <a:r>
                        <a:rPr lang="en-US" sz="1800" spc="-95" dirty="0">
                          <a:effectLst/>
                        </a:rPr>
                        <a:t> </a:t>
                      </a:r>
                      <a:r>
                        <a:rPr lang="en-US" sz="1800" dirty="0">
                          <a:effectLst/>
                        </a:rPr>
                        <a:t>range</a:t>
                      </a:r>
                      <a:r>
                        <a:rPr lang="en-US" sz="1800" spc="-95" dirty="0">
                          <a:effectLst/>
                        </a:rPr>
                        <a:t> </a:t>
                      </a:r>
                      <a:r>
                        <a:rPr lang="en-US" sz="1800" dirty="0">
                          <a:effectLst/>
                        </a:rPr>
                        <a:t>consists</a:t>
                      </a:r>
                      <a:r>
                        <a:rPr lang="en-US" sz="1800" spc="-95" dirty="0">
                          <a:effectLst/>
                        </a:rPr>
                        <a:t> </a:t>
                      </a:r>
                      <a:r>
                        <a:rPr lang="en-US" sz="1800" dirty="0">
                          <a:effectLst/>
                        </a:rPr>
                        <a:t>of</a:t>
                      </a:r>
                      <a:r>
                        <a:rPr lang="en-US" sz="1800" spc="-95" dirty="0">
                          <a:effectLst/>
                        </a:rPr>
                        <a:t> </a:t>
                      </a:r>
                      <a:r>
                        <a:rPr lang="en-US" sz="1800" dirty="0">
                          <a:effectLst/>
                        </a:rPr>
                        <a:t>several</a:t>
                      </a:r>
                      <a:r>
                        <a:rPr lang="en-US" sz="1800" spc="-95" dirty="0">
                          <a:effectLst/>
                        </a:rPr>
                        <a:t> </a:t>
                      </a:r>
                      <a:r>
                        <a:rPr lang="en-US" sz="1800" dirty="0">
                          <a:effectLst/>
                        </a:rPr>
                        <a:t>numbers</a:t>
                      </a:r>
                      <a:r>
                        <a:rPr lang="en-US" sz="1800" spc="-95" dirty="0">
                          <a:effectLst/>
                        </a:rPr>
                        <a:t> </a:t>
                      </a:r>
                      <a:r>
                        <a:rPr lang="en-US" sz="1800" dirty="0">
                          <a:effectLst/>
                        </a:rPr>
                        <a:t>with</a:t>
                      </a:r>
                      <a:r>
                        <a:rPr lang="en-US" sz="1800" spc="-95" dirty="0">
                          <a:effectLst/>
                        </a:rPr>
                        <a:t> </a:t>
                      </a:r>
                      <a:r>
                        <a:rPr lang="en-US" sz="1800" dirty="0">
                          <a:effectLst/>
                        </a:rPr>
                        <a:t>the</a:t>
                      </a:r>
                      <a:r>
                        <a:rPr lang="en-US" sz="1800" spc="-95" dirty="0">
                          <a:effectLst/>
                        </a:rPr>
                        <a:t> </a:t>
                      </a:r>
                      <a:r>
                        <a:rPr lang="en-US" sz="1800" dirty="0">
                          <a:effectLst/>
                        </a:rPr>
                        <a:t>same </a:t>
                      </a:r>
                      <a:r>
                        <a:rPr lang="en-US" sz="1800" spc="-15" dirty="0">
                          <a:effectLst/>
                        </a:rPr>
                        <a:t>frequency</a:t>
                      </a:r>
                      <a:r>
                        <a:rPr lang="en-US" sz="1800" spc="-10" dirty="0">
                          <a:effectLst/>
                        </a:rPr>
                        <a:t>,</a:t>
                      </a:r>
                      <a:r>
                        <a:rPr lang="en-US" sz="1800" spc="-110" dirty="0">
                          <a:effectLst/>
                        </a:rPr>
                        <a:t> </a:t>
                      </a:r>
                      <a:r>
                        <a:rPr lang="en-US" sz="1800" dirty="0">
                          <a:effectLst/>
                        </a:rPr>
                        <a:t>the</a:t>
                      </a:r>
                      <a:r>
                        <a:rPr lang="en-US" sz="1800" spc="-105" dirty="0">
                          <a:effectLst/>
                        </a:rPr>
                        <a:t> </a:t>
                      </a:r>
                      <a:r>
                        <a:rPr lang="en-US" sz="1800" dirty="0">
                          <a:effectLst/>
                        </a:rPr>
                        <a:t>function</a:t>
                      </a:r>
                      <a:r>
                        <a:rPr lang="en-US" sz="1800" spc="-105" dirty="0">
                          <a:effectLst/>
                        </a:rPr>
                        <a:t> </a:t>
                      </a:r>
                      <a:r>
                        <a:rPr lang="en-US" sz="1800" dirty="0">
                          <a:effectLst/>
                        </a:rPr>
                        <a:t>returns</a:t>
                      </a:r>
                      <a:r>
                        <a:rPr lang="en-US" sz="1800" spc="-105" dirty="0">
                          <a:effectLst/>
                        </a:rPr>
                        <a:t> </a:t>
                      </a:r>
                      <a:r>
                        <a:rPr lang="en-US" sz="1800" dirty="0">
                          <a:effectLst/>
                        </a:rPr>
                        <a:t>only</a:t>
                      </a:r>
                      <a:r>
                        <a:rPr lang="en-US" sz="1800" spc="-110" dirty="0">
                          <a:effectLst/>
                        </a:rPr>
                        <a:t> </a:t>
                      </a:r>
                      <a:r>
                        <a:rPr lang="en-US" sz="1800" dirty="0">
                          <a:effectLst/>
                        </a:rPr>
                        <a:t>the</a:t>
                      </a:r>
                      <a:r>
                        <a:rPr lang="en-US" sz="1800" spc="-105" dirty="0">
                          <a:effectLst/>
                        </a:rPr>
                        <a:t> </a:t>
                      </a:r>
                      <a:r>
                        <a:rPr lang="en-US" sz="1800" dirty="0">
                          <a:effectLst/>
                        </a:rPr>
                        <a:t>first</a:t>
                      </a:r>
                      <a:r>
                        <a:rPr lang="en-US" sz="1800" spc="-105" dirty="0">
                          <a:effectLst/>
                        </a:rPr>
                        <a:t> </a:t>
                      </a:r>
                      <a:r>
                        <a:rPr lang="en-US" sz="1800" dirty="0">
                          <a:effectLst/>
                        </a:rPr>
                        <a:t>(smallest)</a:t>
                      </a:r>
                      <a:r>
                        <a:rPr lang="en-US" sz="1800" spc="-105" dirty="0">
                          <a:effectLst/>
                        </a:rPr>
                        <a:t> </a:t>
                      </a:r>
                      <a:r>
                        <a:rPr lang="en-US" sz="1800" dirty="0">
                          <a:effectLst/>
                        </a:rPr>
                        <a:t>number</a:t>
                      </a:r>
                      <a:r>
                        <a:rPr lang="en-US" sz="1800" spc="140" dirty="0">
                          <a:effectLst/>
                        </a:rPr>
                        <a:t> </a:t>
                      </a:r>
                      <a:r>
                        <a:rPr lang="en-US" sz="1800" dirty="0">
                          <a:effectLst/>
                        </a:rPr>
                        <a:t>as</a:t>
                      </a:r>
                      <a:r>
                        <a:rPr lang="en-US" sz="1800" spc="-145" dirty="0">
                          <a:effectLst/>
                        </a:rPr>
                        <a:t> </a:t>
                      </a:r>
                      <a:r>
                        <a:rPr lang="en-US" sz="1800" dirty="0">
                          <a:effectLst/>
                        </a:rPr>
                        <a:t>the</a:t>
                      </a:r>
                      <a:r>
                        <a:rPr lang="en-US" sz="1800" spc="-145" dirty="0">
                          <a:effectLst/>
                        </a:rPr>
                        <a:t> </a:t>
                      </a:r>
                      <a:r>
                        <a:rPr lang="en-US" sz="1800" dirty="0">
                          <a:effectLst/>
                        </a:rPr>
                        <a:t>mode.</a:t>
                      </a:r>
                      <a:r>
                        <a:rPr lang="en-US" sz="1800" spc="-145" dirty="0">
                          <a:effectLst/>
                        </a:rPr>
                        <a:t> </a:t>
                      </a:r>
                      <a:r>
                        <a:rPr lang="en-US" sz="1800" dirty="0">
                          <a:effectLst/>
                        </a:rPr>
                        <a:t>If</a:t>
                      </a:r>
                      <a:r>
                        <a:rPr lang="en-US" sz="1800" spc="-145" dirty="0">
                          <a:effectLst/>
                        </a:rPr>
                        <a:t> </a:t>
                      </a:r>
                      <a:r>
                        <a:rPr lang="en-US" sz="1800" dirty="0">
                          <a:effectLst/>
                        </a:rPr>
                        <a:t>all</a:t>
                      </a:r>
                      <a:r>
                        <a:rPr lang="en-US" sz="1800" spc="-150" dirty="0">
                          <a:effectLst/>
                        </a:rPr>
                        <a:t> </a:t>
                      </a:r>
                      <a:r>
                        <a:rPr lang="en-US" sz="1800" dirty="0">
                          <a:effectLst/>
                        </a:rPr>
                        <a:t>values</a:t>
                      </a:r>
                      <a:r>
                        <a:rPr lang="en-US" sz="1800" spc="-145" dirty="0">
                          <a:effectLst/>
                        </a:rPr>
                        <a:t> </a:t>
                      </a:r>
                      <a:r>
                        <a:rPr lang="en-US" sz="1800" dirty="0">
                          <a:effectLst/>
                        </a:rPr>
                        <a:t>occur</a:t>
                      </a:r>
                      <a:r>
                        <a:rPr lang="en-US" sz="1800" spc="-145" dirty="0">
                          <a:effectLst/>
                        </a:rPr>
                        <a:t> </a:t>
                      </a:r>
                      <a:r>
                        <a:rPr lang="en-US" sz="1800" dirty="0">
                          <a:effectLst/>
                        </a:rPr>
                        <a:t>exactly</a:t>
                      </a:r>
                      <a:r>
                        <a:rPr lang="en-US" sz="1800" spc="-145" dirty="0">
                          <a:effectLst/>
                        </a:rPr>
                        <a:t> </a:t>
                      </a:r>
                      <a:r>
                        <a:rPr lang="en-US" sz="1800" dirty="0">
                          <a:effectLst/>
                        </a:rPr>
                        <a:t>once,</a:t>
                      </a:r>
                      <a:r>
                        <a:rPr lang="en-US" sz="1800" spc="-145" dirty="0">
                          <a:effectLst/>
                        </a:rPr>
                        <a:t> </a:t>
                      </a:r>
                      <a:r>
                        <a:rPr lang="en-US" sz="1800" dirty="0">
                          <a:effectLst/>
                        </a:rPr>
                        <a:t>the</a:t>
                      </a:r>
                      <a:r>
                        <a:rPr lang="en-US" sz="1800" spc="-145" dirty="0">
                          <a:effectLst/>
                        </a:rPr>
                        <a:t> </a:t>
                      </a:r>
                      <a:r>
                        <a:rPr lang="en-US" sz="1800" dirty="0">
                          <a:effectLst/>
                        </a:rPr>
                        <a:t>Excel</a:t>
                      </a:r>
                      <a:r>
                        <a:rPr lang="en-US" sz="1800" spc="-145" dirty="0">
                          <a:effectLst/>
                        </a:rPr>
                        <a:t> </a:t>
                      </a:r>
                      <a:r>
                        <a:rPr lang="en-US" sz="1800" dirty="0">
                          <a:effectLst/>
                        </a:rPr>
                        <a:t>mode</a:t>
                      </a:r>
                      <a:r>
                        <a:rPr lang="en-US" sz="1800" spc="110" dirty="0">
                          <a:effectLst/>
                        </a:rPr>
                        <a:t> </a:t>
                      </a:r>
                      <a:r>
                        <a:rPr lang="en-US" sz="1800" dirty="0">
                          <a:effectLst/>
                        </a:rPr>
                        <a:t>function</a:t>
                      </a:r>
                      <a:r>
                        <a:rPr lang="en-US" sz="1800" spc="-35" dirty="0">
                          <a:effectLst/>
                        </a:rPr>
                        <a:t> </a:t>
                      </a:r>
                      <a:r>
                        <a:rPr lang="en-US" sz="1800" dirty="0">
                          <a:effectLst/>
                        </a:rPr>
                        <a:t>returns</a:t>
                      </a:r>
                      <a:r>
                        <a:rPr lang="en-US" sz="1800" spc="-30" dirty="0">
                          <a:effectLst/>
                        </a:rPr>
                        <a:t> </a:t>
                      </a:r>
                      <a:r>
                        <a:rPr lang="en-US" sz="1800" dirty="0">
                          <a:effectLst/>
                        </a:rPr>
                        <a:t>N/A</a:t>
                      </a:r>
                      <a:r>
                        <a:rPr lang="en-US" sz="1800" spc="-35" dirty="0">
                          <a:effectLst/>
                        </a:rPr>
                        <a:t> </a:t>
                      </a:r>
                      <a:r>
                        <a:rPr lang="en-US" sz="1800" dirty="0">
                          <a:effectLst/>
                        </a:rPr>
                        <a:t>for</a:t>
                      </a:r>
                      <a:r>
                        <a:rPr lang="en-US" sz="1800" spc="-30" dirty="0">
                          <a:effectLst/>
                        </a:rPr>
                        <a:t> </a:t>
                      </a:r>
                      <a:r>
                        <a:rPr lang="en-US" sz="1800" dirty="0">
                          <a:effectLst/>
                        </a:rPr>
                        <a:t>“not</a:t>
                      </a:r>
                      <a:r>
                        <a:rPr lang="en-US" sz="1800" spc="-30" dirty="0">
                          <a:effectLst/>
                        </a:rPr>
                        <a:t> </a:t>
                      </a:r>
                      <a:r>
                        <a:rPr lang="en-US" sz="1800" dirty="0">
                          <a:effectLst/>
                        </a:rPr>
                        <a:t>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5905">
                <a:tc>
                  <a:txBody>
                    <a:bodyPr/>
                    <a:lstStyle/>
                    <a:p>
                      <a:pPr marL="47625" marR="0">
                        <a:spcBef>
                          <a:spcPts val="200"/>
                        </a:spcBef>
                        <a:spcAft>
                          <a:spcPts val="0"/>
                        </a:spcAft>
                      </a:pPr>
                      <a:r>
                        <a:rPr lang="en-US" sz="2200" b="0" dirty="0">
                          <a:effectLst>
                            <a:outerShdw blurRad="38100" dist="38100" dir="2700000" algn="tl">
                              <a:srgbClr val="000000">
                                <a:alpha val="43137"/>
                              </a:srgbClr>
                            </a:outerShdw>
                          </a:effectLst>
                        </a:rPr>
                        <a:t>=</a:t>
                      </a:r>
                      <a:r>
                        <a:rPr lang="en-US" sz="2200" b="0" spc="-95" dirty="0">
                          <a:effectLst>
                            <a:outerShdw blurRad="38100" dist="38100" dir="2700000" algn="tl">
                              <a:srgbClr val="000000">
                                <a:alpha val="43137"/>
                              </a:srgbClr>
                            </a:outerShdw>
                          </a:effectLst>
                        </a:rPr>
                        <a:t> </a:t>
                      </a:r>
                      <a:r>
                        <a:rPr lang="en-US" sz="2200" b="0" dirty="0">
                          <a:effectLst>
                            <a:outerShdw blurRad="38100" dist="38100" dir="2700000" algn="tl">
                              <a:srgbClr val="000000">
                                <a:alpha val="43137"/>
                              </a:srgbClr>
                            </a:outerShdw>
                          </a:effectLst>
                        </a:rPr>
                        <a:t>median(RANGE)</a:t>
                      </a:r>
                      <a:endParaRPr lang="en-US" sz="22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108585" algn="just">
                        <a:lnSpc>
                          <a:spcPct val="114000"/>
                        </a:lnSpc>
                        <a:spcBef>
                          <a:spcPts val="215"/>
                        </a:spcBef>
                        <a:spcAft>
                          <a:spcPts val="0"/>
                        </a:spcAft>
                      </a:pPr>
                      <a:r>
                        <a:rPr lang="en-US" sz="1800" dirty="0">
                          <a:effectLst/>
                        </a:rPr>
                        <a:t>Computes</a:t>
                      </a:r>
                      <a:r>
                        <a:rPr lang="en-US" sz="1800" spc="-55" dirty="0">
                          <a:effectLst/>
                        </a:rPr>
                        <a:t> </a:t>
                      </a:r>
                      <a:r>
                        <a:rPr lang="en-US" sz="1800" dirty="0">
                          <a:effectLst/>
                        </a:rPr>
                        <a:t>the</a:t>
                      </a:r>
                      <a:r>
                        <a:rPr lang="en-US" sz="1800" spc="-55" dirty="0">
                          <a:effectLst/>
                        </a:rPr>
                        <a:t> </a:t>
                      </a:r>
                      <a:r>
                        <a:rPr lang="en-US" sz="1800" dirty="0">
                          <a:effectLst/>
                        </a:rPr>
                        <a:t>median</a:t>
                      </a:r>
                      <a:r>
                        <a:rPr lang="en-US" sz="1800" spc="-50" dirty="0">
                          <a:effectLst/>
                        </a:rPr>
                        <a:t> </a:t>
                      </a:r>
                      <a:r>
                        <a:rPr lang="en-US" sz="1800" dirty="0">
                          <a:effectLst/>
                        </a:rPr>
                        <a:t>of</a:t>
                      </a:r>
                      <a:r>
                        <a:rPr lang="en-US" sz="1800" spc="-55" dirty="0">
                          <a:effectLst/>
                        </a:rPr>
                        <a:t> </a:t>
                      </a:r>
                      <a:r>
                        <a:rPr lang="en-US" sz="1800" dirty="0">
                          <a:effectLst/>
                        </a:rPr>
                        <a:t>the</a:t>
                      </a:r>
                      <a:r>
                        <a:rPr lang="en-US" sz="1800" spc="-55" dirty="0">
                          <a:effectLst/>
                        </a:rPr>
                        <a:t> </a:t>
                      </a:r>
                      <a:r>
                        <a:rPr lang="en-US" sz="1800" dirty="0">
                          <a:effectLst/>
                        </a:rPr>
                        <a:t>numbers</a:t>
                      </a:r>
                      <a:r>
                        <a:rPr lang="en-US" sz="1800" spc="-50" dirty="0">
                          <a:effectLst/>
                        </a:rPr>
                        <a:t> </a:t>
                      </a:r>
                      <a:r>
                        <a:rPr lang="en-US" sz="1800" dirty="0">
                          <a:effectLst/>
                        </a:rPr>
                        <a:t>contained</a:t>
                      </a:r>
                      <a:r>
                        <a:rPr lang="en-US" sz="1800" spc="-55" dirty="0">
                          <a:effectLst/>
                        </a:rPr>
                        <a:t> </a:t>
                      </a:r>
                      <a:r>
                        <a:rPr lang="en-US" sz="1800" dirty="0">
                          <a:effectLst/>
                        </a:rPr>
                        <a:t>in</a:t>
                      </a:r>
                      <a:r>
                        <a:rPr lang="en-US" sz="1800" spc="-55" dirty="0">
                          <a:effectLst/>
                        </a:rPr>
                        <a:t> </a:t>
                      </a:r>
                      <a:r>
                        <a:rPr lang="en-US" sz="1800" dirty="0">
                          <a:effectLst/>
                        </a:rPr>
                        <a:t>the RANGE.</a:t>
                      </a:r>
                      <a:r>
                        <a:rPr lang="en-US" sz="1800" spc="-60" dirty="0">
                          <a:effectLst/>
                        </a:rPr>
                        <a:t> </a:t>
                      </a:r>
                      <a:r>
                        <a:rPr lang="en-US" sz="1800" dirty="0">
                          <a:effectLst/>
                        </a:rPr>
                        <a:t>Ignores</a:t>
                      </a:r>
                      <a:r>
                        <a:rPr lang="en-US" sz="1800" spc="-60" dirty="0">
                          <a:effectLst/>
                        </a:rPr>
                        <a:t> </a:t>
                      </a:r>
                      <a:r>
                        <a:rPr lang="en-US" sz="1800" dirty="0">
                          <a:effectLst/>
                        </a:rPr>
                        <a:t>cells</a:t>
                      </a:r>
                      <a:r>
                        <a:rPr lang="en-US" sz="1800" spc="-60" dirty="0">
                          <a:effectLst/>
                        </a:rPr>
                        <a:t> </a:t>
                      </a:r>
                      <a:r>
                        <a:rPr lang="en-US" sz="1800" dirty="0">
                          <a:effectLst/>
                        </a:rPr>
                        <a:t>containing</a:t>
                      </a:r>
                      <a:r>
                        <a:rPr lang="en-US" sz="1800" spc="-55" dirty="0">
                          <a:effectLst/>
                        </a:rPr>
                        <a:t> </a:t>
                      </a:r>
                      <a:r>
                        <a:rPr lang="en-US" sz="1800" dirty="0">
                          <a:effectLst/>
                        </a:rPr>
                        <a:t>no</a:t>
                      </a:r>
                      <a:r>
                        <a:rPr lang="en-US" sz="1800" spc="-60" dirty="0">
                          <a:effectLst/>
                        </a:rPr>
                        <a:t> </a:t>
                      </a:r>
                      <a:r>
                        <a:rPr lang="en-US" sz="1800" dirty="0">
                          <a:effectLst/>
                        </a:rPr>
                        <a:t>numerical</a:t>
                      </a:r>
                      <a:r>
                        <a:rPr lang="en-US" sz="1800" spc="-60" dirty="0">
                          <a:effectLst/>
                        </a:rPr>
                        <a:t> </a:t>
                      </a:r>
                      <a:r>
                        <a:rPr lang="en-US" sz="1800" dirty="0">
                          <a:effectLst/>
                        </a:rPr>
                        <a:t>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803">
                <a:tc>
                  <a:txBody>
                    <a:bodyPr/>
                    <a:lstStyle/>
                    <a:p>
                      <a:pPr marL="47625" marR="0">
                        <a:spcBef>
                          <a:spcPts val="200"/>
                        </a:spcBef>
                        <a:spcAft>
                          <a:spcPts val="0"/>
                        </a:spcAft>
                      </a:pPr>
                      <a:r>
                        <a:rPr lang="en-US" sz="2200" b="0" dirty="0">
                          <a:effectLst>
                            <a:outerShdw blurRad="38100" dist="38100" dir="2700000" algn="tl">
                              <a:srgbClr val="000000">
                                <a:alpha val="43137"/>
                              </a:srgbClr>
                            </a:outerShdw>
                          </a:effectLst>
                        </a:rPr>
                        <a:t>=</a:t>
                      </a:r>
                      <a:r>
                        <a:rPr lang="en-US" sz="2200" b="0" spc="-75" dirty="0">
                          <a:effectLst>
                            <a:outerShdw blurRad="38100" dist="38100" dir="2700000" algn="tl">
                              <a:srgbClr val="000000">
                                <a:alpha val="43137"/>
                              </a:srgbClr>
                            </a:outerShdw>
                          </a:effectLst>
                        </a:rPr>
                        <a:t> </a:t>
                      </a:r>
                      <a:r>
                        <a:rPr lang="en-US" sz="2200" b="0" dirty="0">
                          <a:effectLst>
                            <a:outerShdw blurRad="38100" dist="38100" dir="2700000" algn="tl">
                              <a:srgbClr val="000000">
                                <a:alpha val="43137"/>
                              </a:srgbClr>
                            </a:outerShdw>
                          </a:effectLst>
                        </a:rPr>
                        <a:t>sum(RANGE)</a:t>
                      </a:r>
                      <a:endParaRPr lang="en-US" sz="22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lgn="just">
                        <a:spcBef>
                          <a:spcPts val="215"/>
                        </a:spcBef>
                        <a:spcAft>
                          <a:spcPts val="0"/>
                        </a:spcAft>
                      </a:pPr>
                      <a:r>
                        <a:rPr lang="en-US" sz="1800" dirty="0">
                          <a:effectLst/>
                        </a:rPr>
                        <a:t>Computes</a:t>
                      </a:r>
                      <a:r>
                        <a:rPr lang="en-US" sz="1800" spc="-40" dirty="0">
                          <a:effectLst/>
                        </a:rPr>
                        <a:t> </a:t>
                      </a:r>
                      <a:r>
                        <a:rPr lang="en-US" sz="1800" dirty="0">
                          <a:effectLst/>
                        </a:rPr>
                        <a:t>the</a:t>
                      </a:r>
                      <a:r>
                        <a:rPr lang="en-US" sz="1800" spc="-40" dirty="0">
                          <a:effectLst/>
                        </a:rPr>
                        <a:t> </a:t>
                      </a:r>
                      <a:r>
                        <a:rPr lang="en-US" sz="1800" dirty="0">
                          <a:effectLst/>
                        </a:rPr>
                        <a:t>sum</a:t>
                      </a:r>
                      <a:r>
                        <a:rPr lang="en-US" sz="1800" spc="-35" dirty="0">
                          <a:effectLst/>
                        </a:rPr>
                        <a:t> </a:t>
                      </a:r>
                      <a:r>
                        <a:rPr lang="en-US" sz="1800" dirty="0">
                          <a:effectLst/>
                        </a:rPr>
                        <a:t>of</a:t>
                      </a:r>
                      <a:r>
                        <a:rPr lang="en-US" sz="1800" spc="-40" dirty="0">
                          <a:effectLst/>
                        </a:rPr>
                        <a:t> </a:t>
                      </a:r>
                      <a:r>
                        <a:rPr lang="en-US" sz="1800" dirty="0">
                          <a:effectLst/>
                        </a:rPr>
                        <a:t>the</a:t>
                      </a:r>
                      <a:r>
                        <a:rPr lang="en-US" sz="1800" spc="-40" dirty="0">
                          <a:effectLst/>
                        </a:rPr>
                        <a:t> </a:t>
                      </a:r>
                      <a:r>
                        <a:rPr lang="en-US" sz="1800" dirty="0">
                          <a:effectLst/>
                        </a:rPr>
                        <a:t>numbers</a:t>
                      </a:r>
                      <a:r>
                        <a:rPr lang="en-US" sz="1800" spc="-35" dirty="0">
                          <a:effectLst/>
                        </a:rPr>
                        <a:t> </a:t>
                      </a:r>
                      <a:r>
                        <a:rPr lang="en-US" sz="1800" dirty="0">
                          <a:effectLst/>
                        </a:rPr>
                        <a:t>contained</a:t>
                      </a:r>
                      <a:r>
                        <a:rPr lang="en-US" sz="1800" spc="-40" dirty="0">
                          <a:effectLst/>
                        </a:rPr>
                        <a:t> </a:t>
                      </a:r>
                      <a:r>
                        <a:rPr lang="en-US" sz="1800" dirty="0">
                          <a:effectLst/>
                        </a:rPr>
                        <a:t>in</a:t>
                      </a:r>
                      <a:r>
                        <a:rPr lang="en-US" sz="1800" spc="-35" dirty="0">
                          <a:effectLst/>
                        </a:rPr>
                        <a:t> </a:t>
                      </a:r>
                      <a:r>
                        <a:rPr lang="en-US" sz="1800" dirty="0">
                          <a:effectLst/>
                        </a:rPr>
                        <a:t>the</a:t>
                      </a:r>
                      <a:r>
                        <a:rPr lang="en-US" sz="1800" spc="-40" dirty="0">
                          <a:effectLst/>
                        </a:rPr>
                        <a:t> </a:t>
                      </a:r>
                      <a:r>
                        <a:rPr lang="en-US" sz="1800" dirty="0">
                          <a:effectLst/>
                        </a:rPr>
                        <a:t>RANGE.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650">
                <a:tc>
                  <a:txBody>
                    <a:bodyPr/>
                    <a:lstStyle/>
                    <a:p>
                      <a:pPr marL="47625" marR="0">
                        <a:spcBef>
                          <a:spcPts val="200"/>
                        </a:spcBef>
                        <a:spcAft>
                          <a:spcPts val="0"/>
                        </a:spcAft>
                      </a:pPr>
                      <a:r>
                        <a:rPr lang="en-US" sz="2200" b="0" dirty="0">
                          <a:effectLst>
                            <a:outerShdw blurRad="38100" dist="38100" dir="2700000" algn="tl">
                              <a:srgbClr val="000000">
                                <a:alpha val="43137"/>
                              </a:srgbClr>
                            </a:outerShdw>
                          </a:effectLst>
                        </a:rPr>
                        <a:t>=</a:t>
                      </a:r>
                      <a:r>
                        <a:rPr lang="en-US" sz="2200" b="0" spc="170" dirty="0">
                          <a:effectLst>
                            <a:outerShdw blurRad="38100" dist="38100" dir="2700000" algn="tl">
                              <a:srgbClr val="000000">
                                <a:alpha val="43137"/>
                              </a:srgbClr>
                            </a:outerShdw>
                          </a:effectLst>
                        </a:rPr>
                        <a:t> </a:t>
                      </a:r>
                      <a:r>
                        <a:rPr lang="en-US" sz="2200" b="0" dirty="0">
                          <a:effectLst>
                            <a:outerShdw blurRad="38100" dist="38100" dir="2700000" algn="tl">
                              <a:srgbClr val="000000">
                                <a:alpha val="43137"/>
                              </a:srgbClr>
                            </a:outerShdw>
                          </a:effectLst>
                        </a:rPr>
                        <a:t>skew(RANGE)</a:t>
                      </a:r>
                      <a:endParaRPr lang="en-US" sz="22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lgn="just">
                        <a:lnSpc>
                          <a:spcPct val="114000"/>
                        </a:lnSpc>
                        <a:spcBef>
                          <a:spcPts val="215"/>
                        </a:spcBef>
                        <a:spcAft>
                          <a:spcPts val="0"/>
                        </a:spcAft>
                      </a:pPr>
                      <a:r>
                        <a:rPr lang="en-US" sz="1800" dirty="0">
                          <a:effectLst/>
                        </a:rPr>
                        <a:t>Returns</a:t>
                      </a:r>
                      <a:r>
                        <a:rPr lang="en-US" sz="1800" spc="-115" dirty="0">
                          <a:effectLst/>
                        </a:rPr>
                        <a:t> </a:t>
                      </a:r>
                      <a:r>
                        <a:rPr lang="en-US" sz="1800" dirty="0">
                          <a:effectLst/>
                        </a:rPr>
                        <a:t>the</a:t>
                      </a:r>
                      <a:r>
                        <a:rPr lang="en-US" sz="1800" spc="-115" dirty="0">
                          <a:effectLst/>
                        </a:rPr>
                        <a:t> </a:t>
                      </a:r>
                      <a:r>
                        <a:rPr lang="en-US" sz="1800" dirty="0">
                          <a:effectLst/>
                        </a:rPr>
                        <a:t>skewness:</a:t>
                      </a:r>
                      <a:r>
                        <a:rPr lang="en-US" sz="1800" spc="-110" dirty="0">
                          <a:effectLst/>
                        </a:rPr>
                        <a:t> </a:t>
                      </a:r>
                      <a:r>
                        <a:rPr lang="en-US" sz="1800" dirty="0">
                          <a:effectLst/>
                        </a:rPr>
                        <a:t>if</a:t>
                      </a:r>
                      <a:r>
                        <a:rPr lang="en-US" sz="1800" spc="-115" dirty="0">
                          <a:effectLst/>
                        </a:rPr>
                        <a:t> </a:t>
                      </a:r>
                      <a:r>
                        <a:rPr lang="en-US" sz="1800" dirty="0">
                          <a:effectLst/>
                        </a:rPr>
                        <a:t>negative,</a:t>
                      </a:r>
                      <a:r>
                        <a:rPr lang="en-US" sz="1800" spc="-115" dirty="0">
                          <a:effectLst/>
                        </a:rPr>
                        <a:t> </a:t>
                      </a:r>
                      <a:r>
                        <a:rPr lang="en-US" sz="1800" dirty="0">
                          <a:effectLst/>
                        </a:rPr>
                        <a:t>data</a:t>
                      </a:r>
                      <a:r>
                        <a:rPr lang="en-US" sz="1800" spc="-110" dirty="0">
                          <a:effectLst/>
                        </a:rPr>
                        <a:t> </a:t>
                      </a:r>
                      <a:r>
                        <a:rPr lang="en-US" sz="1800" dirty="0">
                          <a:effectLst/>
                        </a:rPr>
                        <a:t>is</a:t>
                      </a:r>
                      <a:r>
                        <a:rPr lang="en-US" sz="1800" spc="-115" dirty="0">
                          <a:effectLst/>
                        </a:rPr>
                        <a:t> </a:t>
                      </a:r>
                      <a:r>
                        <a:rPr lang="en-US" sz="1800" dirty="0">
                          <a:effectLst/>
                        </a:rPr>
                        <a:t>left</a:t>
                      </a:r>
                      <a:r>
                        <a:rPr lang="en-US" sz="1800" spc="-115" dirty="0">
                          <a:effectLst/>
                        </a:rPr>
                        <a:t> </a:t>
                      </a:r>
                      <a:r>
                        <a:rPr lang="en-US" sz="1800" dirty="0">
                          <a:effectLst/>
                        </a:rPr>
                        <a:t>skewed.</a:t>
                      </a:r>
                      <a:r>
                        <a:rPr lang="en-US" sz="1800" spc="-110" dirty="0">
                          <a:effectLst/>
                        </a:rPr>
                        <a:t> </a:t>
                      </a:r>
                      <a:r>
                        <a:rPr lang="en-US" sz="1800" dirty="0">
                          <a:effectLst/>
                        </a:rPr>
                        <a:t>If</a:t>
                      </a:r>
                      <a:r>
                        <a:rPr lang="en-US" sz="1800" spc="-115" dirty="0">
                          <a:effectLst/>
                        </a:rPr>
                        <a:t> </a:t>
                      </a:r>
                      <a:r>
                        <a:rPr lang="en-US" sz="1800" dirty="0">
                          <a:effectLst/>
                        </a:rPr>
                        <a:t>positive, data</a:t>
                      </a:r>
                      <a:r>
                        <a:rPr lang="en-US" sz="1800" spc="-30" dirty="0">
                          <a:effectLst/>
                        </a:rPr>
                        <a:t> </a:t>
                      </a:r>
                      <a:r>
                        <a:rPr lang="en-US" sz="1800" dirty="0">
                          <a:effectLst/>
                        </a:rPr>
                        <a:t>is</a:t>
                      </a:r>
                      <a:r>
                        <a:rPr lang="en-US" sz="1800" spc="-30" dirty="0">
                          <a:effectLst/>
                        </a:rPr>
                        <a:t> </a:t>
                      </a:r>
                      <a:r>
                        <a:rPr lang="en-US" sz="1800" dirty="0">
                          <a:effectLst/>
                        </a:rPr>
                        <a:t>right</a:t>
                      </a:r>
                      <a:r>
                        <a:rPr lang="en-US" sz="1800" spc="-30" dirty="0">
                          <a:effectLst/>
                        </a:rPr>
                        <a:t> </a:t>
                      </a:r>
                      <a:r>
                        <a:rPr lang="en-US" sz="1800" dirty="0">
                          <a:effectLst/>
                        </a:rPr>
                        <a:t>skewed.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spTree>
    <p:extLst>
      <p:ext uri="{BB962C8B-B14F-4D97-AF65-F5344CB8AC3E}">
        <p14:creationId xmlns:p14="http://schemas.microsoft.com/office/powerpoint/2010/main" val="38964114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9" y="1070673"/>
            <a:ext cx="9937187" cy="447989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Find the mean, mode, and median of the salary of MLB</a:t>
            </a:r>
          </a:p>
          <a:p>
            <a:r>
              <a:rPr lang="en-US" sz="2600" dirty="0"/>
              <a:t>players. </a:t>
            </a:r>
            <a:endParaRPr lang="en-US" sz="2600" dirty="0" smtClean="0"/>
          </a:p>
          <a:p>
            <a:pPr marL="342900" indent="-342900">
              <a:buFont typeface="Wingdings" panose="05000000000000000000" pitchFamily="2" charset="2"/>
              <a:buChar char="§"/>
            </a:pPr>
            <a:r>
              <a:rPr lang="en-US" sz="2600" dirty="0" smtClean="0"/>
              <a:t>Why </a:t>
            </a:r>
            <a:r>
              <a:rPr lang="en-US" sz="2600" dirty="0"/>
              <a:t>are they so different? </a:t>
            </a:r>
            <a:endParaRPr lang="en-US" sz="2600" dirty="0" smtClean="0"/>
          </a:p>
          <a:p>
            <a:pPr marL="342900" indent="-342900">
              <a:buFont typeface="Wingdings" panose="05000000000000000000" pitchFamily="2" charset="2"/>
              <a:buChar char="§"/>
            </a:pPr>
            <a:r>
              <a:rPr lang="en-US" sz="2600" dirty="0" smtClean="0"/>
              <a:t>Which </a:t>
            </a:r>
            <a:r>
              <a:rPr lang="en-US" sz="2600" dirty="0"/>
              <a:t>one best represents the measure of central </a:t>
            </a:r>
            <a:r>
              <a:rPr lang="en-US" sz="2600" dirty="0" smtClean="0"/>
              <a:t>tendency?</a:t>
            </a:r>
          </a:p>
          <a:p>
            <a:pPr marL="342900" indent="-342900">
              <a:buFont typeface="Wingdings" panose="05000000000000000000" pitchFamily="2" charset="2"/>
              <a:buChar char="§"/>
            </a:pPr>
            <a:r>
              <a:rPr lang="en-US" sz="2600" dirty="0" smtClean="0"/>
              <a:t>Did </a:t>
            </a:r>
            <a:r>
              <a:rPr lang="en-US" sz="2600" dirty="0"/>
              <a:t>we compute the population mean (or median) or the sample mean (or median</a:t>
            </a:r>
            <a:r>
              <a:rPr lang="en-US" sz="2600" dirty="0" smtClean="0"/>
              <a:t>)?</a:t>
            </a:r>
          </a:p>
          <a:p>
            <a:endParaRPr lang="en-US" sz="2400" dirty="0" smtClean="0"/>
          </a:p>
          <a:p>
            <a:pPr lvl="2"/>
            <a:r>
              <a:rPr lang="en-US" sz="2200" dirty="0">
                <a:hlinkClick r:id="rId3"/>
              </a:rPr>
              <a:t>www.betterbusinessdecisions.org/data/MLBPlayerSalaries.xlsx</a:t>
            </a:r>
            <a:endParaRPr lang="en-US" sz="2200" dirty="0"/>
          </a:p>
          <a:p>
            <a:endParaRPr lang="en-US" sz="2400" dirty="0"/>
          </a:p>
        </p:txBody>
      </p:sp>
      <p:sp>
        <p:nvSpPr>
          <p:cNvPr id="8" name="Freeform 7"/>
          <p:cNvSpPr/>
          <p:nvPr/>
        </p:nvSpPr>
        <p:spPr>
          <a:xfrm>
            <a:off x="1369988" y="685636"/>
            <a:ext cx="2383866"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1696A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solidFill>
                  <a:schemeClr val="bg1"/>
                </a:solidFill>
                <a:effectLst>
                  <a:outerShdw blurRad="38100" dist="38100" dir="2700000" algn="tl">
                    <a:srgbClr val="000000">
                      <a:alpha val="43137"/>
                    </a:srgbClr>
                  </a:outerShdw>
                </a:effectLst>
              </a:rPr>
              <a:t>Exercise</a:t>
            </a:r>
            <a:endParaRPr lang="en-US" sz="3200" kern="12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906" y="4588200"/>
            <a:ext cx="523625" cy="523625"/>
          </a:xfrm>
          <a:prstGeom prst="rect">
            <a:avLst/>
          </a:prstGeom>
        </p:spPr>
      </p:pic>
    </p:spTree>
    <p:extLst>
      <p:ext uri="{BB962C8B-B14F-4D97-AF65-F5344CB8AC3E}">
        <p14:creationId xmlns:p14="http://schemas.microsoft.com/office/powerpoint/2010/main" val="18282048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127" y="858982"/>
            <a:ext cx="10872012" cy="5480858"/>
          </a:xfrm>
        </p:spPr>
        <p:txBody>
          <a:bodyPr>
            <a:noAutofit/>
          </a:bodyPr>
          <a:lstStyle/>
          <a:p>
            <a:pPr marL="68580" indent="0">
              <a:spcBef>
                <a:spcPts val="0"/>
              </a:spcBef>
              <a:spcAft>
                <a:spcPts val="600"/>
              </a:spcAft>
              <a:buNone/>
            </a:pPr>
            <a:r>
              <a:rPr lang="en-US" sz="2400" dirty="0"/>
              <a:t>Figure 3.9 shows the formulas that were used together with the </a:t>
            </a:r>
            <a:r>
              <a:rPr lang="en-US" sz="2400" dirty="0" smtClean="0"/>
              <a:t>resulting </a:t>
            </a:r>
            <a:r>
              <a:rPr lang="en-US" sz="2400" dirty="0"/>
              <a:t>values. </a:t>
            </a:r>
            <a:endParaRPr lang="en-US" sz="2400" dirty="0" smtClean="0"/>
          </a:p>
          <a:p>
            <a:pPr marL="68580" indent="0">
              <a:spcBef>
                <a:spcPts val="0"/>
              </a:spcBef>
              <a:spcAft>
                <a:spcPts val="600"/>
              </a:spcAft>
              <a:buNone/>
            </a:pPr>
            <a:endParaRPr lang="en-US" sz="20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903778"/>
            <a:ext cx="10744200" cy="3771900"/>
          </a:xfrm>
          <a:prstGeom prst="rect">
            <a:avLst/>
          </a:prstGeom>
        </p:spPr>
      </p:pic>
    </p:spTree>
    <p:extLst>
      <p:ext uri="{BB962C8B-B14F-4D97-AF65-F5344CB8AC3E}">
        <p14:creationId xmlns:p14="http://schemas.microsoft.com/office/powerpoint/2010/main" val="39873466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939" y="914400"/>
            <a:ext cx="11192570" cy="5342312"/>
          </a:xfrm>
        </p:spPr>
        <p:txBody>
          <a:bodyPr>
            <a:noAutofit/>
          </a:bodyPr>
          <a:lstStyle/>
          <a:p>
            <a:pPr algn="just">
              <a:spcBef>
                <a:spcPts val="0"/>
              </a:spcBef>
              <a:spcAft>
                <a:spcPts val="600"/>
              </a:spcAft>
            </a:pPr>
            <a:r>
              <a:rPr lang="en-US" sz="2200" dirty="0" smtClean="0"/>
              <a:t>The </a:t>
            </a:r>
            <a:r>
              <a:rPr lang="en-US" sz="2200" dirty="0"/>
              <a:t>mean is $1,916,817, which is indeed very different from the median of $565,000. </a:t>
            </a:r>
            <a:endParaRPr lang="en-US" sz="2200" dirty="0" smtClean="0"/>
          </a:p>
          <a:p>
            <a:pPr algn="just">
              <a:spcBef>
                <a:spcPts val="0"/>
              </a:spcBef>
              <a:spcAft>
                <a:spcPts val="600"/>
              </a:spcAft>
            </a:pPr>
            <a:r>
              <a:rPr lang="en-US" sz="2200" dirty="0" smtClean="0"/>
              <a:t>To </a:t>
            </a:r>
            <a:r>
              <a:rPr lang="en-US" sz="2200" dirty="0"/>
              <a:t>explain the difference, we also computed the skewness factor, which is 3.0. </a:t>
            </a:r>
            <a:endParaRPr lang="en-US" sz="2200" dirty="0" smtClean="0"/>
          </a:p>
          <a:p>
            <a:pPr algn="just">
              <a:spcBef>
                <a:spcPts val="0"/>
              </a:spcBef>
              <a:spcAft>
                <a:spcPts val="600"/>
              </a:spcAft>
            </a:pPr>
            <a:r>
              <a:rPr lang="en-US" sz="2200" dirty="0" smtClean="0"/>
              <a:t>That </a:t>
            </a:r>
            <a:r>
              <a:rPr lang="en-US" sz="2200" dirty="0"/>
              <a:t>means that the distribution is (heavily) skewed to the right, that is, there are a few exceptionally large values that will pull the mean up above the median. </a:t>
            </a:r>
            <a:endParaRPr lang="en-US" sz="2200" dirty="0" smtClean="0"/>
          </a:p>
          <a:p>
            <a:pPr algn="just">
              <a:spcBef>
                <a:spcPts val="0"/>
              </a:spcBef>
              <a:spcAft>
                <a:spcPts val="600"/>
              </a:spcAft>
            </a:pPr>
            <a:r>
              <a:rPr lang="en-US" sz="2200" dirty="0" smtClean="0"/>
              <a:t>Indeed</a:t>
            </a:r>
            <a:r>
              <a:rPr lang="en-US" sz="2200" dirty="0"/>
              <a:t>, there are a few superstar baseball players who impact the mean but not the median. </a:t>
            </a:r>
            <a:endParaRPr lang="en-US" sz="2200" dirty="0" smtClean="0"/>
          </a:p>
          <a:p>
            <a:pPr lvl="1" algn="just">
              <a:spcBef>
                <a:spcPts val="0"/>
              </a:spcBef>
              <a:spcAft>
                <a:spcPts val="600"/>
              </a:spcAft>
            </a:pPr>
            <a:r>
              <a:rPr lang="en-US" sz="2200" dirty="0" smtClean="0"/>
              <a:t>Leading </a:t>
            </a:r>
            <a:r>
              <a:rPr lang="en-US" sz="2200" dirty="0"/>
              <a:t>the pack is Alex Rodriguez from the New York Yankees with $33,000,000 per year in 2009 and 2010 and a combined salary of over $284,000,000 between 2001 and 2011. </a:t>
            </a:r>
            <a:endParaRPr lang="en-US" sz="2200" dirty="0" smtClean="0"/>
          </a:p>
          <a:p>
            <a:pPr lvl="1" algn="just">
              <a:spcBef>
                <a:spcPts val="0"/>
              </a:spcBef>
              <a:spcAft>
                <a:spcPts val="600"/>
              </a:spcAft>
            </a:pPr>
            <a:r>
              <a:rPr lang="en-US" sz="2200" dirty="0" smtClean="0"/>
              <a:t>Most </a:t>
            </a:r>
            <a:r>
              <a:rPr lang="en-US" sz="2200" dirty="0"/>
              <a:t>players do not come close to this figure; in fact, 50 percent of players make less than the relatively modest $565,000, since that is the median.</a:t>
            </a:r>
          </a:p>
          <a:p>
            <a:pPr algn="just">
              <a:spcBef>
                <a:spcPts val="0"/>
              </a:spcBef>
              <a:spcAft>
                <a:spcPts val="600"/>
              </a:spcAft>
            </a:pPr>
            <a:endParaRPr lang="en-US" sz="22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spTree>
    <p:extLst>
      <p:ext uri="{BB962C8B-B14F-4D97-AF65-F5344CB8AC3E}">
        <p14:creationId xmlns:p14="http://schemas.microsoft.com/office/powerpoint/2010/main" val="26390379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sp>
        <p:nvSpPr>
          <p:cNvPr id="2" name="Content Placeholder 1"/>
          <p:cNvSpPr>
            <a:spLocks noGrp="1"/>
          </p:cNvSpPr>
          <p:nvPr>
            <p:ph idx="1"/>
          </p:nvPr>
        </p:nvSpPr>
        <p:spPr>
          <a:xfrm>
            <a:off x="689810" y="721895"/>
            <a:ext cx="10940716" cy="5614737"/>
          </a:xfrm>
        </p:spPr>
        <p:txBody>
          <a:bodyPr>
            <a:normAutofit lnSpcReduction="10000"/>
          </a:bodyPr>
          <a:lstStyle/>
          <a:p>
            <a:pPr algn="just"/>
            <a:r>
              <a:rPr lang="en-US" sz="2400" dirty="0"/>
              <a:t>For the fun of it, we used the pivot tool to compute the average salary per ball club for the combined years (see Figure 3.10). </a:t>
            </a:r>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r>
              <a:rPr lang="en-US" sz="2400" dirty="0" smtClean="0"/>
              <a:t>As </a:t>
            </a:r>
            <a:r>
              <a:rPr lang="en-US" sz="2400" dirty="0"/>
              <a:t>most of you probably suspected, the team with the highest average salary (by far) is the New York Yankees, followed by the Boston Red Sox and the New York Mets. Bringing up the rear are the Washington Nationals and the Pittsburgh Pirates.</a:t>
            </a:r>
          </a:p>
          <a:p>
            <a:pPr marL="68580" indent="0" algn="just">
              <a:buNone/>
            </a:pP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674" b="18256"/>
          <a:stretch/>
        </p:blipFill>
        <p:spPr>
          <a:xfrm>
            <a:off x="1812471" y="1604260"/>
            <a:ext cx="9234306" cy="2730381"/>
          </a:xfrm>
          <a:prstGeom prst="rect">
            <a:avLst/>
          </a:prstGeom>
          <a:effectLst>
            <a:outerShdw blurRad="50800" dist="38100" dir="2700000" algn="tl" rotWithShape="0">
              <a:prstClr val="black">
                <a:alpha val="40000"/>
              </a:prstClr>
            </a:outerShdw>
          </a:effectLst>
        </p:spPr>
      </p:pic>
      <p:sp>
        <p:nvSpPr>
          <p:cNvPr id="5" name="Rectangle 4"/>
          <p:cNvSpPr/>
          <p:nvPr/>
        </p:nvSpPr>
        <p:spPr>
          <a:xfrm>
            <a:off x="3363027" y="4334641"/>
            <a:ext cx="5266185" cy="369332"/>
          </a:xfrm>
          <a:prstGeom prst="rect">
            <a:avLst/>
          </a:prstGeom>
        </p:spPr>
        <p:txBody>
          <a:bodyPr wrap="none">
            <a:spAutoFit/>
          </a:bodyPr>
          <a:lstStyle/>
          <a:p>
            <a:r>
              <a:rPr lang="en-US" b="1" i="1" dirty="0" smtClean="0">
                <a:latin typeface="Book Antiqua" panose="02040602050305030304" pitchFamily="18" charset="0"/>
              </a:rPr>
              <a:t>Figure 3.10 Average salaries per ball club in MLB </a:t>
            </a:r>
            <a:endParaRPr lang="en-US" b="1" i="1" dirty="0">
              <a:latin typeface="Book Antiqua" panose="02040602050305030304" pitchFamily="18" charset="0"/>
            </a:endParaRPr>
          </a:p>
        </p:txBody>
      </p:sp>
    </p:spTree>
    <p:extLst>
      <p:ext uri="{BB962C8B-B14F-4D97-AF65-F5344CB8AC3E}">
        <p14:creationId xmlns:p14="http://schemas.microsoft.com/office/powerpoint/2010/main" val="40115418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750"/>
                                        <p:tgtEl>
                                          <p:spTgt spid="2">
                                            <p:txEl>
                                              <p:pRg st="9" end="9"/>
                                            </p:txEl>
                                          </p:spTgt>
                                        </p:tgtEl>
                                      </p:cBhvr>
                                    </p:animEffect>
                                    <p:anim calcmode="lin" valueType="num">
                                      <p:cBhvr>
                                        <p:cTn id="8"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0786466"/>
              </p:ext>
            </p:extLst>
          </p:nvPr>
        </p:nvGraphicFramePr>
        <p:xfrm>
          <a:off x="966536" y="1795649"/>
          <a:ext cx="10106527" cy="4220141"/>
        </p:xfrm>
        <a:graphic>
          <a:graphicData uri="http://schemas.openxmlformats.org/drawingml/2006/table">
            <a:tbl>
              <a:tblPr firstRow="1" firstCol="1" lastRow="1" lastCol="1" bandRow="1" bandCol="1">
                <a:tableStyleId>{2D5ABB26-0587-4C30-8999-92F81FD0307C}</a:tableStyleId>
              </a:tblPr>
              <a:tblGrid>
                <a:gridCol w="2700218"/>
                <a:gridCol w="7406309"/>
              </a:tblGrid>
              <a:tr h="738453">
                <a:tc>
                  <a:txBody>
                    <a:bodyPr/>
                    <a:lstStyle/>
                    <a:p>
                      <a:pPr marL="47625" marR="0">
                        <a:spcBef>
                          <a:spcPts val="200"/>
                        </a:spcBef>
                        <a:spcAft>
                          <a:spcPts val="0"/>
                        </a:spcAft>
                      </a:pPr>
                      <a:r>
                        <a:rPr lang="en-US" sz="2000" b="0" dirty="0">
                          <a:effectLst>
                            <a:outerShdw blurRad="38100" dist="38100" dir="2700000" algn="tl">
                              <a:srgbClr val="000000">
                                <a:alpha val="43137"/>
                              </a:srgbClr>
                            </a:outerShdw>
                          </a:effectLst>
                        </a:rPr>
                        <a:t>=max(RANGE)</a:t>
                      </a:r>
                      <a:r>
                        <a:rPr lang="en-US" sz="2000" b="0" spc="-25" dirty="0">
                          <a:effectLst>
                            <a:outerShdw blurRad="38100" dist="38100" dir="2700000" algn="tl">
                              <a:srgbClr val="000000">
                                <a:alpha val="43137"/>
                              </a:srgbClr>
                            </a:outerShdw>
                          </a:effectLst>
                        </a:rPr>
                        <a:t> </a:t>
                      </a:r>
                      <a:r>
                        <a:rPr lang="en-US" sz="2000" b="0" dirty="0">
                          <a:effectLst>
                            <a:outerShdw blurRad="38100" dist="38100" dir="2700000" algn="tl">
                              <a:srgbClr val="000000">
                                <a:alpha val="43137"/>
                              </a:srgbClr>
                            </a:outerShdw>
                          </a:effectLst>
                        </a:rPr>
                        <a:t>-</a:t>
                      </a:r>
                    </a:p>
                    <a:p>
                      <a:pPr marL="47625" marR="0">
                        <a:spcBef>
                          <a:spcPts val="135"/>
                        </a:spcBef>
                        <a:spcAft>
                          <a:spcPts val="0"/>
                        </a:spcAft>
                      </a:pPr>
                      <a:r>
                        <a:rPr lang="en-US" sz="2000" b="0" dirty="0">
                          <a:effectLst>
                            <a:outerShdw blurRad="38100" dist="38100" dir="2700000" algn="tl">
                              <a:srgbClr val="000000">
                                <a:alpha val="43137"/>
                              </a:srgbClr>
                            </a:outerShdw>
                          </a:effectLst>
                        </a:rPr>
                        <a:t>min(RANGE)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95250">
                        <a:lnSpc>
                          <a:spcPct val="114000"/>
                        </a:lnSpc>
                        <a:spcBef>
                          <a:spcPts val="215"/>
                        </a:spcBef>
                        <a:spcAft>
                          <a:spcPts val="0"/>
                        </a:spcAft>
                      </a:pPr>
                      <a:r>
                        <a:rPr lang="en-US" sz="2000" dirty="0">
                          <a:effectLst/>
                        </a:rPr>
                        <a:t>Computes</a:t>
                      </a:r>
                      <a:r>
                        <a:rPr lang="en-US" sz="2000" spc="-105" dirty="0">
                          <a:effectLst/>
                        </a:rPr>
                        <a:t> </a:t>
                      </a:r>
                      <a:r>
                        <a:rPr lang="en-US" sz="2000" dirty="0">
                          <a:effectLst/>
                        </a:rPr>
                        <a:t>the</a:t>
                      </a:r>
                      <a:r>
                        <a:rPr lang="en-US" sz="2000" spc="-105" dirty="0">
                          <a:effectLst/>
                        </a:rPr>
                        <a:t> </a:t>
                      </a:r>
                      <a:r>
                        <a:rPr lang="en-US" sz="2000" dirty="0">
                          <a:effectLst/>
                        </a:rPr>
                        <a:t>range</a:t>
                      </a:r>
                      <a:r>
                        <a:rPr lang="en-US" sz="2000" spc="-105" dirty="0">
                          <a:effectLst/>
                        </a:rPr>
                        <a:t> </a:t>
                      </a:r>
                      <a:r>
                        <a:rPr lang="en-US" sz="2000" dirty="0">
                          <a:effectLst/>
                        </a:rPr>
                        <a:t>as</a:t>
                      </a:r>
                      <a:r>
                        <a:rPr lang="en-US" sz="2000" spc="-100" dirty="0">
                          <a:effectLst/>
                        </a:rPr>
                        <a:t> </a:t>
                      </a:r>
                      <a:r>
                        <a:rPr lang="en-US" sz="2000" dirty="0">
                          <a:effectLst/>
                        </a:rPr>
                        <a:t>the</a:t>
                      </a:r>
                      <a:r>
                        <a:rPr lang="en-US" sz="2000" spc="-105" dirty="0">
                          <a:effectLst/>
                        </a:rPr>
                        <a:t> </a:t>
                      </a:r>
                      <a:r>
                        <a:rPr lang="en-US" sz="2000" dirty="0">
                          <a:effectLst/>
                        </a:rPr>
                        <a:t>maximum</a:t>
                      </a:r>
                      <a:r>
                        <a:rPr lang="en-US" sz="2000" spc="-105" dirty="0">
                          <a:effectLst/>
                        </a:rPr>
                        <a:t> </a:t>
                      </a:r>
                      <a:r>
                        <a:rPr lang="en-US" sz="2000" dirty="0">
                          <a:effectLst/>
                        </a:rPr>
                        <a:t>minus</a:t>
                      </a:r>
                      <a:r>
                        <a:rPr lang="en-US" sz="2000" spc="-100" dirty="0">
                          <a:effectLst/>
                        </a:rPr>
                        <a:t> </a:t>
                      </a:r>
                      <a:r>
                        <a:rPr lang="en-US" sz="2000" dirty="0">
                          <a:effectLst/>
                        </a:rPr>
                        <a:t>the</a:t>
                      </a:r>
                      <a:r>
                        <a:rPr lang="en-US" sz="2000" spc="-105" dirty="0">
                          <a:effectLst/>
                        </a:rPr>
                        <a:t> </a:t>
                      </a:r>
                      <a:r>
                        <a:rPr lang="en-US" sz="2000" dirty="0">
                          <a:effectLst/>
                        </a:rPr>
                        <a:t>minimum value.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453">
                <a:tc>
                  <a:txBody>
                    <a:bodyPr/>
                    <a:lstStyle/>
                    <a:p>
                      <a:pPr marL="47625" marR="0">
                        <a:spcBef>
                          <a:spcPts val="200"/>
                        </a:spcBef>
                        <a:spcAft>
                          <a:spcPts val="0"/>
                        </a:spcAft>
                      </a:pPr>
                      <a:r>
                        <a:rPr lang="en-US" sz="2000" b="0" dirty="0">
                          <a:effectLst>
                            <a:outerShdw blurRad="38100" dist="38100" dir="2700000" algn="tl">
                              <a:srgbClr val="000000">
                                <a:alpha val="43137"/>
                              </a:srgbClr>
                            </a:outerShdw>
                          </a:effectLst>
                        </a:rPr>
                        <a:t>=</a:t>
                      </a:r>
                      <a:r>
                        <a:rPr lang="en-US" sz="2000" b="0" dirty="0" err="1">
                          <a:effectLst>
                            <a:outerShdw blurRad="38100" dist="38100" dir="2700000" algn="tl">
                              <a:srgbClr val="000000">
                                <a:alpha val="43137"/>
                              </a:srgbClr>
                            </a:outerShdw>
                          </a:effectLst>
                        </a:rPr>
                        <a:t>var</a:t>
                      </a:r>
                      <a:r>
                        <a:rPr lang="en-US" sz="2000" b="0" dirty="0">
                          <a:effectLst>
                            <a:outerShdw blurRad="38100" dist="38100" dir="2700000" algn="tl">
                              <a:srgbClr val="000000">
                                <a:alpha val="43137"/>
                              </a:srgbClr>
                            </a:outerShdw>
                          </a:effectLst>
                        </a:rPr>
                        <a:t>(RANGE)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95250">
                        <a:lnSpc>
                          <a:spcPct val="114000"/>
                        </a:lnSpc>
                        <a:spcBef>
                          <a:spcPts val="215"/>
                        </a:spcBef>
                        <a:spcAft>
                          <a:spcPts val="0"/>
                        </a:spcAft>
                      </a:pPr>
                      <a:r>
                        <a:rPr lang="en-US" sz="2000" dirty="0">
                          <a:effectLst/>
                        </a:rPr>
                        <a:t>Computes</a:t>
                      </a:r>
                      <a:r>
                        <a:rPr lang="en-US" sz="2000" spc="-60" dirty="0">
                          <a:effectLst/>
                        </a:rPr>
                        <a:t> </a:t>
                      </a:r>
                      <a:r>
                        <a:rPr lang="en-US" sz="2000" dirty="0">
                          <a:effectLst/>
                        </a:rPr>
                        <a:t>the</a:t>
                      </a:r>
                      <a:r>
                        <a:rPr lang="en-US" sz="2000" spc="-55" dirty="0">
                          <a:effectLst/>
                        </a:rPr>
                        <a:t> </a:t>
                      </a:r>
                      <a:r>
                        <a:rPr lang="en-US" sz="2000" dirty="0">
                          <a:effectLst/>
                        </a:rPr>
                        <a:t>variance</a:t>
                      </a:r>
                      <a:r>
                        <a:rPr lang="en-US" sz="2000" spc="-60" dirty="0">
                          <a:effectLst/>
                        </a:rPr>
                        <a:t> </a:t>
                      </a:r>
                      <a:r>
                        <a:rPr lang="en-US" sz="2000" dirty="0">
                          <a:effectLst/>
                        </a:rPr>
                        <a:t>(ignores</a:t>
                      </a:r>
                      <a:r>
                        <a:rPr lang="en-US" sz="2000" spc="-55" dirty="0">
                          <a:effectLst/>
                        </a:rPr>
                        <a:t> </a:t>
                      </a:r>
                      <a:r>
                        <a:rPr lang="en-US" sz="2000" dirty="0">
                          <a:effectLst/>
                        </a:rPr>
                        <a:t>cells</a:t>
                      </a:r>
                      <a:r>
                        <a:rPr lang="en-US" sz="2000" spc="-60" dirty="0">
                          <a:effectLst/>
                        </a:rPr>
                        <a:t> </a:t>
                      </a:r>
                      <a:r>
                        <a:rPr lang="en-US" sz="2000" dirty="0">
                          <a:effectLst/>
                        </a:rPr>
                        <a:t>containing</a:t>
                      </a:r>
                      <a:r>
                        <a:rPr lang="en-US" sz="2000" spc="-55" dirty="0">
                          <a:effectLst/>
                        </a:rPr>
                        <a:t> </a:t>
                      </a:r>
                      <a:r>
                        <a:rPr lang="en-US" sz="2000" dirty="0">
                          <a:effectLst/>
                        </a:rPr>
                        <a:t>no numerical</a:t>
                      </a:r>
                      <a:r>
                        <a:rPr lang="en-US" sz="2000" spc="85" dirty="0">
                          <a:effectLst/>
                        </a:rPr>
                        <a:t> </a:t>
                      </a:r>
                      <a:r>
                        <a:rPr lang="en-US" sz="2000" dirty="0">
                          <a:effectLst/>
                        </a:rPr>
                        <a:t>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387">
                <a:tc>
                  <a:txBody>
                    <a:bodyPr/>
                    <a:lstStyle/>
                    <a:p>
                      <a:pPr marL="47625" marR="0">
                        <a:spcBef>
                          <a:spcPts val="200"/>
                        </a:spcBef>
                        <a:spcAft>
                          <a:spcPts val="0"/>
                        </a:spcAft>
                      </a:pPr>
                      <a:r>
                        <a:rPr lang="en-US" sz="2000" b="0" spc="-5" dirty="0">
                          <a:effectLst>
                            <a:outerShdw blurRad="38100" dist="38100" dir="2700000" algn="tl">
                              <a:srgbClr val="000000">
                                <a:alpha val="43137"/>
                              </a:srgbClr>
                            </a:outerShdw>
                          </a:effectLst>
                        </a:rPr>
                        <a:t>=</a:t>
                      </a:r>
                      <a:r>
                        <a:rPr lang="en-US" sz="2000" b="0" spc="-10" dirty="0" err="1">
                          <a:effectLst>
                            <a:outerShdw blurRad="38100" dist="38100" dir="2700000" algn="tl">
                              <a:srgbClr val="000000">
                                <a:alpha val="43137"/>
                              </a:srgbClr>
                            </a:outerShdw>
                          </a:effectLst>
                        </a:rPr>
                        <a:t>var.p</a:t>
                      </a:r>
                      <a:r>
                        <a:rPr lang="en-US" sz="2000" b="0" spc="-10" dirty="0">
                          <a:effectLst>
                            <a:outerShdw blurRad="38100" dist="38100" dir="2700000" algn="tl">
                              <a:srgbClr val="000000">
                                <a:alpha val="43137"/>
                              </a:srgbClr>
                            </a:outerShdw>
                          </a:effectLst>
                        </a:rPr>
                        <a:t>(RANGE)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spcBef>
                          <a:spcPts val="215"/>
                        </a:spcBef>
                        <a:spcAft>
                          <a:spcPts val="0"/>
                        </a:spcAft>
                      </a:pPr>
                      <a:r>
                        <a:rPr lang="en-US" sz="2000" dirty="0">
                          <a:effectLst/>
                        </a:rPr>
                        <a:t>New</a:t>
                      </a:r>
                      <a:r>
                        <a:rPr lang="en-US" sz="2000" spc="-40" dirty="0">
                          <a:effectLst/>
                        </a:rPr>
                        <a:t> </a:t>
                      </a:r>
                      <a:r>
                        <a:rPr lang="en-US" sz="2000" dirty="0">
                          <a:effectLst/>
                        </a:rPr>
                        <a:t>function</a:t>
                      </a:r>
                      <a:r>
                        <a:rPr lang="en-US" sz="2000" spc="-40" dirty="0">
                          <a:effectLst/>
                        </a:rPr>
                        <a:t> </a:t>
                      </a:r>
                      <a:r>
                        <a:rPr lang="en-US" sz="2000" dirty="0">
                          <a:effectLst/>
                        </a:rPr>
                        <a:t>to</a:t>
                      </a:r>
                      <a:r>
                        <a:rPr lang="en-US" sz="2000" spc="-40" dirty="0">
                          <a:effectLst/>
                        </a:rPr>
                        <a:t> </a:t>
                      </a:r>
                      <a:r>
                        <a:rPr lang="en-US" sz="2000" dirty="0">
                          <a:effectLst/>
                        </a:rPr>
                        <a:t>compute</a:t>
                      </a:r>
                      <a:r>
                        <a:rPr lang="en-US" sz="2000" spc="-35" dirty="0">
                          <a:effectLst/>
                        </a:rPr>
                        <a:t> </a:t>
                      </a:r>
                      <a:r>
                        <a:rPr lang="en-US" sz="2000" dirty="0">
                          <a:effectLst/>
                        </a:rPr>
                        <a:t>the</a:t>
                      </a:r>
                      <a:r>
                        <a:rPr lang="en-US" sz="2000" spc="-40" dirty="0">
                          <a:effectLst/>
                        </a:rPr>
                        <a:t> </a:t>
                      </a:r>
                      <a:r>
                        <a:rPr lang="en-US" sz="2000" dirty="0">
                          <a:effectLst/>
                        </a:rPr>
                        <a:t>population</a:t>
                      </a:r>
                      <a:r>
                        <a:rPr lang="en-US" sz="2000" spc="-40" dirty="0">
                          <a:effectLst/>
                        </a:rPr>
                        <a:t> </a:t>
                      </a:r>
                      <a:r>
                        <a:rPr lang="en-US" sz="2000" dirty="0">
                          <a:effectLst/>
                        </a:rPr>
                        <a:t>variance.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387">
                <a:tc>
                  <a:txBody>
                    <a:bodyPr/>
                    <a:lstStyle/>
                    <a:p>
                      <a:pPr marL="47625" marR="0">
                        <a:spcBef>
                          <a:spcPts val="200"/>
                        </a:spcBef>
                        <a:spcAft>
                          <a:spcPts val="0"/>
                        </a:spcAft>
                      </a:pPr>
                      <a:r>
                        <a:rPr lang="en-US" sz="2000" b="0" spc="-5" dirty="0">
                          <a:effectLst>
                            <a:outerShdw blurRad="38100" dist="38100" dir="2700000" algn="tl">
                              <a:srgbClr val="000000">
                                <a:alpha val="43137"/>
                              </a:srgbClr>
                            </a:outerShdw>
                          </a:effectLst>
                        </a:rPr>
                        <a:t>=</a:t>
                      </a:r>
                      <a:r>
                        <a:rPr lang="en-US" sz="2000" b="0" spc="-10" dirty="0" err="1">
                          <a:effectLst>
                            <a:outerShdw blurRad="38100" dist="38100" dir="2700000" algn="tl">
                              <a:srgbClr val="000000">
                                <a:alpha val="43137"/>
                              </a:srgbClr>
                            </a:outerShdw>
                          </a:effectLst>
                        </a:rPr>
                        <a:t>var.s</a:t>
                      </a:r>
                      <a:r>
                        <a:rPr lang="en-US" sz="2000" b="0" spc="-10" dirty="0">
                          <a:effectLst>
                            <a:outerShdw blurRad="38100" dist="38100" dir="2700000" algn="tl">
                              <a:srgbClr val="000000">
                                <a:alpha val="43137"/>
                              </a:srgbClr>
                            </a:outerShdw>
                          </a:effectLst>
                        </a:rPr>
                        <a:t>(RANGE)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spcBef>
                          <a:spcPts val="215"/>
                        </a:spcBef>
                        <a:spcAft>
                          <a:spcPts val="0"/>
                        </a:spcAft>
                      </a:pPr>
                      <a:r>
                        <a:rPr lang="en-US" sz="2000" dirty="0">
                          <a:effectLst/>
                        </a:rPr>
                        <a:t>New</a:t>
                      </a:r>
                      <a:r>
                        <a:rPr lang="en-US" sz="2000" spc="-55" dirty="0">
                          <a:effectLst/>
                        </a:rPr>
                        <a:t> </a:t>
                      </a:r>
                      <a:r>
                        <a:rPr lang="en-US" sz="2000" dirty="0">
                          <a:effectLst/>
                        </a:rPr>
                        <a:t>function</a:t>
                      </a:r>
                      <a:r>
                        <a:rPr lang="en-US" sz="2000" spc="-50" dirty="0">
                          <a:effectLst/>
                        </a:rPr>
                        <a:t> </a:t>
                      </a:r>
                      <a:r>
                        <a:rPr lang="en-US" sz="2000" dirty="0">
                          <a:effectLst/>
                        </a:rPr>
                        <a:t>to</a:t>
                      </a:r>
                      <a:r>
                        <a:rPr lang="en-US" sz="2000" spc="-55" dirty="0">
                          <a:effectLst/>
                        </a:rPr>
                        <a:t> </a:t>
                      </a:r>
                      <a:r>
                        <a:rPr lang="en-US" sz="2000" dirty="0">
                          <a:effectLst/>
                        </a:rPr>
                        <a:t>compute</a:t>
                      </a:r>
                      <a:r>
                        <a:rPr lang="en-US" sz="2000" spc="-50" dirty="0">
                          <a:effectLst/>
                        </a:rPr>
                        <a:t> </a:t>
                      </a:r>
                      <a:r>
                        <a:rPr lang="en-US" sz="2000" dirty="0">
                          <a:effectLst/>
                        </a:rPr>
                        <a:t>the</a:t>
                      </a:r>
                      <a:r>
                        <a:rPr lang="en-US" sz="2000" spc="-50" dirty="0">
                          <a:effectLst/>
                        </a:rPr>
                        <a:t> </a:t>
                      </a:r>
                      <a:r>
                        <a:rPr lang="en-US" sz="2000" dirty="0">
                          <a:effectLst/>
                        </a:rPr>
                        <a:t>sample</a:t>
                      </a:r>
                      <a:r>
                        <a:rPr lang="en-US" sz="2000" spc="-55" dirty="0">
                          <a:effectLst/>
                        </a:rPr>
                        <a:t> </a:t>
                      </a:r>
                      <a:r>
                        <a:rPr lang="en-US" sz="2000" dirty="0">
                          <a:effectLst/>
                        </a:rPr>
                        <a:t>variance.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453">
                <a:tc>
                  <a:txBody>
                    <a:bodyPr/>
                    <a:lstStyle/>
                    <a:p>
                      <a:pPr marL="47625" marR="0">
                        <a:spcBef>
                          <a:spcPts val="200"/>
                        </a:spcBef>
                        <a:spcAft>
                          <a:spcPts val="0"/>
                        </a:spcAft>
                      </a:pPr>
                      <a:r>
                        <a:rPr lang="en-US" sz="2000" b="0" dirty="0">
                          <a:effectLst>
                            <a:outerShdw blurRad="38100" dist="38100" dir="2700000" algn="tl">
                              <a:srgbClr val="000000">
                                <a:alpha val="43137"/>
                              </a:srgbClr>
                            </a:outerShdw>
                          </a:effectLst>
                        </a:rPr>
                        <a:t>=</a:t>
                      </a:r>
                      <a:r>
                        <a:rPr lang="en-US" sz="2000" b="0" dirty="0" err="1">
                          <a:effectLst>
                            <a:outerShdw blurRad="38100" dist="38100" dir="2700000" algn="tl">
                              <a:srgbClr val="000000">
                                <a:alpha val="43137"/>
                              </a:srgbClr>
                            </a:outerShdw>
                          </a:effectLst>
                        </a:rPr>
                        <a:t>stdev</a:t>
                      </a:r>
                      <a:r>
                        <a:rPr lang="en-US" sz="2000" b="0" dirty="0">
                          <a:effectLst>
                            <a:outerShdw blurRad="38100" dist="38100" dir="2700000" algn="tl">
                              <a:srgbClr val="000000">
                                <a:alpha val="43137"/>
                              </a:srgbClr>
                            </a:outerShdw>
                          </a:effectLst>
                        </a:rPr>
                        <a:t>(RANGE)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95250">
                        <a:lnSpc>
                          <a:spcPct val="114000"/>
                        </a:lnSpc>
                        <a:spcBef>
                          <a:spcPts val="215"/>
                        </a:spcBef>
                        <a:spcAft>
                          <a:spcPts val="0"/>
                        </a:spcAft>
                      </a:pPr>
                      <a:r>
                        <a:rPr lang="en-US" sz="2000" dirty="0">
                          <a:effectLst/>
                        </a:rPr>
                        <a:t>Computes</a:t>
                      </a:r>
                      <a:r>
                        <a:rPr lang="en-US" sz="2000" spc="-95" dirty="0">
                          <a:effectLst/>
                        </a:rPr>
                        <a:t> </a:t>
                      </a:r>
                      <a:r>
                        <a:rPr lang="en-US" sz="2000" dirty="0">
                          <a:effectLst/>
                        </a:rPr>
                        <a:t>the</a:t>
                      </a:r>
                      <a:r>
                        <a:rPr lang="en-US" sz="2000" spc="-95" dirty="0">
                          <a:effectLst/>
                        </a:rPr>
                        <a:t> </a:t>
                      </a:r>
                      <a:r>
                        <a:rPr lang="en-US" sz="2000" dirty="0">
                          <a:effectLst/>
                        </a:rPr>
                        <a:t>standard</a:t>
                      </a:r>
                      <a:r>
                        <a:rPr lang="en-US" sz="2000" spc="-95" dirty="0">
                          <a:effectLst/>
                        </a:rPr>
                        <a:t> </a:t>
                      </a:r>
                      <a:r>
                        <a:rPr lang="en-US" sz="2000" dirty="0">
                          <a:effectLst/>
                        </a:rPr>
                        <a:t>deviation</a:t>
                      </a:r>
                      <a:r>
                        <a:rPr lang="en-US" sz="2000" spc="-95" dirty="0">
                          <a:effectLst/>
                        </a:rPr>
                        <a:t> </a:t>
                      </a:r>
                      <a:r>
                        <a:rPr lang="en-US" sz="2000" dirty="0">
                          <a:effectLst/>
                        </a:rPr>
                        <a:t>(ignores</a:t>
                      </a:r>
                      <a:r>
                        <a:rPr lang="en-US" sz="2000" spc="-90" dirty="0">
                          <a:effectLst/>
                        </a:rPr>
                        <a:t> </a:t>
                      </a:r>
                      <a:r>
                        <a:rPr lang="en-US" sz="2000" dirty="0">
                          <a:effectLst/>
                        </a:rPr>
                        <a:t>cells</a:t>
                      </a:r>
                      <a:r>
                        <a:rPr lang="en-US" sz="2000" spc="-95" dirty="0">
                          <a:effectLst/>
                        </a:rPr>
                        <a:t> </a:t>
                      </a:r>
                      <a:r>
                        <a:rPr lang="en-US" sz="2000" dirty="0">
                          <a:effectLst/>
                        </a:rPr>
                        <a:t>containing no</a:t>
                      </a:r>
                      <a:r>
                        <a:rPr lang="en-US" sz="2000" spc="-90" dirty="0">
                          <a:effectLst/>
                        </a:rPr>
                        <a:t> </a:t>
                      </a:r>
                      <a:r>
                        <a:rPr lang="en-US" sz="2000" dirty="0">
                          <a:effectLst/>
                        </a:rPr>
                        <a:t>numerical</a:t>
                      </a:r>
                      <a:r>
                        <a:rPr lang="en-US" sz="2000" spc="-90" dirty="0">
                          <a:effectLst/>
                        </a:rPr>
                        <a:t> </a:t>
                      </a:r>
                      <a:r>
                        <a:rPr lang="en-US" sz="2000" dirty="0">
                          <a:effectLst/>
                        </a:rPr>
                        <a:t>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408">
                <a:tc>
                  <a:txBody>
                    <a:bodyPr/>
                    <a:lstStyle/>
                    <a:p>
                      <a:pPr marL="47625" marR="0">
                        <a:spcBef>
                          <a:spcPts val="200"/>
                        </a:spcBef>
                        <a:spcAft>
                          <a:spcPts val="0"/>
                        </a:spcAft>
                      </a:pPr>
                      <a:r>
                        <a:rPr lang="en-US" sz="2000" b="0" spc="-5" dirty="0">
                          <a:effectLst>
                            <a:outerShdw blurRad="38100" dist="38100" dir="2700000" algn="tl">
                              <a:srgbClr val="000000">
                                <a:alpha val="43137"/>
                              </a:srgbClr>
                            </a:outerShdw>
                          </a:effectLst>
                        </a:rPr>
                        <a:t>=</a:t>
                      </a:r>
                      <a:r>
                        <a:rPr lang="en-US" sz="2000" b="0" spc="-10" dirty="0" err="1">
                          <a:effectLst>
                            <a:outerShdw blurRad="38100" dist="38100" dir="2700000" algn="tl">
                              <a:srgbClr val="000000">
                                <a:alpha val="43137"/>
                              </a:srgbClr>
                            </a:outerShdw>
                          </a:effectLst>
                        </a:rPr>
                        <a:t>stdev.p</a:t>
                      </a:r>
                      <a:r>
                        <a:rPr lang="en-US" sz="2000" b="0" spc="-10" dirty="0">
                          <a:effectLst>
                            <a:outerShdw blurRad="38100" dist="38100" dir="2700000" algn="tl">
                              <a:srgbClr val="000000">
                                <a:alpha val="43137"/>
                              </a:srgbClr>
                            </a:outerShdw>
                          </a:effectLst>
                        </a:rPr>
                        <a:t>(RANGE)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spcBef>
                          <a:spcPts val="215"/>
                        </a:spcBef>
                        <a:spcAft>
                          <a:spcPts val="0"/>
                        </a:spcAft>
                      </a:pPr>
                      <a:r>
                        <a:rPr lang="en-US" sz="2000" dirty="0">
                          <a:effectLst/>
                        </a:rPr>
                        <a:t>New</a:t>
                      </a:r>
                      <a:r>
                        <a:rPr lang="en-US" sz="2000" spc="-65" dirty="0">
                          <a:effectLst/>
                        </a:rPr>
                        <a:t> </a:t>
                      </a:r>
                      <a:r>
                        <a:rPr lang="en-US" sz="2000" dirty="0">
                          <a:effectLst/>
                        </a:rPr>
                        <a:t>function</a:t>
                      </a:r>
                      <a:r>
                        <a:rPr lang="en-US" sz="2000" spc="-60" dirty="0">
                          <a:effectLst/>
                        </a:rPr>
                        <a:t> </a:t>
                      </a:r>
                      <a:r>
                        <a:rPr lang="en-US" sz="2000" dirty="0">
                          <a:effectLst/>
                        </a:rPr>
                        <a:t>to</a:t>
                      </a:r>
                      <a:r>
                        <a:rPr lang="en-US" sz="2000" spc="-65" dirty="0">
                          <a:effectLst/>
                        </a:rPr>
                        <a:t> </a:t>
                      </a:r>
                      <a:r>
                        <a:rPr lang="en-US" sz="2000" dirty="0">
                          <a:effectLst/>
                        </a:rPr>
                        <a:t>compute</a:t>
                      </a:r>
                      <a:r>
                        <a:rPr lang="en-US" sz="2000" spc="-60" dirty="0">
                          <a:effectLst/>
                        </a:rPr>
                        <a:t> </a:t>
                      </a:r>
                      <a:r>
                        <a:rPr lang="en-US" sz="2000" dirty="0">
                          <a:effectLst/>
                        </a:rPr>
                        <a:t>the</a:t>
                      </a:r>
                      <a:r>
                        <a:rPr lang="en-US" sz="2000" spc="-65" dirty="0">
                          <a:effectLst/>
                        </a:rPr>
                        <a:t> </a:t>
                      </a:r>
                      <a:r>
                        <a:rPr lang="en-US" sz="2000" dirty="0">
                          <a:effectLst/>
                        </a:rPr>
                        <a:t>population</a:t>
                      </a:r>
                      <a:r>
                        <a:rPr lang="en-US" sz="2000" spc="-60" dirty="0">
                          <a:effectLst/>
                        </a:rPr>
                        <a:t> </a:t>
                      </a:r>
                      <a:r>
                        <a:rPr lang="en-US" sz="2000" dirty="0">
                          <a:effectLst/>
                        </a:rPr>
                        <a:t>standard</a:t>
                      </a:r>
                      <a:r>
                        <a:rPr lang="en-US" sz="2000" spc="-65" dirty="0">
                          <a:effectLst/>
                        </a:rPr>
                        <a:t> </a:t>
                      </a:r>
                      <a:r>
                        <a:rPr lang="en-US" sz="2000" dirty="0">
                          <a:effectLst/>
                        </a:rPr>
                        <a:t>deviation.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408">
                <a:tc>
                  <a:txBody>
                    <a:bodyPr/>
                    <a:lstStyle/>
                    <a:p>
                      <a:pPr marL="47625" marR="0">
                        <a:spcBef>
                          <a:spcPts val="200"/>
                        </a:spcBef>
                        <a:spcAft>
                          <a:spcPts val="0"/>
                        </a:spcAft>
                      </a:pPr>
                      <a:r>
                        <a:rPr lang="en-US" sz="2000" b="0" spc="-5" dirty="0">
                          <a:effectLst>
                            <a:outerShdw blurRad="38100" dist="38100" dir="2700000" algn="tl">
                              <a:srgbClr val="000000">
                                <a:alpha val="43137"/>
                              </a:srgbClr>
                            </a:outerShdw>
                          </a:effectLst>
                        </a:rPr>
                        <a:t>=</a:t>
                      </a:r>
                      <a:r>
                        <a:rPr lang="en-US" sz="2000" b="0" spc="-10" dirty="0" err="1">
                          <a:effectLst>
                            <a:outerShdw blurRad="38100" dist="38100" dir="2700000" algn="tl">
                              <a:srgbClr val="000000">
                                <a:alpha val="43137"/>
                              </a:srgbClr>
                            </a:outerShdw>
                          </a:effectLst>
                        </a:rPr>
                        <a:t>stdev.s</a:t>
                      </a:r>
                      <a:r>
                        <a:rPr lang="en-US" sz="2000" b="0" spc="-10" dirty="0">
                          <a:effectLst>
                            <a:outerShdw blurRad="38100" dist="38100" dir="2700000" algn="tl">
                              <a:srgbClr val="000000">
                                <a:alpha val="43137"/>
                              </a:srgbClr>
                            </a:outerShdw>
                          </a:effectLst>
                        </a:rPr>
                        <a:t>(RANGE)</a:t>
                      </a:r>
                      <a:endParaRPr lang="en-US" sz="20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0">
                        <a:spcBef>
                          <a:spcPts val="215"/>
                        </a:spcBef>
                        <a:spcAft>
                          <a:spcPts val="0"/>
                        </a:spcAft>
                      </a:pPr>
                      <a:r>
                        <a:rPr lang="en-US" sz="2000" dirty="0">
                          <a:effectLst/>
                        </a:rPr>
                        <a:t>New</a:t>
                      </a:r>
                      <a:r>
                        <a:rPr lang="en-US" sz="2000" spc="-75" dirty="0">
                          <a:effectLst/>
                        </a:rPr>
                        <a:t> </a:t>
                      </a:r>
                      <a:r>
                        <a:rPr lang="en-US" sz="2000" dirty="0">
                          <a:effectLst/>
                        </a:rPr>
                        <a:t>function</a:t>
                      </a:r>
                      <a:r>
                        <a:rPr lang="en-US" sz="2000" spc="-75" dirty="0">
                          <a:effectLst/>
                        </a:rPr>
                        <a:t> </a:t>
                      </a:r>
                      <a:r>
                        <a:rPr lang="en-US" sz="2000" dirty="0">
                          <a:effectLst/>
                        </a:rPr>
                        <a:t>to</a:t>
                      </a:r>
                      <a:r>
                        <a:rPr lang="en-US" sz="2000" spc="-75" dirty="0">
                          <a:effectLst/>
                        </a:rPr>
                        <a:t> </a:t>
                      </a:r>
                      <a:r>
                        <a:rPr lang="en-US" sz="2000" dirty="0">
                          <a:effectLst/>
                        </a:rPr>
                        <a:t>compute</a:t>
                      </a:r>
                      <a:r>
                        <a:rPr lang="en-US" sz="2000" spc="-70" dirty="0">
                          <a:effectLst/>
                        </a:rPr>
                        <a:t> </a:t>
                      </a:r>
                      <a:r>
                        <a:rPr lang="en-US" sz="2000" dirty="0">
                          <a:effectLst/>
                        </a:rPr>
                        <a:t>the</a:t>
                      </a:r>
                      <a:r>
                        <a:rPr lang="en-US" sz="2000" spc="-75" dirty="0">
                          <a:effectLst/>
                        </a:rPr>
                        <a:t> </a:t>
                      </a:r>
                      <a:r>
                        <a:rPr lang="en-US" sz="2000" dirty="0">
                          <a:effectLst/>
                        </a:rPr>
                        <a:t>sample</a:t>
                      </a:r>
                      <a:r>
                        <a:rPr lang="en-US" sz="2000" spc="-75" dirty="0">
                          <a:effectLst/>
                        </a:rPr>
                        <a:t> </a:t>
                      </a:r>
                      <a:r>
                        <a:rPr lang="en-US" sz="2000" dirty="0">
                          <a:effectLst/>
                        </a:rPr>
                        <a:t>standard</a:t>
                      </a:r>
                      <a:r>
                        <a:rPr lang="en-US" sz="2000" spc="-70" dirty="0">
                          <a:effectLst/>
                        </a:rPr>
                        <a:t> </a:t>
                      </a:r>
                      <a:r>
                        <a:rPr lang="en-US" sz="2000" dirty="0">
                          <a:effectLst/>
                        </a:rPr>
                        <a:t>deviation.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802105" y="677046"/>
            <a:ext cx="10940716" cy="897074"/>
          </a:xfrm>
        </p:spPr>
        <p:txBody>
          <a:bodyPr/>
          <a:lstStyle/>
          <a:p>
            <a:r>
              <a:rPr lang="en-US" sz="3000" dirty="0"/>
              <a:t>In addition to measures of central tendency, Excel also provides </a:t>
            </a:r>
            <a:r>
              <a:rPr lang="en-US" sz="3000" dirty="0" smtClean="0"/>
              <a:t>formulas </a:t>
            </a:r>
            <a:r>
              <a:rPr lang="en-US" sz="3000" dirty="0"/>
              <a:t>to compute range, variance, and standard deviation:</a:t>
            </a:r>
            <a:br>
              <a:rPr lang="en-US" sz="3000" dirty="0"/>
            </a:br>
            <a:endParaRPr lang="en-US" sz="3000" dirty="0"/>
          </a:p>
        </p:txBody>
      </p:sp>
    </p:spTree>
    <p:extLst>
      <p:ext uri="{BB962C8B-B14F-4D97-AF65-F5344CB8AC3E}">
        <p14:creationId xmlns:p14="http://schemas.microsoft.com/office/powerpoint/2010/main" val="15527555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0682" y="1216300"/>
            <a:ext cx="9937187" cy="106970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700" dirty="0" smtClean="0"/>
              <a:t>Compute </a:t>
            </a:r>
            <a:r>
              <a:rPr lang="en-US" sz="2700" dirty="0"/>
              <a:t>the median of the numbers 1, 2, 3, 4, </a:t>
            </a:r>
            <a:r>
              <a:rPr lang="en-US" sz="2700" dirty="0" smtClean="0"/>
              <a:t>5, and </a:t>
            </a:r>
            <a:r>
              <a:rPr lang="en-US" sz="2700" dirty="0"/>
              <a:t>6</a:t>
            </a:r>
            <a:r>
              <a:rPr lang="en-US" sz="2700" dirty="0" smtClean="0"/>
              <a:t>.</a:t>
            </a:r>
          </a:p>
          <a:p>
            <a:pPr defTabSz="1244600">
              <a:spcBef>
                <a:spcPts val="600"/>
              </a:spcBef>
              <a:spcAft>
                <a:spcPts val="1200"/>
              </a:spcAft>
            </a:pPr>
            <a:endParaRPr lang="en-US" sz="2700" kern="1200" dirty="0" smtClean="0"/>
          </a:p>
        </p:txBody>
      </p:sp>
      <p:sp>
        <p:nvSpPr>
          <p:cNvPr id="8" name="Freeform 7"/>
          <p:cNvSpPr/>
          <p:nvPr/>
        </p:nvSpPr>
        <p:spPr>
          <a:xfrm>
            <a:off x="1417400" y="83126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9" name="TextBox 8"/>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Measures of Central Tendency – Mean, Median, Mode</a:t>
            </a:r>
          </a:p>
        </p:txBody>
      </p:sp>
      <p:sp>
        <p:nvSpPr>
          <p:cNvPr id="10" name="Content Placeholder 13"/>
          <p:cNvSpPr>
            <a:spLocks noGrp="1"/>
          </p:cNvSpPr>
          <p:nvPr>
            <p:ph idx="1"/>
          </p:nvPr>
        </p:nvSpPr>
        <p:spPr>
          <a:xfrm>
            <a:off x="944880" y="2438400"/>
            <a:ext cx="10607842" cy="3657600"/>
          </a:xfrm>
        </p:spPr>
        <p:txBody>
          <a:bodyPr>
            <a:noAutofit/>
          </a:bodyPr>
          <a:lstStyle/>
          <a:p>
            <a:pPr algn="just">
              <a:buFont typeface="Wingdings" panose="05000000000000000000" pitchFamily="2" charset="2"/>
              <a:buChar char="§"/>
            </a:pPr>
            <a:r>
              <a:rPr lang="en-US" sz="2400" dirty="0"/>
              <a:t>The numbers are again sorted, but neither 3 nor 4 (nor any other of the numbers) can be the median. </a:t>
            </a:r>
            <a:endParaRPr lang="en-US" sz="2400" dirty="0" smtClean="0"/>
          </a:p>
          <a:p>
            <a:pPr lvl="1" algn="just">
              <a:buFont typeface="Wingdings" panose="05000000000000000000" pitchFamily="2" charset="2"/>
              <a:buChar char="§"/>
            </a:pPr>
            <a:r>
              <a:rPr lang="en-US" sz="2200" dirty="0"/>
              <a:t>T</a:t>
            </a:r>
            <a:r>
              <a:rPr lang="en-US" sz="2200" dirty="0" smtClean="0"/>
              <a:t>he </a:t>
            </a:r>
            <a:r>
              <a:rPr lang="en-US" sz="2200" dirty="0"/>
              <a:t>median should be </a:t>
            </a:r>
            <a:r>
              <a:rPr lang="en-US" sz="2200" dirty="0" smtClean="0"/>
              <a:t>somewhere </a:t>
            </a:r>
            <a:r>
              <a:rPr lang="en-US" sz="2200" dirty="0"/>
              <a:t>between 3 and 4. </a:t>
            </a:r>
            <a:endParaRPr lang="en-US" sz="2200" dirty="0" smtClean="0"/>
          </a:p>
          <a:p>
            <a:pPr lvl="1" algn="just">
              <a:buFont typeface="Wingdings" panose="05000000000000000000" pitchFamily="2" charset="2"/>
              <a:buChar char="§"/>
            </a:pPr>
            <a:r>
              <a:rPr lang="en-US" sz="2200" dirty="0" smtClean="0"/>
              <a:t>When </a:t>
            </a:r>
            <a:r>
              <a:rPr lang="en-US" sz="2200" dirty="0"/>
              <a:t>there is an even number of </a:t>
            </a:r>
            <a:r>
              <a:rPr lang="en-US" sz="2200" dirty="0" smtClean="0"/>
              <a:t>numbers, </a:t>
            </a:r>
            <a:r>
              <a:rPr lang="en-US" sz="2200" dirty="0"/>
              <a:t>the median is computed by taking the “middle between the two middle numbers.” </a:t>
            </a:r>
            <a:endParaRPr lang="en-US" sz="2200" dirty="0" smtClean="0"/>
          </a:p>
          <a:p>
            <a:pPr algn="just">
              <a:buFont typeface="Wingdings" panose="05000000000000000000" pitchFamily="2" charset="2"/>
              <a:buChar char="§"/>
            </a:pPr>
            <a:r>
              <a:rPr lang="en-US" sz="2400" dirty="0" smtClean="0"/>
              <a:t>In </a:t>
            </a:r>
            <a:r>
              <a:rPr lang="en-US" sz="2400" dirty="0"/>
              <a:t>our case the median, therefore, would be 3.5 since that is the middle between 3 and 4, computed as (3 + 4)/2. </a:t>
            </a:r>
            <a:endParaRPr lang="en-US" sz="2400" dirty="0" smtClean="0"/>
          </a:p>
          <a:p>
            <a:pPr algn="just">
              <a:buFont typeface="Wingdings" panose="05000000000000000000" pitchFamily="2" charset="2"/>
              <a:buChar char="§"/>
            </a:pPr>
            <a:r>
              <a:rPr lang="en-US" sz="2400" dirty="0" smtClean="0"/>
              <a:t>Note </a:t>
            </a:r>
            <a:r>
              <a:rPr lang="en-US" sz="2400" dirty="0"/>
              <a:t>that indeed three numbers are less than 3.5, and three are bigger, as the definition of the median requires. </a:t>
            </a:r>
          </a:p>
          <a:p>
            <a:pPr marL="68580" indent="0" algn="just">
              <a:lnSpc>
                <a:spcPct val="120000"/>
              </a:lnSpc>
              <a:spcBef>
                <a:spcPts val="0"/>
              </a:spcBef>
              <a:buNone/>
            </a:pPr>
            <a:r>
              <a:rPr lang="en-US" sz="2400" dirty="0"/>
              <a:t/>
            </a:r>
            <a:br>
              <a:rPr lang="en-US" sz="2400" dirty="0"/>
            </a:br>
            <a:endParaRPr lang="en-US" sz="2400" dirty="0"/>
          </a:p>
        </p:txBody>
      </p:sp>
    </p:spTree>
    <p:extLst>
      <p:ext uri="{BB962C8B-B14F-4D97-AF65-F5344CB8AC3E}">
        <p14:creationId xmlns:p14="http://schemas.microsoft.com/office/powerpoint/2010/main" val="28755514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750"/>
                                        <p:tgtEl>
                                          <p:spTgt spid="10">
                                            <p:txEl>
                                              <p:pRg st="1" end="1"/>
                                            </p:txEl>
                                          </p:spTgt>
                                        </p:tgtEl>
                                      </p:cBhvr>
                                    </p:animEffect>
                                    <p:anim calcmode="lin" valueType="num">
                                      <p:cBhvr>
                                        <p:cTn id="15"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750"/>
                                        <p:tgtEl>
                                          <p:spTgt spid="10">
                                            <p:txEl>
                                              <p:pRg st="2" end="2"/>
                                            </p:txEl>
                                          </p:spTgt>
                                        </p:tgtEl>
                                      </p:cBhvr>
                                    </p:animEffect>
                                    <p:anim calcmode="lin" valueType="num">
                                      <p:cBhvr>
                                        <p:cTn id="22"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750"/>
                                        <p:tgtEl>
                                          <p:spTgt spid="10">
                                            <p:txEl>
                                              <p:pRg st="3" end="3"/>
                                            </p:txEl>
                                          </p:spTgt>
                                        </p:tgtEl>
                                      </p:cBhvr>
                                    </p:animEffect>
                                    <p:anim calcmode="lin" valueType="num">
                                      <p:cBhvr>
                                        <p:cTn id="29" dur="7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750"/>
                                        <p:tgtEl>
                                          <p:spTgt spid="10">
                                            <p:txEl>
                                              <p:pRg st="4" end="4"/>
                                            </p:txEl>
                                          </p:spTgt>
                                        </p:tgtEl>
                                      </p:cBhvr>
                                    </p:animEffect>
                                    <p:anim calcmode="lin" valueType="num">
                                      <p:cBhvr>
                                        <p:cTn id="36" dur="75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9" y="1648189"/>
            <a:ext cx="9937187" cy="275236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Use the preceding formulas to compute the mean, range,</a:t>
            </a:r>
          </a:p>
          <a:p>
            <a:r>
              <a:rPr lang="en-US" sz="2600" dirty="0"/>
              <a:t>variance, and standard deviation of the salaries of graduates for the University of Florida</a:t>
            </a:r>
            <a:r>
              <a:rPr lang="en-US" sz="2600" dirty="0" smtClean="0"/>
              <a:t>:</a:t>
            </a:r>
          </a:p>
          <a:p>
            <a:endParaRPr lang="en-US" dirty="0"/>
          </a:p>
          <a:p>
            <a:pPr lvl="2"/>
            <a:r>
              <a:rPr lang="en-US" sz="2000" dirty="0" smtClean="0">
                <a:hlinkClick r:id="rId3"/>
              </a:rPr>
              <a:t>www.betterbusinessdecisions.org/data/u-floridagraduationsalaries.xls</a:t>
            </a:r>
            <a:endParaRPr lang="en-US" sz="2000" dirty="0" smtClean="0"/>
          </a:p>
          <a:p>
            <a:endParaRPr lang="en-US" sz="6000" dirty="0"/>
          </a:p>
        </p:txBody>
      </p:sp>
      <p:sp>
        <p:nvSpPr>
          <p:cNvPr id="8" name="Freeform 7"/>
          <p:cNvSpPr/>
          <p:nvPr/>
        </p:nvSpPr>
        <p:spPr>
          <a:xfrm>
            <a:off x="1369987" y="126315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337" y="3438775"/>
            <a:ext cx="523625" cy="523625"/>
          </a:xfrm>
          <a:prstGeom prst="rect">
            <a:avLst/>
          </a:prstGeom>
        </p:spPr>
      </p:pic>
    </p:spTree>
    <p:extLst>
      <p:ext uri="{BB962C8B-B14F-4D97-AF65-F5344CB8AC3E}">
        <p14:creationId xmlns:p14="http://schemas.microsoft.com/office/powerpoint/2010/main" val="34506094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sp>
        <p:nvSpPr>
          <p:cNvPr id="2" name="Content Placeholder 1"/>
          <p:cNvSpPr>
            <a:spLocks noGrp="1"/>
          </p:cNvSpPr>
          <p:nvPr>
            <p:ph idx="1"/>
          </p:nvPr>
        </p:nvSpPr>
        <p:spPr>
          <a:xfrm>
            <a:off x="625642" y="721895"/>
            <a:ext cx="10940716" cy="5566611"/>
          </a:xfrm>
        </p:spPr>
        <p:txBody>
          <a:bodyPr>
            <a:noAutofit/>
          </a:bodyPr>
          <a:lstStyle/>
          <a:p>
            <a:pPr algn="just"/>
            <a:r>
              <a:rPr lang="en-US" sz="2400" dirty="0"/>
              <a:t>All that is involved here is adding the appropriate formulas to the Excel worksheet (see Figure 3.11</a:t>
            </a:r>
            <a:r>
              <a:rPr lang="en-US" sz="2400" dirty="0" smtClean="0"/>
              <a:t>).</a:t>
            </a:r>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marL="68580" indent="0" algn="just">
              <a:buNone/>
            </a:pPr>
            <a:endParaRPr lang="en-US" sz="2400" dirty="0"/>
          </a:p>
          <a:p>
            <a:pPr algn="just"/>
            <a:r>
              <a:rPr lang="en-US" sz="2400" dirty="0"/>
              <a:t>Note: The variance is displayed as dollars, even though that is not correct (it should be “square dollars,” which does not make much sense). The standard deviation, on the other hand, has indeed dollars as unit</a:t>
            </a:r>
            <a:r>
              <a:rPr lang="en-US" sz="2400" dirty="0" smtClean="0"/>
              <a: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632" y="1540276"/>
            <a:ext cx="7079832" cy="3044524"/>
          </a:xfrm>
          <a:prstGeom prst="rect">
            <a:avLst/>
          </a:prstGeom>
        </p:spPr>
      </p:pic>
    </p:spTree>
    <p:extLst>
      <p:ext uri="{BB962C8B-B14F-4D97-AF65-F5344CB8AC3E}">
        <p14:creationId xmlns:p14="http://schemas.microsoft.com/office/powerpoint/2010/main" val="1041639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750"/>
                                        <p:tgtEl>
                                          <p:spTgt spid="2">
                                            <p:txEl>
                                              <p:pRg st="8" end="8"/>
                                            </p:txEl>
                                          </p:spTgt>
                                        </p:tgtEl>
                                      </p:cBhvr>
                                    </p:animEffect>
                                    <p:anim calcmode="lin" valueType="num">
                                      <p:cBhvr>
                                        <p:cTn id="8"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3269" y="1648189"/>
            <a:ext cx="9937187" cy="3517369"/>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The following Excel spreadsheet contains some data </a:t>
            </a:r>
            <a:r>
              <a:rPr lang="en-US" sz="2600" dirty="0" smtClean="0"/>
              <a:t>about life </a:t>
            </a:r>
            <a:r>
              <a:rPr lang="en-US" sz="2600" dirty="0"/>
              <a:t>expectancy and literacy rates in over 200 countries of the world in 2014. </a:t>
            </a:r>
            <a:endParaRPr lang="en-US" sz="2600" dirty="0" smtClean="0"/>
          </a:p>
          <a:p>
            <a:pPr marL="457200" indent="-457200">
              <a:buFont typeface="Wingdings" panose="05000000000000000000" pitchFamily="2" charset="2"/>
              <a:buChar char="§"/>
            </a:pPr>
            <a:r>
              <a:rPr lang="en-US" sz="2600" dirty="0" smtClean="0"/>
              <a:t>Compute </a:t>
            </a:r>
            <a:r>
              <a:rPr lang="en-US" sz="2600" dirty="0"/>
              <a:t>the mean, mode, median, variance, standard </a:t>
            </a:r>
            <a:r>
              <a:rPr lang="en-US" sz="2600" dirty="0" smtClean="0"/>
              <a:t>deviation</a:t>
            </a:r>
            <a:r>
              <a:rPr lang="en-US" sz="2600" dirty="0"/>
              <a:t>, and range of the two variables:</a:t>
            </a:r>
          </a:p>
          <a:p>
            <a:endParaRPr lang="en-US" sz="2600" dirty="0" smtClean="0"/>
          </a:p>
          <a:p>
            <a:pPr lvl="2"/>
            <a:r>
              <a:rPr lang="en-US" sz="2400" dirty="0">
                <a:hlinkClick r:id="rId3"/>
              </a:rPr>
              <a:t>www.betterbusinessdecisions.org/data/life_literate.xlsx</a:t>
            </a:r>
            <a:endParaRPr lang="en-US" sz="2800" dirty="0"/>
          </a:p>
          <a:p>
            <a:endParaRPr lang="en-US" sz="2600" dirty="0"/>
          </a:p>
        </p:txBody>
      </p:sp>
      <p:sp>
        <p:nvSpPr>
          <p:cNvPr id="8" name="Freeform 7"/>
          <p:cNvSpPr/>
          <p:nvPr/>
        </p:nvSpPr>
        <p:spPr>
          <a:xfrm>
            <a:off x="1369987" y="126315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64" y="4385259"/>
            <a:ext cx="523625" cy="523625"/>
          </a:xfrm>
          <a:prstGeom prst="rect">
            <a:avLst/>
          </a:prstGeom>
        </p:spPr>
      </p:pic>
    </p:spTree>
    <p:extLst>
      <p:ext uri="{BB962C8B-B14F-4D97-AF65-F5344CB8AC3E}">
        <p14:creationId xmlns:p14="http://schemas.microsoft.com/office/powerpoint/2010/main" val="12066638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1052763" y="818775"/>
            <a:ext cx="10010274" cy="822960"/>
          </a:xfrm>
          <a:custGeom>
            <a:avLst/>
            <a:gdLst>
              <a:gd name="connsiteX0" fmla="*/ 0 w 2859173"/>
              <a:gd name="connsiteY0" fmla="*/ 73696 h 736959"/>
              <a:gd name="connsiteX1" fmla="*/ 73696 w 2859173"/>
              <a:gd name="connsiteY1" fmla="*/ 0 h 736959"/>
              <a:gd name="connsiteX2" fmla="*/ 2785477 w 2859173"/>
              <a:gd name="connsiteY2" fmla="*/ 0 h 736959"/>
              <a:gd name="connsiteX3" fmla="*/ 2859173 w 2859173"/>
              <a:gd name="connsiteY3" fmla="*/ 73696 h 736959"/>
              <a:gd name="connsiteX4" fmla="*/ 2859173 w 2859173"/>
              <a:gd name="connsiteY4" fmla="*/ 663263 h 736959"/>
              <a:gd name="connsiteX5" fmla="*/ 2785477 w 2859173"/>
              <a:gd name="connsiteY5" fmla="*/ 736959 h 736959"/>
              <a:gd name="connsiteX6" fmla="*/ 73696 w 2859173"/>
              <a:gd name="connsiteY6" fmla="*/ 736959 h 736959"/>
              <a:gd name="connsiteX7" fmla="*/ 0 w 2859173"/>
              <a:gd name="connsiteY7" fmla="*/ 663263 h 736959"/>
              <a:gd name="connsiteX8" fmla="*/ 0 w 2859173"/>
              <a:gd name="connsiteY8" fmla="*/ 73696 h 7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173" h="736959">
                <a:moveTo>
                  <a:pt x="0" y="73696"/>
                </a:moveTo>
                <a:cubicBezTo>
                  <a:pt x="0" y="32995"/>
                  <a:pt x="32995" y="0"/>
                  <a:pt x="73696" y="0"/>
                </a:cubicBezTo>
                <a:lnTo>
                  <a:pt x="2785477" y="0"/>
                </a:lnTo>
                <a:cubicBezTo>
                  <a:pt x="2826178" y="0"/>
                  <a:pt x="2859173" y="32995"/>
                  <a:pt x="2859173" y="73696"/>
                </a:cubicBezTo>
                <a:lnTo>
                  <a:pt x="2859173" y="663263"/>
                </a:lnTo>
                <a:cubicBezTo>
                  <a:pt x="2859173" y="703964"/>
                  <a:pt x="2826178" y="736959"/>
                  <a:pt x="2785477" y="736959"/>
                </a:cubicBezTo>
                <a:lnTo>
                  <a:pt x="73696" y="736959"/>
                </a:lnTo>
                <a:cubicBezTo>
                  <a:pt x="32995" y="736959"/>
                  <a:pt x="0" y="703964"/>
                  <a:pt x="0" y="663263"/>
                </a:cubicBezTo>
                <a:lnTo>
                  <a:pt x="0" y="73696"/>
                </a:lnTo>
                <a:close/>
              </a:path>
            </a:pathLst>
          </a:custGeom>
          <a:solidFill>
            <a:srgbClr val="F2FFE3"/>
          </a:solidFill>
          <a:ln>
            <a:noFill/>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5875" tIns="55875" rIns="55875" bIns="55875" numCol="1" spcCol="1270" anchor="ctr" anchorCtr="0">
            <a:noAutofit/>
          </a:bodyPr>
          <a:lstStyle/>
          <a:p>
            <a:pPr lvl="0" algn="ctr" defTabSz="400050" rtl="0">
              <a:lnSpc>
                <a:spcPct val="90000"/>
              </a:lnSpc>
              <a:spcBef>
                <a:spcPct val="0"/>
              </a:spcBef>
              <a:spcAft>
                <a:spcPct val="35000"/>
              </a:spcAft>
            </a:pPr>
            <a:r>
              <a:rPr lang="en-US" sz="2200" kern="1200" smtClean="0"/>
              <a:t>Load the data set as usual. </a:t>
            </a:r>
            <a:endParaRPr lang="en-US" sz="2200" kern="1200"/>
          </a:p>
        </p:txBody>
      </p:sp>
      <p:sp>
        <p:nvSpPr>
          <p:cNvPr id="28" name="Freeform 27"/>
          <p:cNvSpPr/>
          <p:nvPr/>
        </p:nvSpPr>
        <p:spPr>
          <a:xfrm>
            <a:off x="5760909" y="1670311"/>
            <a:ext cx="593981" cy="214685"/>
          </a:xfrm>
          <a:custGeom>
            <a:avLst/>
            <a:gdLst>
              <a:gd name="connsiteX0" fmla="*/ 0 w 276359"/>
              <a:gd name="connsiteY0" fmla="*/ 66326 h 331631"/>
              <a:gd name="connsiteX1" fmla="*/ 138180 w 276359"/>
              <a:gd name="connsiteY1" fmla="*/ 66326 h 331631"/>
              <a:gd name="connsiteX2" fmla="*/ 138180 w 276359"/>
              <a:gd name="connsiteY2" fmla="*/ 0 h 331631"/>
              <a:gd name="connsiteX3" fmla="*/ 276359 w 276359"/>
              <a:gd name="connsiteY3" fmla="*/ 165816 h 331631"/>
              <a:gd name="connsiteX4" fmla="*/ 138180 w 276359"/>
              <a:gd name="connsiteY4" fmla="*/ 331631 h 331631"/>
              <a:gd name="connsiteX5" fmla="*/ 138180 w 276359"/>
              <a:gd name="connsiteY5" fmla="*/ 265305 h 331631"/>
              <a:gd name="connsiteX6" fmla="*/ 0 w 276359"/>
              <a:gd name="connsiteY6" fmla="*/ 265305 h 331631"/>
              <a:gd name="connsiteX7" fmla="*/ 0 w 276359"/>
              <a:gd name="connsiteY7" fmla="*/ 66326 h 33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59" h="331631">
                <a:moveTo>
                  <a:pt x="221087" y="0"/>
                </a:moveTo>
                <a:lnTo>
                  <a:pt x="221087" y="165816"/>
                </a:lnTo>
                <a:lnTo>
                  <a:pt x="276359" y="165816"/>
                </a:lnTo>
                <a:lnTo>
                  <a:pt x="138179" y="331631"/>
                </a:lnTo>
                <a:lnTo>
                  <a:pt x="0" y="165816"/>
                </a:lnTo>
                <a:lnTo>
                  <a:pt x="55272" y="165816"/>
                </a:lnTo>
                <a:lnTo>
                  <a:pt x="55272" y="0"/>
                </a:lnTo>
                <a:lnTo>
                  <a:pt x="221087" y="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6326" tIns="0" rIns="66326" bIns="82908" numCol="1" spcCol="1270" anchor="ctr" anchorCtr="0">
            <a:noAutofit/>
          </a:bodyPr>
          <a:lstStyle/>
          <a:p>
            <a:pPr lvl="0" algn="ctr" defTabSz="311150">
              <a:lnSpc>
                <a:spcPct val="90000"/>
              </a:lnSpc>
              <a:spcBef>
                <a:spcPct val="0"/>
              </a:spcBef>
              <a:spcAft>
                <a:spcPct val="35000"/>
              </a:spcAft>
            </a:pPr>
            <a:endParaRPr lang="en-US" sz="2200" kern="1200"/>
          </a:p>
        </p:txBody>
      </p:sp>
      <p:sp>
        <p:nvSpPr>
          <p:cNvPr id="29" name="Freeform 28"/>
          <p:cNvSpPr/>
          <p:nvPr/>
        </p:nvSpPr>
        <p:spPr>
          <a:xfrm>
            <a:off x="1052763" y="1924215"/>
            <a:ext cx="10010274" cy="822960"/>
          </a:xfrm>
          <a:custGeom>
            <a:avLst/>
            <a:gdLst>
              <a:gd name="connsiteX0" fmla="*/ 0 w 2859173"/>
              <a:gd name="connsiteY0" fmla="*/ 73696 h 736959"/>
              <a:gd name="connsiteX1" fmla="*/ 73696 w 2859173"/>
              <a:gd name="connsiteY1" fmla="*/ 0 h 736959"/>
              <a:gd name="connsiteX2" fmla="*/ 2785477 w 2859173"/>
              <a:gd name="connsiteY2" fmla="*/ 0 h 736959"/>
              <a:gd name="connsiteX3" fmla="*/ 2859173 w 2859173"/>
              <a:gd name="connsiteY3" fmla="*/ 73696 h 736959"/>
              <a:gd name="connsiteX4" fmla="*/ 2859173 w 2859173"/>
              <a:gd name="connsiteY4" fmla="*/ 663263 h 736959"/>
              <a:gd name="connsiteX5" fmla="*/ 2785477 w 2859173"/>
              <a:gd name="connsiteY5" fmla="*/ 736959 h 736959"/>
              <a:gd name="connsiteX6" fmla="*/ 73696 w 2859173"/>
              <a:gd name="connsiteY6" fmla="*/ 736959 h 736959"/>
              <a:gd name="connsiteX7" fmla="*/ 0 w 2859173"/>
              <a:gd name="connsiteY7" fmla="*/ 663263 h 736959"/>
              <a:gd name="connsiteX8" fmla="*/ 0 w 2859173"/>
              <a:gd name="connsiteY8" fmla="*/ 73696 h 7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173" h="736959">
                <a:moveTo>
                  <a:pt x="0" y="73696"/>
                </a:moveTo>
                <a:cubicBezTo>
                  <a:pt x="0" y="32995"/>
                  <a:pt x="32995" y="0"/>
                  <a:pt x="73696" y="0"/>
                </a:cubicBezTo>
                <a:lnTo>
                  <a:pt x="2785477" y="0"/>
                </a:lnTo>
                <a:cubicBezTo>
                  <a:pt x="2826178" y="0"/>
                  <a:pt x="2859173" y="32995"/>
                  <a:pt x="2859173" y="73696"/>
                </a:cubicBezTo>
                <a:lnTo>
                  <a:pt x="2859173" y="663263"/>
                </a:lnTo>
                <a:cubicBezTo>
                  <a:pt x="2859173" y="703964"/>
                  <a:pt x="2826178" y="736959"/>
                  <a:pt x="2785477" y="736959"/>
                </a:cubicBezTo>
                <a:lnTo>
                  <a:pt x="73696" y="736959"/>
                </a:lnTo>
                <a:cubicBezTo>
                  <a:pt x="32995" y="736959"/>
                  <a:pt x="0" y="703964"/>
                  <a:pt x="0" y="663263"/>
                </a:cubicBezTo>
                <a:lnTo>
                  <a:pt x="0" y="73696"/>
                </a:lnTo>
                <a:close/>
              </a:path>
            </a:pathLst>
          </a:custGeom>
          <a:solidFill>
            <a:srgbClr val="F2FFE3"/>
          </a:solidFill>
          <a:ln>
            <a:noFill/>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style>
          <a:lnRef idx="0">
            <a:schemeClr val="lt1">
              <a:hueOff val="0"/>
              <a:satOff val="0"/>
              <a:lumOff val="0"/>
              <a:alphaOff val="0"/>
            </a:schemeClr>
          </a:lnRef>
          <a:fillRef idx="2">
            <a:schemeClr val="accent2">
              <a:hueOff val="-1638851"/>
              <a:satOff val="-1944"/>
              <a:lumOff val="-1029"/>
              <a:alphaOff val="0"/>
            </a:schemeClr>
          </a:fillRef>
          <a:effectRef idx="1">
            <a:schemeClr val="accent2">
              <a:hueOff val="-1638851"/>
              <a:satOff val="-1944"/>
              <a:lumOff val="-1029"/>
              <a:alphaOff val="0"/>
            </a:schemeClr>
          </a:effectRef>
          <a:fontRef idx="minor">
            <a:schemeClr val="dk1"/>
          </a:fontRef>
        </p:style>
        <p:txBody>
          <a:bodyPr spcFirstLastPara="0" vert="horz" wrap="square" lIns="55875" tIns="55875" rIns="55875" bIns="55875" numCol="1" spcCol="1270" anchor="ctr" anchorCtr="0">
            <a:noAutofit/>
          </a:bodyPr>
          <a:lstStyle/>
          <a:p>
            <a:pPr lvl="0" algn="ctr" defTabSz="400050" rtl="0">
              <a:lnSpc>
                <a:spcPct val="90000"/>
              </a:lnSpc>
              <a:spcBef>
                <a:spcPct val="0"/>
              </a:spcBef>
              <a:spcAft>
                <a:spcPct val="35000"/>
              </a:spcAft>
            </a:pPr>
            <a:r>
              <a:rPr lang="en-US" sz="2200" kern="1200" smtClean="0"/>
              <a:t>Then switch to the </a:t>
            </a:r>
            <a:r>
              <a:rPr lang="en-US" sz="2200" i="1" kern="1200" smtClean="0"/>
              <a:t>Data </a:t>
            </a:r>
            <a:r>
              <a:rPr lang="en-US" sz="2200" kern="1200" smtClean="0"/>
              <a:t>ribbon and pick the </a:t>
            </a:r>
            <a:r>
              <a:rPr lang="en-US" sz="2200" i="1" kern="1200" smtClean="0"/>
              <a:t>Data Analysis </a:t>
            </a:r>
            <a:r>
              <a:rPr lang="en-US" sz="2200" kern="1200" smtClean="0"/>
              <a:t>tool from our ToolPak on the far right. </a:t>
            </a:r>
            <a:endParaRPr lang="en-US" sz="2200" kern="1200"/>
          </a:p>
        </p:txBody>
      </p:sp>
      <p:sp>
        <p:nvSpPr>
          <p:cNvPr id="30" name="Freeform 29"/>
          <p:cNvSpPr/>
          <p:nvPr/>
        </p:nvSpPr>
        <p:spPr>
          <a:xfrm>
            <a:off x="5760909" y="2775751"/>
            <a:ext cx="593981" cy="214685"/>
          </a:xfrm>
          <a:custGeom>
            <a:avLst/>
            <a:gdLst>
              <a:gd name="connsiteX0" fmla="*/ 0 w 276359"/>
              <a:gd name="connsiteY0" fmla="*/ 66326 h 331631"/>
              <a:gd name="connsiteX1" fmla="*/ 138180 w 276359"/>
              <a:gd name="connsiteY1" fmla="*/ 66326 h 331631"/>
              <a:gd name="connsiteX2" fmla="*/ 138180 w 276359"/>
              <a:gd name="connsiteY2" fmla="*/ 0 h 331631"/>
              <a:gd name="connsiteX3" fmla="*/ 276359 w 276359"/>
              <a:gd name="connsiteY3" fmla="*/ 165816 h 331631"/>
              <a:gd name="connsiteX4" fmla="*/ 138180 w 276359"/>
              <a:gd name="connsiteY4" fmla="*/ 331631 h 331631"/>
              <a:gd name="connsiteX5" fmla="*/ 138180 w 276359"/>
              <a:gd name="connsiteY5" fmla="*/ 265305 h 331631"/>
              <a:gd name="connsiteX6" fmla="*/ 0 w 276359"/>
              <a:gd name="connsiteY6" fmla="*/ 265305 h 331631"/>
              <a:gd name="connsiteX7" fmla="*/ 0 w 276359"/>
              <a:gd name="connsiteY7" fmla="*/ 66326 h 33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59" h="331631">
                <a:moveTo>
                  <a:pt x="221087" y="0"/>
                </a:moveTo>
                <a:lnTo>
                  <a:pt x="221087" y="165816"/>
                </a:lnTo>
                <a:lnTo>
                  <a:pt x="276359" y="165816"/>
                </a:lnTo>
                <a:lnTo>
                  <a:pt x="138179" y="331631"/>
                </a:lnTo>
                <a:lnTo>
                  <a:pt x="0" y="165816"/>
                </a:lnTo>
                <a:lnTo>
                  <a:pt x="55272" y="165816"/>
                </a:lnTo>
                <a:lnTo>
                  <a:pt x="55272" y="0"/>
                </a:lnTo>
                <a:lnTo>
                  <a:pt x="221087" y="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hueOff val="-2185134"/>
              <a:satOff val="-2592"/>
              <a:lumOff val="-1372"/>
              <a:alphaOff val="0"/>
            </a:schemeClr>
          </a:fillRef>
          <a:effectRef idx="1">
            <a:schemeClr val="accent2">
              <a:hueOff val="-2185134"/>
              <a:satOff val="-2592"/>
              <a:lumOff val="-1372"/>
              <a:alphaOff val="0"/>
            </a:schemeClr>
          </a:effectRef>
          <a:fontRef idx="minor">
            <a:schemeClr val="dk1"/>
          </a:fontRef>
        </p:style>
        <p:txBody>
          <a:bodyPr spcFirstLastPara="0" vert="horz" wrap="square" lIns="66326" tIns="0" rIns="66326" bIns="82908" numCol="1" spcCol="1270" anchor="ctr" anchorCtr="0">
            <a:noAutofit/>
          </a:bodyPr>
          <a:lstStyle/>
          <a:p>
            <a:pPr lvl="0" algn="ctr" defTabSz="311150">
              <a:lnSpc>
                <a:spcPct val="90000"/>
              </a:lnSpc>
              <a:spcBef>
                <a:spcPct val="0"/>
              </a:spcBef>
              <a:spcAft>
                <a:spcPct val="35000"/>
              </a:spcAft>
            </a:pPr>
            <a:endParaRPr lang="en-US" sz="2200" kern="1200"/>
          </a:p>
        </p:txBody>
      </p:sp>
      <p:sp>
        <p:nvSpPr>
          <p:cNvPr id="31" name="Freeform 30"/>
          <p:cNvSpPr/>
          <p:nvPr/>
        </p:nvSpPr>
        <p:spPr>
          <a:xfrm>
            <a:off x="1052763" y="3029655"/>
            <a:ext cx="10010274" cy="822960"/>
          </a:xfrm>
          <a:custGeom>
            <a:avLst/>
            <a:gdLst>
              <a:gd name="connsiteX0" fmla="*/ 0 w 2859173"/>
              <a:gd name="connsiteY0" fmla="*/ 73696 h 736959"/>
              <a:gd name="connsiteX1" fmla="*/ 73696 w 2859173"/>
              <a:gd name="connsiteY1" fmla="*/ 0 h 736959"/>
              <a:gd name="connsiteX2" fmla="*/ 2785477 w 2859173"/>
              <a:gd name="connsiteY2" fmla="*/ 0 h 736959"/>
              <a:gd name="connsiteX3" fmla="*/ 2859173 w 2859173"/>
              <a:gd name="connsiteY3" fmla="*/ 73696 h 736959"/>
              <a:gd name="connsiteX4" fmla="*/ 2859173 w 2859173"/>
              <a:gd name="connsiteY4" fmla="*/ 663263 h 736959"/>
              <a:gd name="connsiteX5" fmla="*/ 2785477 w 2859173"/>
              <a:gd name="connsiteY5" fmla="*/ 736959 h 736959"/>
              <a:gd name="connsiteX6" fmla="*/ 73696 w 2859173"/>
              <a:gd name="connsiteY6" fmla="*/ 736959 h 736959"/>
              <a:gd name="connsiteX7" fmla="*/ 0 w 2859173"/>
              <a:gd name="connsiteY7" fmla="*/ 663263 h 736959"/>
              <a:gd name="connsiteX8" fmla="*/ 0 w 2859173"/>
              <a:gd name="connsiteY8" fmla="*/ 73696 h 7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173" h="736959">
                <a:moveTo>
                  <a:pt x="0" y="73696"/>
                </a:moveTo>
                <a:cubicBezTo>
                  <a:pt x="0" y="32995"/>
                  <a:pt x="32995" y="0"/>
                  <a:pt x="73696" y="0"/>
                </a:cubicBezTo>
                <a:lnTo>
                  <a:pt x="2785477" y="0"/>
                </a:lnTo>
                <a:cubicBezTo>
                  <a:pt x="2826178" y="0"/>
                  <a:pt x="2859173" y="32995"/>
                  <a:pt x="2859173" y="73696"/>
                </a:cubicBezTo>
                <a:lnTo>
                  <a:pt x="2859173" y="663263"/>
                </a:lnTo>
                <a:cubicBezTo>
                  <a:pt x="2859173" y="703964"/>
                  <a:pt x="2826178" y="736959"/>
                  <a:pt x="2785477" y="736959"/>
                </a:cubicBezTo>
                <a:lnTo>
                  <a:pt x="73696" y="736959"/>
                </a:lnTo>
                <a:cubicBezTo>
                  <a:pt x="32995" y="736959"/>
                  <a:pt x="0" y="703964"/>
                  <a:pt x="0" y="663263"/>
                </a:cubicBezTo>
                <a:lnTo>
                  <a:pt x="0" y="73696"/>
                </a:lnTo>
                <a:close/>
              </a:path>
            </a:pathLst>
          </a:custGeom>
          <a:solidFill>
            <a:srgbClr val="F2FFE3"/>
          </a:solidFill>
          <a:ln>
            <a:noFill/>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style>
          <a:lnRef idx="0">
            <a:schemeClr val="lt1">
              <a:hueOff val="0"/>
              <a:satOff val="0"/>
              <a:lumOff val="0"/>
              <a:alphaOff val="0"/>
            </a:schemeClr>
          </a:lnRef>
          <a:fillRef idx="2">
            <a:schemeClr val="accent2">
              <a:hueOff val="-3277702"/>
              <a:satOff val="-3888"/>
              <a:lumOff val="-2059"/>
              <a:alphaOff val="0"/>
            </a:schemeClr>
          </a:fillRef>
          <a:effectRef idx="1">
            <a:schemeClr val="accent2">
              <a:hueOff val="-3277702"/>
              <a:satOff val="-3888"/>
              <a:lumOff val="-2059"/>
              <a:alphaOff val="0"/>
            </a:schemeClr>
          </a:effectRef>
          <a:fontRef idx="minor">
            <a:schemeClr val="dk1"/>
          </a:fontRef>
        </p:style>
        <p:txBody>
          <a:bodyPr spcFirstLastPara="0" vert="horz" wrap="square" lIns="55875" tIns="55875" rIns="55875" bIns="55875" numCol="1" spcCol="1270" anchor="ctr" anchorCtr="0">
            <a:noAutofit/>
          </a:bodyPr>
          <a:lstStyle/>
          <a:p>
            <a:pPr lvl="0" algn="ctr" defTabSz="400050" rtl="0">
              <a:lnSpc>
                <a:spcPct val="90000"/>
              </a:lnSpc>
              <a:spcBef>
                <a:spcPct val="0"/>
              </a:spcBef>
              <a:spcAft>
                <a:spcPct val="35000"/>
              </a:spcAft>
            </a:pPr>
            <a:r>
              <a:rPr lang="en-US" sz="2200" kern="1200" smtClean="0"/>
              <a:t>Select the </a:t>
            </a:r>
            <a:r>
              <a:rPr lang="en-US" sz="2200" i="1" kern="1200" smtClean="0"/>
              <a:t>Descriptive Statistics </a:t>
            </a:r>
            <a:r>
              <a:rPr lang="en-US" sz="2200" kern="1200" smtClean="0"/>
              <a:t>tool. </a:t>
            </a:r>
            <a:endParaRPr lang="en-US" sz="2200" kern="1200"/>
          </a:p>
        </p:txBody>
      </p:sp>
      <p:sp>
        <p:nvSpPr>
          <p:cNvPr id="32" name="Freeform 31"/>
          <p:cNvSpPr/>
          <p:nvPr/>
        </p:nvSpPr>
        <p:spPr>
          <a:xfrm>
            <a:off x="5760909" y="3881190"/>
            <a:ext cx="593981" cy="214685"/>
          </a:xfrm>
          <a:custGeom>
            <a:avLst/>
            <a:gdLst>
              <a:gd name="connsiteX0" fmla="*/ 0 w 276359"/>
              <a:gd name="connsiteY0" fmla="*/ 66326 h 331631"/>
              <a:gd name="connsiteX1" fmla="*/ 138180 w 276359"/>
              <a:gd name="connsiteY1" fmla="*/ 66326 h 331631"/>
              <a:gd name="connsiteX2" fmla="*/ 138180 w 276359"/>
              <a:gd name="connsiteY2" fmla="*/ 0 h 331631"/>
              <a:gd name="connsiteX3" fmla="*/ 276359 w 276359"/>
              <a:gd name="connsiteY3" fmla="*/ 165816 h 331631"/>
              <a:gd name="connsiteX4" fmla="*/ 138180 w 276359"/>
              <a:gd name="connsiteY4" fmla="*/ 331631 h 331631"/>
              <a:gd name="connsiteX5" fmla="*/ 138180 w 276359"/>
              <a:gd name="connsiteY5" fmla="*/ 265305 h 331631"/>
              <a:gd name="connsiteX6" fmla="*/ 0 w 276359"/>
              <a:gd name="connsiteY6" fmla="*/ 265305 h 331631"/>
              <a:gd name="connsiteX7" fmla="*/ 0 w 276359"/>
              <a:gd name="connsiteY7" fmla="*/ 66326 h 33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59" h="331631">
                <a:moveTo>
                  <a:pt x="221087" y="0"/>
                </a:moveTo>
                <a:lnTo>
                  <a:pt x="221087" y="165816"/>
                </a:lnTo>
                <a:lnTo>
                  <a:pt x="276359" y="165816"/>
                </a:lnTo>
                <a:lnTo>
                  <a:pt x="138179" y="331631"/>
                </a:lnTo>
                <a:lnTo>
                  <a:pt x="0" y="165816"/>
                </a:lnTo>
                <a:lnTo>
                  <a:pt x="55272" y="165816"/>
                </a:lnTo>
                <a:lnTo>
                  <a:pt x="55272" y="0"/>
                </a:lnTo>
                <a:lnTo>
                  <a:pt x="221087" y="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hueOff val="-4370269"/>
              <a:satOff val="-5184"/>
              <a:lumOff val="-2745"/>
              <a:alphaOff val="0"/>
            </a:schemeClr>
          </a:fillRef>
          <a:effectRef idx="1">
            <a:schemeClr val="accent2">
              <a:hueOff val="-4370269"/>
              <a:satOff val="-5184"/>
              <a:lumOff val="-2745"/>
              <a:alphaOff val="0"/>
            </a:schemeClr>
          </a:effectRef>
          <a:fontRef idx="minor">
            <a:schemeClr val="dk1"/>
          </a:fontRef>
        </p:style>
        <p:txBody>
          <a:bodyPr spcFirstLastPara="0" vert="horz" wrap="square" lIns="66326" tIns="0" rIns="66326" bIns="82908" numCol="1" spcCol="1270" anchor="ctr" anchorCtr="0">
            <a:noAutofit/>
          </a:bodyPr>
          <a:lstStyle/>
          <a:p>
            <a:pPr lvl="0" algn="ctr" defTabSz="311150">
              <a:lnSpc>
                <a:spcPct val="90000"/>
              </a:lnSpc>
              <a:spcBef>
                <a:spcPct val="0"/>
              </a:spcBef>
              <a:spcAft>
                <a:spcPct val="35000"/>
              </a:spcAft>
            </a:pPr>
            <a:endParaRPr lang="en-US" sz="2200" kern="1200"/>
          </a:p>
        </p:txBody>
      </p:sp>
      <p:sp>
        <p:nvSpPr>
          <p:cNvPr id="33" name="Freeform 32"/>
          <p:cNvSpPr/>
          <p:nvPr/>
        </p:nvSpPr>
        <p:spPr>
          <a:xfrm>
            <a:off x="1052763" y="4135093"/>
            <a:ext cx="10010274" cy="962804"/>
          </a:xfrm>
          <a:custGeom>
            <a:avLst/>
            <a:gdLst>
              <a:gd name="connsiteX0" fmla="*/ 0 w 2859173"/>
              <a:gd name="connsiteY0" fmla="*/ 73696 h 736959"/>
              <a:gd name="connsiteX1" fmla="*/ 73696 w 2859173"/>
              <a:gd name="connsiteY1" fmla="*/ 0 h 736959"/>
              <a:gd name="connsiteX2" fmla="*/ 2785477 w 2859173"/>
              <a:gd name="connsiteY2" fmla="*/ 0 h 736959"/>
              <a:gd name="connsiteX3" fmla="*/ 2859173 w 2859173"/>
              <a:gd name="connsiteY3" fmla="*/ 73696 h 736959"/>
              <a:gd name="connsiteX4" fmla="*/ 2859173 w 2859173"/>
              <a:gd name="connsiteY4" fmla="*/ 663263 h 736959"/>
              <a:gd name="connsiteX5" fmla="*/ 2785477 w 2859173"/>
              <a:gd name="connsiteY5" fmla="*/ 736959 h 736959"/>
              <a:gd name="connsiteX6" fmla="*/ 73696 w 2859173"/>
              <a:gd name="connsiteY6" fmla="*/ 736959 h 736959"/>
              <a:gd name="connsiteX7" fmla="*/ 0 w 2859173"/>
              <a:gd name="connsiteY7" fmla="*/ 663263 h 736959"/>
              <a:gd name="connsiteX8" fmla="*/ 0 w 2859173"/>
              <a:gd name="connsiteY8" fmla="*/ 73696 h 7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173" h="736959">
                <a:moveTo>
                  <a:pt x="0" y="73696"/>
                </a:moveTo>
                <a:cubicBezTo>
                  <a:pt x="0" y="32995"/>
                  <a:pt x="32995" y="0"/>
                  <a:pt x="73696" y="0"/>
                </a:cubicBezTo>
                <a:lnTo>
                  <a:pt x="2785477" y="0"/>
                </a:lnTo>
                <a:cubicBezTo>
                  <a:pt x="2826178" y="0"/>
                  <a:pt x="2859173" y="32995"/>
                  <a:pt x="2859173" y="73696"/>
                </a:cubicBezTo>
                <a:lnTo>
                  <a:pt x="2859173" y="663263"/>
                </a:lnTo>
                <a:cubicBezTo>
                  <a:pt x="2859173" y="703964"/>
                  <a:pt x="2826178" y="736959"/>
                  <a:pt x="2785477" y="736959"/>
                </a:cubicBezTo>
                <a:lnTo>
                  <a:pt x="73696" y="736959"/>
                </a:lnTo>
                <a:cubicBezTo>
                  <a:pt x="32995" y="736959"/>
                  <a:pt x="0" y="703964"/>
                  <a:pt x="0" y="663263"/>
                </a:cubicBezTo>
                <a:lnTo>
                  <a:pt x="0" y="73696"/>
                </a:lnTo>
                <a:close/>
              </a:path>
            </a:pathLst>
          </a:custGeom>
          <a:solidFill>
            <a:srgbClr val="F2FFE3"/>
          </a:solidFill>
          <a:ln>
            <a:noFill/>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style>
          <a:lnRef idx="0">
            <a:schemeClr val="lt1">
              <a:hueOff val="0"/>
              <a:satOff val="0"/>
              <a:lumOff val="0"/>
              <a:alphaOff val="0"/>
            </a:schemeClr>
          </a:lnRef>
          <a:fillRef idx="2">
            <a:schemeClr val="accent2">
              <a:hueOff val="-4916553"/>
              <a:satOff val="-5832"/>
              <a:lumOff val="-3088"/>
              <a:alphaOff val="0"/>
            </a:schemeClr>
          </a:fillRef>
          <a:effectRef idx="1">
            <a:schemeClr val="accent2">
              <a:hueOff val="-4916553"/>
              <a:satOff val="-5832"/>
              <a:lumOff val="-3088"/>
              <a:alphaOff val="0"/>
            </a:schemeClr>
          </a:effectRef>
          <a:fontRef idx="minor">
            <a:schemeClr val="dk1"/>
          </a:fontRef>
        </p:style>
        <p:txBody>
          <a:bodyPr spcFirstLastPara="0" vert="horz" wrap="square" lIns="55875" tIns="55875" rIns="55875" bIns="55875" numCol="1" spcCol="1270" anchor="ctr" anchorCtr="0">
            <a:noAutofit/>
          </a:bodyPr>
          <a:lstStyle/>
          <a:p>
            <a:pPr lvl="0" algn="ctr" defTabSz="400050" rtl="0">
              <a:lnSpc>
                <a:spcPct val="90000"/>
              </a:lnSpc>
              <a:spcBef>
                <a:spcPct val="0"/>
              </a:spcBef>
              <a:spcAft>
                <a:spcPct val="35000"/>
              </a:spcAft>
            </a:pPr>
            <a:r>
              <a:rPr lang="en-US" sz="2100" kern="1200" dirty="0" smtClean="0"/>
              <a:t>Define as range the second and third columns titled “Life Expectancy” and “Literacy Rate” from B1 to C206, check the box “Label in First Row,” and check the option “Summary Statistics.” </a:t>
            </a:r>
            <a:endParaRPr lang="en-US" sz="2100" kern="1200" dirty="0"/>
          </a:p>
        </p:txBody>
      </p:sp>
      <p:sp>
        <p:nvSpPr>
          <p:cNvPr id="34" name="Freeform 33"/>
          <p:cNvSpPr/>
          <p:nvPr/>
        </p:nvSpPr>
        <p:spPr>
          <a:xfrm>
            <a:off x="5760909" y="5125311"/>
            <a:ext cx="593981" cy="214685"/>
          </a:xfrm>
          <a:custGeom>
            <a:avLst/>
            <a:gdLst>
              <a:gd name="connsiteX0" fmla="*/ 0 w 276359"/>
              <a:gd name="connsiteY0" fmla="*/ 66326 h 331631"/>
              <a:gd name="connsiteX1" fmla="*/ 138180 w 276359"/>
              <a:gd name="connsiteY1" fmla="*/ 66326 h 331631"/>
              <a:gd name="connsiteX2" fmla="*/ 138180 w 276359"/>
              <a:gd name="connsiteY2" fmla="*/ 0 h 331631"/>
              <a:gd name="connsiteX3" fmla="*/ 276359 w 276359"/>
              <a:gd name="connsiteY3" fmla="*/ 165816 h 331631"/>
              <a:gd name="connsiteX4" fmla="*/ 138180 w 276359"/>
              <a:gd name="connsiteY4" fmla="*/ 331631 h 331631"/>
              <a:gd name="connsiteX5" fmla="*/ 138180 w 276359"/>
              <a:gd name="connsiteY5" fmla="*/ 265305 h 331631"/>
              <a:gd name="connsiteX6" fmla="*/ 0 w 276359"/>
              <a:gd name="connsiteY6" fmla="*/ 265305 h 331631"/>
              <a:gd name="connsiteX7" fmla="*/ 0 w 276359"/>
              <a:gd name="connsiteY7" fmla="*/ 66326 h 33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59" h="331631">
                <a:moveTo>
                  <a:pt x="221087" y="0"/>
                </a:moveTo>
                <a:lnTo>
                  <a:pt x="221087" y="165816"/>
                </a:lnTo>
                <a:lnTo>
                  <a:pt x="276359" y="165816"/>
                </a:lnTo>
                <a:lnTo>
                  <a:pt x="138179" y="331631"/>
                </a:lnTo>
                <a:lnTo>
                  <a:pt x="0" y="165816"/>
                </a:lnTo>
                <a:lnTo>
                  <a:pt x="55272" y="165816"/>
                </a:lnTo>
                <a:lnTo>
                  <a:pt x="55272" y="0"/>
                </a:lnTo>
                <a:lnTo>
                  <a:pt x="221087" y="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hueOff val="-6555403"/>
              <a:satOff val="-7776"/>
              <a:lumOff val="-4117"/>
              <a:alphaOff val="0"/>
            </a:schemeClr>
          </a:fillRef>
          <a:effectRef idx="1">
            <a:schemeClr val="accent2">
              <a:hueOff val="-6555403"/>
              <a:satOff val="-7776"/>
              <a:lumOff val="-4117"/>
              <a:alphaOff val="0"/>
            </a:schemeClr>
          </a:effectRef>
          <a:fontRef idx="minor">
            <a:schemeClr val="dk1"/>
          </a:fontRef>
        </p:style>
        <p:txBody>
          <a:bodyPr spcFirstLastPara="0" vert="horz" wrap="square" lIns="66326" tIns="0" rIns="66326" bIns="82908" numCol="1" spcCol="1270" anchor="ctr" anchorCtr="0">
            <a:noAutofit/>
          </a:bodyPr>
          <a:lstStyle/>
          <a:p>
            <a:pPr lvl="0" algn="ctr" defTabSz="311150">
              <a:lnSpc>
                <a:spcPct val="90000"/>
              </a:lnSpc>
              <a:spcBef>
                <a:spcPct val="0"/>
              </a:spcBef>
              <a:spcAft>
                <a:spcPct val="35000"/>
              </a:spcAft>
            </a:pPr>
            <a:endParaRPr lang="en-US" sz="2200" kern="1200"/>
          </a:p>
        </p:txBody>
      </p:sp>
      <p:sp>
        <p:nvSpPr>
          <p:cNvPr id="35" name="Freeform 34"/>
          <p:cNvSpPr/>
          <p:nvPr/>
        </p:nvSpPr>
        <p:spPr>
          <a:xfrm>
            <a:off x="1052763" y="5367410"/>
            <a:ext cx="10010274" cy="822960"/>
          </a:xfrm>
          <a:custGeom>
            <a:avLst/>
            <a:gdLst>
              <a:gd name="connsiteX0" fmla="*/ 0 w 2859173"/>
              <a:gd name="connsiteY0" fmla="*/ 73696 h 736959"/>
              <a:gd name="connsiteX1" fmla="*/ 73696 w 2859173"/>
              <a:gd name="connsiteY1" fmla="*/ 0 h 736959"/>
              <a:gd name="connsiteX2" fmla="*/ 2785477 w 2859173"/>
              <a:gd name="connsiteY2" fmla="*/ 0 h 736959"/>
              <a:gd name="connsiteX3" fmla="*/ 2859173 w 2859173"/>
              <a:gd name="connsiteY3" fmla="*/ 73696 h 736959"/>
              <a:gd name="connsiteX4" fmla="*/ 2859173 w 2859173"/>
              <a:gd name="connsiteY4" fmla="*/ 663263 h 736959"/>
              <a:gd name="connsiteX5" fmla="*/ 2785477 w 2859173"/>
              <a:gd name="connsiteY5" fmla="*/ 736959 h 736959"/>
              <a:gd name="connsiteX6" fmla="*/ 73696 w 2859173"/>
              <a:gd name="connsiteY6" fmla="*/ 736959 h 736959"/>
              <a:gd name="connsiteX7" fmla="*/ 0 w 2859173"/>
              <a:gd name="connsiteY7" fmla="*/ 663263 h 736959"/>
              <a:gd name="connsiteX8" fmla="*/ 0 w 2859173"/>
              <a:gd name="connsiteY8" fmla="*/ 73696 h 7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173" h="736959">
                <a:moveTo>
                  <a:pt x="0" y="73696"/>
                </a:moveTo>
                <a:cubicBezTo>
                  <a:pt x="0" y="32995"/>
                  <a:pt x="32995" y="0"/>
                  <a:pt x="73696" y="0"/>
                </a:cubicBezTo>
                <a:lnTo>
                  <a:pt x="2785477" y="0"/>
                </a:lnTo>
                <a:cubicBezTo>
                  <a:pt x="2826178" y="0"/>
                  <a:pt x="2859173" y="32995"/>
                  <a:pt x="2859173" y="73696"/>
                </a:cubicBezTo>
                <a:lnTo>
                  <a:pt x="2859173" y="663263"/>
                </a:lnTo>
                <a:cubicBezTo>
                  <a:pt x="2859173" y="703964"/>
                  <a:pt x="2826178" y="736959"/>
                  <a:pt x="2785477" y="736959"/>
                </a:cubicBezTo>
                <a:lnTo>
                  <a:pt x="73696" y="736959"/>
                </a:lnTo>
                <a:cubicBezTo>
                  <a:pt x="32995" y="736959"/>
                  <a:pt x="0" y="703964"/>
                  <a:pt x="0" y="663263"/>
                </a:cubicBezTo>
                <a:lnTo>
                  <a:pt x="0" y="73696"/>
                </a:lnTo>
                <a:close/>
              </a:path>
            </a:pathLst>
          </a:custGeom>
          <a:solidFill>
            <a:srgbClr val="F2FFE3"/>
          </a:solidFill>
          <a:ln>
            <a:noFill/>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style>
          <a:lnRef idx="0">
            <a:schemeClr val="lt1">
              <a:hueOff val="0"/>
              <a:satOff val="0"/>
              <a:lumOff val="0"/>
              <a:alphaOff val="0"/>
            </a:schemeClr>
          </a:lnRef>
          <a:fillRef idx="2">
            <a:schemeClr val="accent2">
              <a:hueOff val="-6555403"/>
              <a:satOff val="-7776"/>
              <a:lumOff val="-4117"/>
              <a:alphaOff val="0"/>
            </a:schemeClr>
          </a:fillRef>
          <a:effectRef idx="1">
            <a:schemeClr val="accent2">
              <a:hueOff val="-6555403"/>
              <a:satOff val="-7776"/>
              <a:lumOff val="-4117"/>
              <a:alphaOff val="0"/>
            </a:schemeClr>
          </a:effectRef>
          <a:fontRef idx="minor">
            <a:schemeClr val="dk1"/>
          </a:fontRef>
        </p:style>
        <p:txBody>
          <a:bodyPr spcFirstLastPara="0" vert="horz" wrap="square" lIns="55875" tIns="55875" rIns="55875" bIns="55875" numCol="1" spcCol="1270" anchor="ctr" anchorCtr="0">
            <a:noAutofit/>
          </a:bodyPr>
          <a:lstStyle/>
          <a:p>
            <a:pPr lvl="0" algn="ctr" defTabSz="400050" rtl="0">
              <a:lnSpc>
                <a:spcPct val="90000"/>
              </a:lnSpc>
              <a:spcBef>
                <a:spcPct val="0"/>
              </a:spcBef>
              <a:spcAft>
                <a:spcPct val="35000"/>
              </a:spcAft>
            </a:pPr>
            <a:r>
              <a:rPr lang="en-US" sz="2200" kern="1200" smtClean="0"/>
              <a:t>Then click OK.</a:t>
            </a:r>
            <a:endParaRPr lang="en-US" sz="2200" kern="120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spTree>
    <p:extLst>
      <p:ext uri="{BB962C8B-B14F-4D97-AF65-F5344CB8AC3E}">
        <p14:creationId xmlns:p14="http://schemas.microsoft.com/office/powerpoint/2010/main" val="3517562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750"/>
                                        <p:tgtEl>
                                          <p:spTgt spid="30"/>
                                        </p:tgtEl>
                                      </p:cBhvr>
                                    </p:animEffect>
                                    <p:anim calcmode="lin" valueType="num">
                                      <p:cBhvr>
                                        <p:cTn id="20" dur="750" fill="hold"/>
                                        <p:tgtEl>
                                          <p:spTgt spid="30"/>
                                        </p:tgtEl>
                                        <p:attrNameLst>
                                          <p:attrName>ppt_x</p:attrName>
                                        </p:attrNameLst>
                                      </p:cBhvr>
                                      <p:tavLst>
                                        <p:tav tm="0">
                                          <p:val>
                                            <p:strVal val="#ppt_x"/>
                                          </p:val>
                                        </p:tav>
                                        <p:tav tm="100000">
                                          <p:val>
                                            <p:strVal val="#ppt_x"/>
                                          </p:val>
                                        </p:tav>
                                      </p:tavLst>
                                    </p:anim>
                                    <p:anim calcmode="lin" valueType="num">
                                      <p:cBhvr>
                                        <p:cTn id="21" dur="750" fill="hold"/>
                                        <p:tgtEl>
                                          <p:spTgt spid="3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50"/>
                                        <p:tgtEl>
                                          <p:spTgt spid="31"/>
                                        </p:tgtEl>
                                      </p:cBhvr>
                                    </p:animEffect>
                                    <p:anim calcmode="lin" valueType="num">
                                      <p:cBhvr>
                                        <p:cTn id="25" dur="750" fill="hold"/>
                                        <p:tgtEl>
                                          <p:spTgt spid="31"/>
                                        </p:tgtEl>
                                        <p:attrNameLst>
                                          <p:attrName>ppt_x</p:attrName>
                                        </p:attrNameLst>
                                      </p:cBhvr>
                                      <p:tavLst>
                                        <p:tav tm="0">
                                          <p:val>
                                            <p:strVal val="#ppt_x"/>
                                          </p:val>
                                        </p:tav>
                                        <p:tav tm="100000">
                                          <p:val>
                                            <p:strVal val="#ppt_x"/>
                                          </p:val>
                                        </p:tav>
                                      </p:tavLst>
                                    </p:anim>
                                    <p:anim calcmode="lin" valueType="num">
                                      <p:cBhvr>
                                        <p:cTn id="26" dur="75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anim calcmode="lin" valueType="num">
                                      <p:cBhvr>
                                        <p:cTn id="32" dur="750" fill="hold"/>
                                        <p:tgtEl>
                                          <p:spTgt spid="32"/>
                                        </p:tgtEl>
                                        <p:attrNameLst>
                                          <p:attrName>ppt_x</p:attrName>
                                        </p:attrNameLst>
                                      </p:cBhvr>
                                      <p:tavLst>
                                        <p:tav tm="0">
                                          <p:val>
                                            <p:strVal val="#ppt_x"/>
                                          </p:val>
                                        </p:tav>
                                        <p:tav tm="100000">
                                          <p:val>
                                            <p:strVal val="#ppt_x"/>
                                          </p:val>
                                        </p:tav>
                                      </p:tavLst>
                                    </p:anim>
                                    <p:anim calcmode="lin" valueType="num">
                                      <p:cBhvr>
                                        <p:cTn id="33" dur="75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750"/>
                                        <p:tgtEl>
                                          <p:spTgt spid="33"/>
                                        </p:tgtEl>
                                      </p:cBhvr>
                                    </p:animEffect>
                                    <p:anim calcmode="lin" valueType="num">
                                      <p:cBhvr>
                                        <p:cTn id="37" dur="750" fill="hold"/>
                                        <p:tgtEl>
                                          <p:spTgt spid="33"/>
                                        </p:tgtEl>
                                        <p:attrNameLst>
                                          <p:attrName>ppt_x</p:attrName>
                                        </p:attrNameLst>
                                      </p:cBhvr>
                                      <p:tavLst>
                                        <p:tav tm="0">
                                          <p:val>
                                            <p:strVal val="#ppt_x"/>
                                          </p:val>
                                        </p:tav>
                                        <p:tav tm="100000">
                                          <p:val>
                                            <p:strVal val="#ppt_x"/>
                                          </p:val>
                                        </p:tav>
                                      </p:tavLst>
                                    </p:anim>
                                    <p:anim calcmode="lin" valueType="num">
                                      <p:cBhvr>
                                        <p:cTn id="38" dur="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ppt_x</p:attrName>
                                        </p:attrNameLst>
                                      </p:cBhvr>
                                      <p:tavLst>
                                        <p:tav tm="0">
                                          <p:val>
                                            <p:strVal val="#ppt_x"/>
                                          </p:val>
                                        </p:tav>
                                        <p:tav tm="100000">
                                          <p:val>
                                            <p:strVal val="#ppt_x"/>
                                          </p:val>
                                        </p:tav>
                                      </p:tavLst>
                                    </p:anim>
                                    <p:anim calcmode="lin" valueType="num">
                                      <p:cBhvr>
                                        <p:cTn id="45" dur="750" fill="hold"/>
                                        <p:tgtEl>
                                          <p:spTgt spid="3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750"/>
                                        <p:tgtEl>
                                          <p:spTgt spid="35"/>
                                        </p:tgtEl>
                                      </p:cBhvr>
                                    </p:animEffect>
                                    <p:anim calcmode="lin" valueType="num">
                                      <p:cBhvr>
                                        <p:cTn id="49" dur="750" fill="hold"/>
                                        <p:tgtEl>
                                          <p:spTgt spid="35"/>
                                        </p:tgtEl>
                                        <p:attrNameLst>
                                          <p:attrName>ppt_x</p:attrName>
                                        </p:attrNameLst>
                                      </p:cBhvr>
                                      <p:tavLst>
                                        <p:tav tm="0">
                                          <p:val>
                                            <p:strVal val="#ppt_x"/>
                                          </p:val>
                                        </p:tav>
                                        <p:tav tm="100000">
                                          <p:val>
                                            <p:strVal val="#ppt_x"/>
                                          </p:val>
                                        </p:tav>
                                      </p:tavLst>
                                    </p:anim>
                                    <p:anim calcmode="lin" valueType="num">
                                      <p:cBhvr>
                                        <p:cTn id="50"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4" y="795228"/>
            <a:ext cx="10860505" cy="1075824"/>
          </a:xfrm>
        </p:spPr>
        <p:txBody>
          <a:bodyPr>
            <a:normAutofit fontScale="92500" lnSpcReduction="20000"/>
          </a:bodyPr>
          <a:lstStyle/>
          <a:p>
            <a:pPr marL="68580" indent="0">
              <a:buNone/>
            </a:pPr>
            <a:r>
              <a:rPr lang="en-US" dirty="0"/>
              <a:t>Excel will compute a variety of descriptive statistics all at once and for all (numerical) variables in the selected </a:t>
            </a:r>
            <a:r>
              <a:rPr lang="en-US" dirty="0" smtClean="0"/>
              <a:t>range; Figure </a:t>
            </a:r>
            <a:r>
              <a:rPr lang="en-US" dirty="0"/>
              <a:t>3.12 shows the output</a:t>
            </a:r>
            <a:r>
              <a:rPr lang="en-US" dirty="0" smtClean="0"/>
              <a:t>.</a:t>
            </a:r>
            <a:endParaRPr lang="en-US" dirty="0"/>
          </a:p>
          <a:p>
            <a:endParaRPr lang="en-US" dirty="0"/>
          </a:p>
        </p:txBody>
      </p:sp>
      <p:sp>
        <p:nvSpPr>
          <p:cNvPr id="3" name="Content Placeholder 1"/>
          <p:cNvSpPr txBox="1">
            <a:spLocks/>
          </p:cNvSpPr>
          <p:nvPr/>
        </p:nvSpPr>
        <p:spPr>
          <a:xfrm>
            <a:off x="526382" y="1871052"/>
            <a:ext cx="5531518" cy="435228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000" dirty="0"/>
              <a:t>We can see, for example, that for the average “Life Expectancy” we have computed the mean to be </a:t>
            </a:r>
            <a:r>
              <a:rPr lang="en-US" sz="2000" dirty="0" smtClean="0"/>
              <a:t>71.68, the </a:t>
            </a:r>
            <a:r>
              <a:rPr lang="en-US" sz="2000" dirty="0"/>
              <a:t>median to be 74.2, and the mode to be 76.4. </a:t>
            </a:r>
            <a:endParaRPr lang="en-US" sz="2000" dirty="0" smtClean="0"/>
          </a:p>
          <a:p>
            <a:r>
              <a:rPr lang="en-US" sz="2000" dirty="0" smtClean="0"/>
              <a:t>The </a:t>
            </a:r>
            <a:r>
              <a:rPr lang="en-US" sz="2000" dirty="0"/>
              <a:t>standard deviation is 8.77, the variance is 76.96, and the range is 40.2. </a:t>
            </a:r>
            <a:endParaRPr lang="en-US" sz="2000" dirty="0" smtClean="0"/>
          </a:p>
          <a:p>
            <a:r>
              <a:rPr lang="en-US" sz="2000" dirty="0" smtClean="0"/>
              <a:t>Both </a:t>
            </a:r>
            <a:r>
              <a:rPr lang="en-US" sz="2000" dirty="0"/>
              <a:t>variables have a distribution that is skewed to the left and hence the mean will be smaller than the median. </a:t>
            </a:r>
            <a:endParaRPr lang="en-US" sz="2000" dirty="0" smtClean="0"/>
          </a:p>
          <a:p>
            <a:r>
              <a:rPr lang="en-US" sz="2000" dirty="0" smtClean="0"/>
              <a:t>Note </a:t>
            </a:r>
            <a:r>
              <a:rPr lang="en-US" sz="2000" dirty="0"/>
              <a:t>that variance and standard deviation refer to the sample variance and standard deviation formulas.</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931" y="1871052"/>
            <a:ext cx="5786438" cy="4005996"/>
          </a:xfrm>
          <a:prstGeom prst="rect">
            <a:avLst/>
          </a:prstGeom>
        </p:spPr>
      </p:pic>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Descriptive Statistics Using Excel</a:t>
            </a:r>
          </a:p>
        </p:txBody>
      </p:sp>
    </p:spTree>
    <p:extLst>
      <p:ext uri="{BB962C8B-B14F-4D97-AF65-F5344CB8AC3E}">
        <p14:creationId xmlns:p14="http://schemas.microsoft.com/office/powerpoint/2010/main" val="31362904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4" y="795228"/>
            <a:ext cx="10860505" cy="1075824"/>
          </a:xfrm>
        </p:spPr>
        <p:txBody>
          <a:bodyPr>
            <a:normAutofit fontScale="92500" lnSpcReduction="20000"/>
          </a:bodyPr>
          <a:lstStyle/>
          <a:p>
            <a:pPr marL="68580" indent="0">
              <a:buNone/>
            </a:pPr>
            <a:r>
              <a:rPr lang="en-US" dirty="0" smtClean="0"/>
              <a:t>Excel </a:t>
            </a:r>
            <a:r>
              <a:rPr lang="en-US" dirty="0"/>
              <a:t>can be used to find percentiles, and therefore upper and lower quartiles (which are just the 25th and 75th percentiles, respectively):</a:t>
            </a:r>
          </a:p>
          <a:p>
            <a:endParaRPr lang="en-US" dirty="0"/>
          </a:p>
        </p:txBody>
      </p:sp>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Using Excel to Find Percentiles</a:t>
            </a:r>
          </a:p>
        </p:txBody>
      </p:sp>
      <p:graphicFrame>
        <p:nvGraphicFramePr>
          <p:cNvPr id="6" name="Table 5"/>
          <p:cNvGraphicFramePr>
            <a:graphicFrameLocks noGrp="1"/>
          </p:cNvGraphicFramePr>
          <p:nvPr>
            <p:extLst>
              <p:ext uri="{D42A27DB-BD31-4B8C-83A1-F6EECF244321}">
                <p14:modId xmlns:p14="http://schemas.microsoft.com/office/powerpoint/2010/main" val="3152229789"/>
              </p:ext>
            </p:extLst>
          </p:nvPr>
        </p:nvGraphicFramePr>
        <p:xfrm>
          <a:off x="847222" y="1871052"/>
          <a:ext cx="10609847" cy="4343400"/>
        </p:xfrm>
        <a:graphic>
          <a:graphicData uri="http://schemas.openxmlformats.org/drawingml/2006/table">
            <a:tbl>
              <a:tblPr firstRow="1" firstCol="1" lastRow="1" lastCol="1" bandRow="1" bandCol="1">
                <a:tableStyleId>{2D5ABB26-0587-4C30-8999-92F81FD0307C}</a:tableStyleId>
              </a:tblPr>
              <a:tblGrid>
                <a:gridCol w="3587518"/>
                <a:gridCol w="7022329"/>
              </a:tblGrid>
              <a:tr h="1109813">
                <a:tc>
                  <a:txBody>
                    <a:bodyPr/>
                    <a:lstStyle/>
                    <a:p>
                      <a:pPr marL="47625" marR="203835">
                        <a:lnSpc>
                          <a:spcPct val="113000"/>
                        </a:lnSpc>
                        <a:spcBef>
                          <a:spcPts val="200"/>
                        </a:spcBef>
                        <a:spcAft>
                          <a:spcPts val="0"/>
                        </a:spcAft>
                      </a:pPr>
                      <a:r>
                        <a:rPr lang="en-US" sz="2100" b="0" dirty="0">
                          <a:effectLst>
                            <a:outerShdw blurRad="38100" dist="38100" dir="2700000" algn="tl">
                              <a:srgbClr val="000000">
                                <a:alpha val="43137"/>
                              </a:srgbClr>
                            </a:outerShdw>
                          </a:effectLst>
                        </a:rPr>
                        <a:t>=quartile (RANGE,</a:t>
                      </a:r>
                      <a:r>
                        <a:rPr lang="en-US" sz="2100" b="0" spc="-125" dirty="0">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N)</a:t>
                      </a:r>
                      <a:endParaRPr lang="en-US" sz="2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95250">
                        <a:lnSpc>
                          <a:spcPct val="109000"/>
                        </a:lnSpc>
                        <a:spcBef>
                          <a:spcPts val="200"/>
                        </a:spcBef>
                        <a:spcAft>
                          <a:spcPts val="0"/>
                        </a:spcAft>
                      </a:pPr>
                      <a:r>
                        <a:rPr lang="en-US" sz="2000">
                          <a:effectLst/>
                        </a:rPr>
                        <a:t>Computes</a:t>
                      </a:r>
                      <a:r>
                        <a:rPr lang="en-US" sz="2000" spc="-110">
                          <a:effectLst/>
                        </a:rPr>
                        <a:t> </a:t>
                      </a:r>
                      <a:r>
                        <a:rPr lang="en-US" sz="2000">
                          <a:effectLst/>
                        </a:rPr>
                        <a:t>the</a:t>
                      </a:r>
                      <a:r>
                        <a:rPr lang="en-US" sz="2000" spc="-105">
                          <a:effectLst/>
                        </a:rPr>
                        <a:t> </a:t>
                      </a:r>
                      <a:r>
                        <a:rPr lang="en-US" sz="2000">
                          <a:effectLst/>
                        </a:rPr>
                        <a:t>lower</a:t>
                      </a:r>
                      <a:r>
                        <a:rPr lang="en-US" sz="2000" spc="-110">
                          <a:effectLst/>
                        </a:rPr>
                        <a:t> </a:t>
                      </a:r>
                      <a:r>
                        <a:rPr lang="en-US" sz="2000">
                          <a:effectLst/>
                        </a:rPr>
                        <a:t>quartile</a:t>
                      </a:r>
                      <a:r>
                        <a:rPr lang="en-US" sz="2000" spc="-105">
                          <a:effectLst/>
                        </a:rPr>
                        <a:t> </a:t>
                      </a:r>
                      <a:r>
                        <a:rPr lang="en-US" sz="2000">
                          <a:effectLst/>
                        </a:rPr>
                        <a:t>if</a:t>
                      </a:r>
                      <a:r>
                        <a:rPr lang="en-US" sz="2000" spc="-105">
                          <a:effectLst/>
                        </a:rPr>
                        <a:t> </a:t>
                      </a:r>
                      <a:r>
                        <a:rPr lang="en-US" sz="2000">
                          <a:effectLst/>
                        </a:rPr>
                        <a:t>N</a:t>
                      </a:r>
                      <a:r>
                        <a:rPr lang="en-US" sz="2000" spc="-85">
                          <a:effectLst/>
                        </a:rPr>
                        <a:t> </a:t>
                      </a:r>
                      <a:r>
                        <a:rPr lang="en-US" sz="2000">
                          <a:effectLst/>
                        </a:rPr>
                        <a:t>=</a:t>
                      </a:r>
                      <a:r>
                        <a:rPr lang="en-US" sz="2000" spc="-85">
                          <a:effectLst/>
                        </a:rPr>
                        <a:t> </a:t>
                      </a:r>
                      <a:r>
                        <a:rPr lang="en-US" sz="2000">
                          <a:effectLst/>
                        </a:rPr>
                        <a:t>1,</a:t>
                      </a:r>
                      <a:r>
                        <a:rPr lang="en-US" sz="2000" spc="-105">
                          <a:effectLst/>
                        </a:rPr>
                        <a:t> </a:t>
                      </a:r>
                      <a:r>
                        <a:rPr lang="en-US" sz="2000">
                          <a:effectLst/>
                        </a:rPr>
                        <a:t>the</a:t>
                      </a:r>
                      <a:r>
                        <a:rPr lang="en-US" sz="2000" spc="-110">
                          <a:effectLst/>
                        </a:rPr>
                        <a:t> </a:t>
                      </a:r>
                      <a:r>
                        <a:rPr lang="en-US" sz="2000">
                          <a:effectLst/>
                        </a:rPr>
                        <a:t>median</a:t>
                      </a:r>
                      <a:r>
                        <a:rPr lang="en-US" sz="2000" spc="-105">
                          <a:effectLst/>
                        </a:rPr>
                        <a:t> </a:t>
                      </a:r>
                      <a:r>
                        <a:rPr lang="en-US" sz="2000">
                          <a:effectLst/>
                        </a:rPr>
                        <a:t>if</a:t>
                      </a:r>
                      <a:r>
                        <a:rPr lang="en-US" sz="2000" spc="-105">
                          <a:effectLst/>
                        </a:rPr>
                        <a:t> </a:t>
                      </a:r>
                      <a:r>
                        <a:rPr lang="en-US" sz="2000">
                          <a:effectLst/>
                        </a:rPr>
                        <a:t>N</a:t>
                      </a:r>
                      <a:r>
                        <a:rPr lang="en-US" sz="2000" spc="-85">
                          <a:effectLst/>
                        </a:rPr>
                        <a:t> </a:t>
                      </a:r>
                      <a:r>
                        <a:rPr lang="en-US" sz="2000">
                          <a:effectLst/>
                        </a:rPr>
                        <a:t>=</a:t>
                      </a:r>
                      <a:r>
                        <a:rPr lang="en-US" sz="2000" spc="-85">
                          <a:effectLst/>
                        </a:rPr>
                        <a:t> </a:t>
                      </a:r>
                      <a:r>
                        <a:rPr lang="en-US" sz="2000">
                          <a:effectLst/>
                        </a:rPr>
                        <a:t>2, or</a:t>
                      </a:r>
                      <a:r>
                        <a:rPr lang="en-US" sz="2000" spc="-135">
                          <a:effectLst/>
                        </a:rPr>
                        <a:t> </a:t>
                      </a:r>
                      <a:r>
                        <a:rPr lang="en-US" sz="2000">
                          <a:effectLst/>
                        </a:rPr>
                        <a:t>the</a:t>
                      </a:r>
                      <a:r>
                        <a:rPr lang="en-US" sz="2000" spc="-130">
                          <a:effectLst/>
                        </a:rPr>
                        <a:t> </a:t>
                      </a:r>
                      <a:r>
                        <a:rPr lang="en-US" sz="2000">
                          <a:effectLst/>
                        </a:rPr>
                        <a:t>upper</a:t>
                      </a:r>
                      <a:r>
                        <a:rPr lang="en-US" sz="2000" spc="-130">
                          <a:effectLst/>
                        </a:rPr>
                        <a:t> </a:t>
                      </a:r>
                      <a:r>
                        <a:rPr lang="en-US" sz="2000">
                          <a:effectLst/>
                        </a:rPr>
                        <a:t>quartile</a:t>
                      </a:r>
                      <a:r>
                        <a:rPr lang="en-US" sz="2000" spc="-130">
                          <a:effectLst/>
                        </a:rPr>
                        <a:t> </a:t>
                      </a:r>
                      <a:r>
                        <a:rPr lang="en-US" sz="2000">
                          <a:effectLst/>
                        </a:rPr>
                        <a:t>if</a:t>
                      </a:r>
                      <a:r>
                        <a:rPr lang="en-US" sz="2000" spc="-130">
                          <a:effectLst/>
                        </a:rPr>
                        <a:t> </a:t>
                      </a:r>
                      <a:r>
                        <a:rPr lang="en-US" sz="2000">
                          <a:effectLst/>
                        </a:rPr>
                        <a:t>N</a:t>
                      </a:r>
                      <a:r>
                        <a:rPr lang="en-US" sz="2000" spc="-110">
                          <a:effectLst/>
                        </a:rPr>
                        <a:t> </a:t>
                      </a:r>
                      <a:r>
                        <a:rPr lang="en-US" sz="2000">
                          <a:effectLst/>
                        </a:rPr>
                        <a:t>=</a:t>
                      </a:r>
                      <a:r>
                        <a:rPr lang="en-US" sz="2000" spc="-105">
                          <a:effectLst/>
                        </a:rPr>
                        <a:t> </a:t>
                      </a:r>
                      <a:r>
                        <a:rPr lang="en-US" sz="2000">
                          <a:effectLst/>
                        </a:rPr>
                        <a:t>3.</a:t>
                      </a:r>
                      <a:r>
                        <a:rPr lang="en-US" sz="2000" spc="-130">
                          <a:effectLst/>
                        </a:rPr>
                        <a:t> </a:t>
                      </a:r>
                      <a:r>
                        <a:rPr lang="en-US" sz="2000">
                          <a:effectLst/>
                        </a:rPr>
                        <a:t>Note</a:t>
                      </a:r>
                      <a:r>
                        <a:rPr lang="en-US" sz="2000" spc="-130">
                          <a:effectLst/>
                        </a:rPr>
                        <a:t> </a:t>
                      </a:r>
                      <a:r>
                        <a:rPr lang="en-US" sz="2000">
                          <a:effectLst/>
                        </a:rPr>
                        <a:t>that</a:t>
                      </a:r>
                      <a:r>
                        <a:rPr lang="en-US" sz="2000" spc="-130">
                          <a:effectLst/>
                        </a:rPr>
                        <a:t> </a:t>
                      </a:r>
                      <a:r>
                        <a:rPr lang="en-US" sz="2000">
                          <a:effectLst/>
                        </a:rPr>
                        <a:t>Excel</a:t>
                      </a:r>
                      <a:r>
                        <a:rPr lang="en-US" sz="2000" spc="-130">
                          <a:effectLst/>
                        </a:rPr>
                        <a:t> </a:t>
                      </a:r>
                      <a:r>
                        <a:rPr lang="en-US" sz="2000">
                          <a:effectLst/>
                        </a:rPr>
                        <a:t>uses</a:t>
                      </a:r>
                      <a:r>
                        <a:rPr lang="en-US" sz="2000" spc="-135">
                          <a:effectLst/>
                        </a:rPr>
                        <a:t> </a:t>
                      </a:r>
                      <a:r>
                        <a:rPr lang="en-US" sz="2000">
                          <a:effectLst/>
                        </a:rPr>
                        <a:t>a slightly</a:t>
                      </a:r>
                      <a:r>
                        <a:rPr lang="en-US" sz="2000" spc="-95">
                          <a:effectLst/>
                        </a:rPr>
                        <a:t> </a:t>
                      </a:r>
                      <a:r>
                        <a:rPr lang="en-US" sz="2000">
                          <a:effectLst/>
                        </a:rPr>
                        <a:t>different</a:t>
                      </a:r>
                      <a:r>
                        <a:rPr lang="en-US" sz="2000" spc="-95">
                          <a:effectLst/>
                        </a:rPr>
                        <a:t> </a:t>
                      </a:r>
                      <a:r>
                        <a:rPr lang="en-US" sz="2000">
                          <a:effectLst/>
                        </a:rPr>
                        <a:t>method</a:t>
                      </a:r>
                      <a:r>
                        <a:rPr lang="en-US" sz="2000" spc="-95">
                          <a:effectLst/>
                        </a:rPr>
                        <a:t> </a:t>
                      </a:r>
                      <a:r>
                        <a:rPr lang="en-US" sz="2000">
                          <a:effectLst/>
                        </a:rPr>
                        <a:t>to</a:t>
                      </a:r>
                      <a:r>
                        <a:rPr lang="en-US" sz="2000" spc="-95">
                          <a:effectLst/>
                        </a:rPr>
                        <a:t> </a:t>
                      </a:r>
                      <a:r>
                        <a:rPr lang="en-US" sz="2000">
                          <a:effectLst/>
                        </a:rPr>
                        <a:t>compute</a:t>
                      </a:r>
                      <a:r>
                        <a:rPr lang="en-US" sz="2000" spc="-100">
                          <a:effectLst/>
                        </a:rPr>
                        <a:t> </a:t>
                      </a:r>
                      <a:r>
                        <a:rPr lang="en-US" sz="2000">
                          <a:effectLst/>
                        </a:rPr>
                        <a:t>the</a:t>
                      </a:r>
                      <a:r>
                        <a:rPr lang="en-US" sz="2000" spc="-95">
                          <a:effectLst/>
                        </a:rPr>
                        <a:t> </a:t>
                      </a:r>
                      <a:r>
                        <a:rPr lang="en-US" sz="2000">
                          <a:effectLst/>
                        </a:rPr>
                        <a:t>quartiles</a:t>
                      </a:r>
                      <a:r>
                        <a:rPr lang="en-US" sz="2000" spc="-95">
                          <a:effectLst/>
                        </a:rPr>
                        <a:t> </a:t>
                      </a:r>
                      <a:r>
                        <a:rPr lang="en-US" sz="2000">
                          <a:effectLst/>
                        </a:rPr>
                        <a:t>from</a:t>
                      </a:r>
                      <a:r>
                        <a:rPr lang="en-US" sz="2000" spc="-95">
                          <a:effectLst/>
                        </a:rPr>
                        <a:t> </a:t>
                      </a:r>
                      <a:r>
                        <a:rPr lang="en-US" sz="2000">
                          <a:effectLst/>
                        </a:rPr>
                        <a:t>that</a:t>
                      </a:r>
                      <a:r>
                        <a:rPr lang="en-US" sz="2000" spc="105">
                          <a:effectLst/>
                        </a:rPr>
                        <a:t> </a:t>
                      </a:r>
                      <a:r>
                        <a:rPr lang="en-US" sz="2000">
                          <a:effectLst/>
                        </a:rPr>
                        <a:t>described</a:t>
                      </a:r>
                      <a:r>
                        <a:rPr lang="en-US" sz="2000" spc="-95">
                          <a:effectLst/>
                        </a:rPr>
                        <a:t> </a:t>
                      </a:r>
                      <a:r>
                        <a:rPr lang="en-US" sz="2000">
                          <a:effectLst/>
                        </a:rPr>
                        <a:t>in</a:t>
                      </a:r>
                      <a:r>
                        <a:rPr lang="en-US" sz="2000" spc="-90">
                          <a:effectLst/>
                        </a:rPr>
                        <a:t> </a:t>
                      </a:r>
                      <a:r>
                        <a:rPr lang="en-US" sz="2000">
                          <a:effectLst/>
                        </a:rPr>
                        <a:t>the</a:t>
                      </a:r>
                      <a:r>
                        <a:rPr lang="en-US" sz="2000" spc="-90">
                          <a:effectLst/>
                        </a:rPr>
                        <a:t> </a:t>
                      </a:r>
                      <a:r>
                        <a:rPr lang="en-US" sz="2000">
                          <a:effectLst/>
                        </a:rPr>
                        <a:t>“Quartiles</a:t>
                      </a:r>
                      <a:r>
                        <a:rPr lang="en-US" sz="2000" spc="-95">
                          <a:effectLst/>
                        </a:rPr>
                        <a:t> </a:t>
                      </a:r>
                      <a:r>
                        <a:rPr lang="en-US" sz="2000">
                          <a:effectLst/>
                        </a:rPr>
                        <a:t>and</a:t>
                      </a:r>
                      <a:r>
                        <a:rPr lang="en-US" sz="2000" spc="-90">
                          <a:effectLst/>
                        </a:rPr>
                        <a:t> </a:t>
                      </a:r>
                      <a:r>
                        <a:rPr lang="en-US" sz="2000">
                          <a:effectLst/>
                        </a:rPr>
                        <a:t>Percentiles”</a:t>
                      </a:r>
                      <a:r>
                        <a:rPr lang="en-US" sz="2000" spc="-90">
                          <a:effectLst/>
                        </a:rPr>
                        <a:t> </a:t>
                      </a:r>
                      <a:r>
                        <a:rPr lang="en-US" sz="2000">
                          <a:effectLst/>
                        </a:rPr>
                        <a:t>section.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3986">
                <a:tc>
                  <a:txBody>
                    <a:bodyPr/>
                    <a:lstStyle/>
                    <a:p>
                      <a:pPr marL="47625" marR="203835">
                        <a:lnSpc>
                          <a:spcPct val="113000"/>
                        </a:lnSpc>
                        <a:spcBef>
                          <a:spcPts val="200"/>
                        </a:spcBef>
                        <a:spcAft>
                          <a:spcPts val="0"/>
                        </a:spcAft>
                      </a:pPr>
                      <a:r>
                        <a:rPr lang="en-US" sz="2100" b="0" dirty="0">
                          <a:effectLst>
                            <a:outerShdw blurRad="38100" dist="38100" dir="2700000" algn="tl">
                              <a:srgbClr val="000000">
                                <a:alpha val="43137"/>
                              </a:srgbClr>
                            </a:outerShdw>
                          </a:effectLst>
                        </a:rPr>
                        <a:t>=percentile (RANGE,</a:t>
                      </a:r>
                      <a:r>
                        <a:rPr lang="en-US" sz="2100" b="0" spc="50" dirty="0">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P)</a:t>
                      </a:r>
                      <a:endParaRPr lang="en-US" sz="2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79375" algn="just">
                        <a:lnSpc>
                          <a:spcPct val="114000"/>
                        </a:lnSpc>
                        <a:spcBef>
                          <a:spcPts val="215"/>
                        </a:spcBef>
                        <a:spcAft>
                          <a:spcPts val="0"/>
                        </a:spcAft>
                      </a:pPr>
                      <a:r>
                        <a:rPr lang="en-US" sz="2000">
                          <a:effectLst/>
                        </a:rPr>
                        <a:t>Computes</a:t>
                      </a:r>
                      <a:r>
                        <a:rPr lang="en-US" sz="2000" spc="-65">
                          <a:effectLst/>
                        </a:rPr>
                        <a:t> </a:t>
                      </a:r>
                      <a:r>
                        <a:rPr lang="en-US" sz="2000">
                          <a:effectLst/>
                        </a:rPr>
                        <a:t>percentiles,</a:t>
                      </a:r>
                      <a:r>
                        <a:rPr lang="en-US" sz="2000" spc="-60">
                          <a:effectLst/>
                        </a:rPr>
                        <a:t> </a:t>
                      </a:r>
                      <a:r>
                        <a:rPr lang="en-US" sz="2000">
                          <a:effectLst/>
                        </a:rPr>
                        <a:t>where</a:t>
                      </a:r>
                      <a:r>
                        <a:rPr lang="en-US" sz="2000" spc="-60">
                          <a:effectLst/>
                        </a:rPr>
                        <a:t> </a:t>
                      </a:r>
                      <a:r>
                        <a:rPr lang="en-US" sz="2000">
                          <a:effectLst/>
                        </a:rPr>
                        <a:t>RANGE</a:t>
                      </a:r>
                      <a:r>
                        <a:rPr lang="en-US" sz="2000" spc="-65">
                          <a:effectLst/>
                        </a:rPr>
                        <a:t> </a:t>
                      </a:r>
                      <a:r>
                        <a:rPr lang="en-US" sz="2000">
                          <a:effectLst/>
                        </a:rPr>
                        <a:t>is</a:t>
                      </a:r>
                      <a:r>
                        <a:rPr lang="en-US" sz="2000" spc="-60">
                          <a:effectLst/>
                        </a:rPr>
                        <a:t> </a:t>
                      </a:r>
                      <a:r>
                        <a:rPr lang="en-US" sz="2000">
                          <a:effectLst/>
                        </a:rPr>
                        <a:t>a</a:t>
                      </a:r>
                      <a:r>
                        <a:rPr lang="en-US" sz="2000" spc="-60">
                          <a:effectLst/>
                        </a:rPr>
                        <a:t> </a:t>
                      </a:r>
                      <a:r>
                        <a:rPr lang="en-US" sz="2000">
                          <a:effectLst/>
                        </a:rPr>
                        <a:t>range</a:t>
                      </a:r>
                      <a:r>
                        <a:rPr lang="en-US" sz="2000" spc="-65">
                          <a:effectLst/>
                        </a:rPr>
                        <a:t> </a:t>
                      </a:r>
                      <a:r>
                        <a:rPr lang="en-US" sz="2000">
                          <a:effectLst/>
                        </a:rPr>
                        <a:t>of</a:t>
                      </a:r>
                      <a:r>
                        <a:rPr lang="en-US" sz="2000" spc="-60">
                          <a:effectLst/>
                        </a:rPr>
                        <a:t> </a:t>
                      </a:r>
                      <a:r>
                        <a:rPr lang="en-US" sz="2000">
                          <a:effectLst/>
                        </a:rPr>
                        <a:t>cells</a:t>
                      </a:r>
                      <a:r>
                        <a:rPr lang="en-US" sz="2000" spc="-60">
                          <a:effectLst/>
                        </a:rPr>
                        <a:t> </a:t>
                      </a:r>
                      <a:r>
                        <a:rPr lang="en-US" sz="2000">
                          <a:effectLst/>
                        </a:rPr>
                        <a:t>and P</a:t>
                      </a:r>
                      <a:r>
                        <a:rPr lang="en-US" sz="2000" spc="-65">
                          <a:effectLst/>
                        </a:rPr>
                        <a:t> </a:t>
                      </a:r>
                      <a:r>
                        <a:rPr lang="en-US" sz="2000">
                          <a:effectLst/>
                        </a:rPr>
                        <a:t>is</a:t>
                      </a:r>
                      <a:r>
                        <a:rPr lang="en-US" sz="2000" spc="-60">
                          <a:effectLst/>
                        </a:rPr>
                        <a:t> </a:t>
                      </a:r>
                      <a:r>
                        <a:rPr lang="en-US" sz="2000">
                          <a:effectLst/>
                        </a:rPr>
                        <a:t>the</a:t>
                      </a:r>
                      <a:r>
                        <a:rPr lang="en-US" sz="2000" spc="-60">
                          <a:effectLst/>
                        </a:rPr>
                        <a:t> </a:t>
                      </a:r>
                      <a:r>
                        <a:rPr lang="en-US" sz="2000">
                          <a:effectLst/>
                        </a:rPr>
                        <a:t>percentile</a:t>
                      </a:r>
                      <a:r>
                        <a:rPr lang="en-US" sz="2000" spc="-60">
                          <a:effectLst/>
                        </a:rPr>
                        <a:t> </a:t>
                      </a:r>
                      <a:r>
                        <a:rPr lang="en-US" sz="2000">
                          <a:effectLst/>
                        </a:rPr>
                        <a:t>to</a:t>
                      </a:r>
                      <a:r>
                        <a:rPr lang="en-US" sz="2000" spc="-60">
                          <a:effectLst/>
                        </a:rPr>
                        <a:t> </a:t>
                      </a:r>
                      <a:r>
                        <a:rPr lang="en-US" sz="2000">
                          <a:effectLst/>
                        </a:rPr>
                        <a:t>compute</a:t>
                      </a:r>
                      <a:r>
                        <a:rPr lang="en-US" sz="2000" spc="-60">
                          <a:effectLst/>
                        </a:rPr>
                        <a:t> </a:t>
                      </a:r>
                      <a:r>
                        <a:rPr lang="en-US" sz="2000">
                          <a:effectLst/>
                        </a:rPr>
                        <a:t>as</a:t>
                      </a:r>
                      <a:r>
                        <a:rPr lang="en-US" sz="2000" spc="-60">
                          <a:effectLst/>
                        </a:rPr>
                        <a:t> </a:t>
                      </a:r>
                      <a:r>
                        <a:rPr lang="en-US" sz="2000">
                          <a:effectLst/>
                        </a:rPr>
                        <a:t>a</a:t>
                      </a:r>
                      <a:r>
                        <a:rPr lang="en-US" sz="2000" spc="-60">
                          <a:effectLst/>
                        </a:rPr>
                        <a:t> </a:t>
                      </a:r>
                      <a:r>
                        <a:rPr lang="en-US" sz="2000">
                          <a:effectLst/>
                        </a:rPr>
                        <a:t>decimal</a:t>
                      </a:r>
                      <a:r>
                        <a:rPr lang="en-US" sz="2000" spc="-60">
                          <a:effectLst/>
                        </a:rPr>
                        <a:t> </a:t>
                      </a:r>
                      <a:r>
                        <a:rPr lang="en-US" sz="2000">
                          <a:effectLst/>
                        </a:rPr>
                        <a:t>number</a:t>
                      </a:r>
                      <a:r>
                        <a:rPr lang="en-US" sz="2000" spc="-60">
                          <a:effectLst/>
                        </a:rPr>
                        <a:t> </a:t>
                      </a:r>
                      <a:r>
                        <a:rPr lang="en-US" sz="2000">
                          <a:effectLst/>
                        </a:rPr>
                        <a:t>between 0</a:t>
                      </a:r>
                      <a:r>
                        <a:rPr lang="en-US" sz="2000" spc="-120">
                          <a:effectLst/>
                        </a:rPr>
                        <a:t> </a:t>
                      </a:r>
                      <a:r>
                        <a:rPr lang="en-US" sz="2000">
                          <a:effectLst/>
                        </a:rPr>
                        <a:t>and</a:t>
                      </a:r>
                      <a:r>
                        <a:rPr lang="en-US" sz="2000" spc="-120">
                          <a:effectLst/>
                        </a:rPr>
                        <a:t> </a:t>
                      </a:r>
                      <a:r>
                        <a:rPr lang="en-US" sz="2000">
                          <a:effectLst/>
                        </a:rPr>
                        <a:t>1.</a:t>
                      </a:r>
                      <a:r>
                        <a:rPr lang="en-US" sz="2000" spc="-115">
                          <a:effectLst/>
                        </a:rPr>
                        <a:t> </a:t>
                      </a:r>
                      <a:r>
                        <a:rPr lang="en-US" sz="2000">
                          <a:effectLst/>
                        </a:rPr>
                        <a:t>The</a:t>
                      </a:r>
                      <a:r>
                        <a:rPr lang="en-US" sz="2000" spc="-120">
                          <a:effectLst/>
                        </a:rPr>
                        <a:t> </a:t>
                      </a:r>
                      <a:r>
                        <a:rPr lang="en-US" sz="2000">
                          <a:effectLst/>
                        </a:rPr>
                        <a:t>data</a:t>
                      </a:r>
                      <a:r>
                        <a:rPr lang="en-US" sz="2000" spc="-120">
                          <a:effectLst/>
                        </a:rPr>
                        <a:t> </a:t>
                      </a:r>
                      <a:r>
                        <a:rPr lang="en-US" sz="2000">
                          <a:effectLst/>
                        </a:rPr>
                        <a:t>does</a:t>
                      </a:r>
                      <a:r>
                        <a:rPr lang="en-US" sz="2000" spc="-115">
                          <a:effectLst/>
                        </a:rPr>
                        <a:t> </a:t>
                      </a:r>
                      <a:r>
                        <a:rPr lang="en-US" sz="2000">
                          <a:effectLst/>
                        </a:rPr>
                        <a:t>not</a:t>
                      </a:r>
                      <a:r>
                        <a:rPr lang="en-US" sz="2000" spc="-120">
                          <a:effectLst/>
                        </a:rPr>
                        <a:t> </a:t>
                      </a:r>
                      <a:r>
                        <a:rPr lang="en-US" sz="2000">
                          <a:effectLst/>
                        </a:rPr>
                        <a:t>have</a:t>
                      </a:r>
                      <a:r>
                        <a:rPr lang="en-US" sz="2000" spc="-120">
                          <a:effectLst/>
                        </a:rPr>
                        <a:t> </a:t>
                      </a:r>
                      <a:r>
                        <a:rPr lang="en-US" sz="2000">
                          <a:effectLst/>
                        </a:rPr>
                        <a:t>to</a:t>
                      </a:r>
                      <a:r>
                        <a:rPr lang="en-US" sz="2000" spc="-115">
                          <a:effectLst/>
                        </a:rPr>
                        <a:t> </a:t>
                      </a:r>
                      <a:r>
                        <a:rPr lang="en-US" sz="2000">
                          <a:effectLst/>
                        </a:rPr>
                        <a:t>be</a:t>
                      </a:r>
                      <a:r>
                        <a:rPr lang="en-US" sz="2000" spc="-120">
                          <a:effectLst/>
                        </a:rPr>
                        <a:t> </a:t>
                      </a:r>
                      <a:r>
                        <a:rPr lang="en-US" sz="2000">
                          <a:effectLst/>
                        </a:rPr>
                        <a:t>sorted.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544">
                <a:tc>
                  <a:txBody>
                    <a:bodyPr/>
                    <a:lstStyle/>
                    <a:p>
                      <a:pPr marL="47625" marR="203835">
                        <a:lnSpc>
                          <a:spcPct val="113000"/>
                        </a:lnSpc>
                        <a:spcBef>
                          <a:spcPts val="200"/>
                        </a:spcBef>
                        <a:spcAft>
                          <a:spcPts val="0"/>
                        </a:spcAft>
                      </a:pPr>
                      <a:r>
                        <a:rPr lang="en-US" sz="2100" b="0" dirty="0">
                          <a:effectLst>
                            <a:outerShdw blurRad="38100" dist="38100" dir="2700000" algn="tl">
                              <a:srgbClr val="000000">
                                <a:alpha val="43137"/>
                              </a:srgbClr>
                            </a:outerShdw>
                          </a:effectLst>
                        </a:rPr>
                        <a:t>=</a:t>
                      </a:r>
                      <a:r>
                        <a:rPr lang="en-US" sz="2100" b="0" dirty="0" err="1">
                          <a:effectLst>
                            <a:outerShdw blurRad="38100" dist="38100" dir="2700000" algn="tl">
                              <a:srgbClr val="000000">
                                <a:alpha val="43137"/>
                              </a:srgbClr>
                            </a:outerShdw>
                          </a:effectLst>
                        </a:rPr>
                        <a:t>percentrank</a:t>
                      </a:r>
                      <a:r>
                        <a:rPr lang="en-US" sz="2100" b="0" dirty="0">
                          <a:effectLst>
                            <a:outerShdw blurRad="38100" dist="38100" dir="2700000" algn="tl">
                              <a:srgbClr val="000000">
                                <a:alpha val="43137"/>
                              </a:srgbClr>
                            </a:outerShdw>
                          </a:effectLst>
                        </a:rPr>
                        <a:t> (RANGE,</a:t>
                      </a:r>
                      <a:r>
                        <a:rPr lang="en-US" sz="2100" b="0" spc="55" dirty="0">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X)</a:t>
                      </a:r>
                      <a:endParaRPr lang="en-US" sz="2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7625" marR="8255">
                        <a:lnSpc>
                          <a:spcPct val="108000"/>
                        </a:lnSpc>
                        <a:spcBef>
                          <a:spcPts val="215"/>
                        </a:spcBef>
                        <a:spcAft>
                          <a:spcPts val="0"/>
                        </a:spcAft>
                      </a:pPr>
                      <a:r>
                        <a:rPr lang="en-US" sz="2000" dirty="0">
                          <a:effectLst/>
                        </a:rPr>
                        <a:t>Computes</a:t>
                      </a:r>
                      <a:r>
                        <a:rPr lang="en-US" sz="2000" spc="-55" dirty="0">
                          <a:effectLst/>
                        </a:rPr>
                        <a:t> </a:t>
                      </a:r>
                      <a:r>
                        <a:rPr lang="en-US" sz="2000" dirty="0">
                          <a:effectLst/>
                        </a:rPr>
                        <a:t>the</a:t>
                      </a:r>
                      <a:r>
                        <a:rPr lang="en-US" sz="2000" spc="-55" dirty="0">
                          <a:effectLst/>
                        </a:rPr>
                        <a:t> </a:t>
                      </a:r>
                      <a:r>
                        <a:rPr lang="en-US" sz="2000" dirty="0">
                          <a:effectLst/>
                        </a:rPr>
                        <a:t>rank</a:t>
                      </a:r>
                      <a:r>
                        <a:rPr lang="en-US" sz="2000" spc="-55" dirty="0">
                          <a:effectLst/>
                        </a:rPr>
                        <a:t> </a:t>
                      </a:r>
                      <a:r>
                        <a:rPr lang="en-US" sz="2000" dirty="0">
                          <a:effectLst/>
                        </a:rPr>
                        <a:t>of</a:t>
                      </a:r>
                      <a:r>
                        <a:rPr lang="en-US" sz="2000" spc="-55" dirty="0">
                          <a:effectLst/>
                        </a:rPr>
                        <a:t> </a:t>
                      </a:r>
                      <a:r>
                        <a:rPr lang="en-US" sz="2000" dirty="0">
                          <a:effectLst/>
                        </a:rPr>
                        <a:t>a</a:t>
                      </a:r>
                      <a:r>
                        <a:rPr lang="en-US" sz="2000" spc="-50" dirty="0">
                          <a:effectLst/>
                        </a:rPr>
                        <a:t> </a:t>
                      </a:r>
                      <a:r>
                        <a:rPr lang="en-US" sz="2000" dirty="0">
                          <a:effectLst/>
                        </a:rPr>
                        <a:t>value</a:t>
                      </a:r>
                      <a:r>
                        <a:rPr lang="en-US" sz="2000" spc="-55" dirty="0">
                          <a:effectLst/>
                        </a:rPr>
                        <a:t> </a:t>
                      </a:r>
                      <a:r>
                        <a:rPr lang="en-US" sz="2000" dirty="0">
                          <a:effectLst/>
                        </a:rPr>
                        <a:t>x</a:t>
                      </a:r>
                      <a:r>
                        <a:rPr lang="en-US" sz="2000" spc="-30" dirty="0">
                          <a:effectLst/>
                        </a:rPr>
                        <a:t> </a:t>
                      </a:r>
                      <a:r>
                        <a:rPr lang="en-US" sz="2000" dirty="0">
                          <a:effectLst/>
                        </a:rPr>
                        <a:t>in</a:t>
                      </a:r>
                      <a:r>
                        <a:rPr lang="en-US" sz="2000" spc="-55" dirty="0">
                          <a:effectLst/>
                        </a:rPr>
                        <a:t> </a:t>
                      </a:r>
                      <a:r>
                        <a:rPr lang="en-US" sz="2000" dirty="0">
                          <a:effectLst/>
                        </a:rPr>
                        <a:t>a</a:t>
                      </a:r>
                      <a:r>
                        <a:rPr lang="en-US" sz="2000" spc="-55" dirty="0">
                          <a:effectLst/>
                        </a:rPr>
                        <a:t> </a:t>
                      </a:r>
                      <a:r>
                        <a:rPr lang="en-US" sz="2000" dirty="0">
                          <a:effectLst/>
                        </a:rPr>
                        <a:t>RANGE</a:t>
                      </a:r>
                      <a:r>
                        <a:rPr lang="en-US" sz="2000" spc="-55" dirty="0">
                          <a:effectLst/>
                        </a:rPr>
                        <a:t> </a:t>
                      </a:r>
                      <a:r>
                        <a:rPr lang="en-US" sz="2000" dirty="0">
                          <a:effectLst/>
                        </a:rPr>
                        <a:t>as</a:t>
                      </a:r>
                      <a:r>
                        <a:rPr lang="en-US" sz="2000" spc="-50" dirty="0">
                          <a:effectLst/>
                        </a:rPr>
                        <a:t> </a:t>
                      </a:r>
                      <a:r>
                        <a:rPr lang="en-US" sz="2000" dirty="0">
                          <a:effectLst/>
                        </a:rPr>
                        <a:t>a</a:t>
                      </a:r>
                      <a:r>
                        <a:rPr lang="en-US" sz="2000" spc="-55" dirty="0">
                          <a:effectLst/>
                        </a:rPr>
                        <a:t> </a:t>
                      </a:r>
                      <a:r>
                        <a:rPr lang="en-US" sz="2000" dirty="0">
                          <a:effectLst/>
                        </a:rPr>
                        <a:t>percentage of</a:t>
                      </a:r>
                      <a:r>
                        <a:rPr lang="en-US" sz="2000" spc="-140" dirty="0">
                          <a:effectLst/>
                        </a:rPr>
                        <a:t> </a:t>
                      </a:r>
                      <a:r>
                        <a:rPr lang="en-US" sz="2000" dirty="0">
                          <a:effectLst/>
                        </a:rPr>
                        <a:t>the</a:t>
                      </a:r>
                      <a:r>
                        <a:rPr lang="en-US" sz="2000" spc="-135" dirty="0">
                          <a:effectLst/>
                        </a:rPr>
                        <a:t> </a:t>
                      </a:r>
                      <a:r>
                        <a:rPr lang="en-US" sz="2000" dirty="0">
                          <a:effectLst/>
                        </a:rPr>
                        <a:t>data</a:t>
                      </a:r>
                      <a:r>
                        <a:rPr lang="en-US" sz="2000" spc="-140" dirty="0">
                          <a:effectLst/>
                        </a:rPr>
                        <a:t> </a:t>
                      </a:r>
                      <a:r>
                        <a:rPr lang="en-US" sz="2000" dirty="0">
                          <a:effectLst/>
                        </a:rPr>
                        <a:t>set</a:t>
                      </a:r>
                      <a:r>
                        <a:rPr lang="en-US" sz="2000" spc="-135" dirty="0">
                          <a:effectLst/>
                        </a:rPr>
                        <a:t> </a:t>
                      </a:r>
                      <a:r>
                        <a:rPr lang="en-US" sz="2000" dirty="0">
                          <a:effectLst/>
                        </a:rPr>
                        <a:t>(in</a:t>
                      </a:r>
                      <a:r>
                        <a:rPr lang="en-US" sz="2000" spc="-135" dirty="0">
                          <a:effectLst/>
                        </a:rPr>
                        <a:t> </a:t>
                      </a:r>
                      <a:r>
                        <a:rPr lang="en-US" sz="2000" dirty="0">
                          <a:effectLst/>
                        </a:rPr>
                        <a:t>other</a:t>
                      </a:r>
                      <a:r>
                        <a:rPr lang="en-US" sz="2000" spc="-140" dirty="0">
                          <a:effectLst/>
                        </a:rPr>
                        <a:t> </a:t>
                      </a:r>
                      <a:r>
                        <a:rPr lang="en-US" sz="2000" dirty="0">
                          <a:effectLst/>
                        </a:rPr>
                        <a:t>words,</a:t>
                      </a:r>
                      <a:r>
                        <a:rPr lang="en-US" sz="2000" spc="-135" dirty="0">
                          <a:effectLst/>
                        </a:rPr>
                        <a:t> </a:t>
                      </a:r>
                      <a:r>
                        <a:rPr lang="en-US" sz="2000" dirty="0">
                          <a:effectLst/>
                        </a:rPr>
                        <a:t>the</a:t>
                      </a:r>
                      <a:r>
                        <a:rPr lang="en-US" sz="2000" spc="-140" dirty="0">
                          <a:effectLst/>
                        </a:rPr>
                        <a:t> </a:t>
                      </a:r>
                      <a:r>
                        <a:rPr lang="en-US" sz="2000" dirty="0">
                          <a:effectLst/>
                        </a:rPr>
                        <a:t>percentile</a:t>
                      </a:r>
                      <a:r>
                        <a:rPr lang="en-US" sz="2000" spc="-135" dirty="0">
                          <a:effectLst/>
                        </a:rPr>
                        <a:t> </a:t>
                      </a:r>
                      <a:r>
                        <a:rPr lang="en-US" sz="2000" dirty="0">
                          <a:effectLst/>
                        </a:rPr>
                        <a:t>value</a:t>
                      </a:r>
                      <a:r>
                        <a:rPr lang="en-US" sz="2000" spc="-135" dirty="0">
                          <a:effectLst/>
                        </a:rPr>
                        <a:t> </a:t>
                      </a:r>
                      <a:r>
                        <a:rPr lang="en-US" sz="2000" dirty="0">
                          <a:effectLst/>
                        </a:rPr>
                        <a:t>of</a:t>
                      </a:r>
                      <a:r>
                        <a:rPr lang="en-US" sz="2000" spc="-140" dirty="0">
                          <a:effectLst/>
                        </a:rPr>
                        <a:t> </a:t>
                      </a:r>
                      <a:r>
                        <a:rPr lang="en-US" sz="2000" dirty="0">
                          <a:effectLst/>
                        </a:rPr>
                        <a:t>x).</a:t>
                      </a:r>
                    </a:p>
                    <a:p>
                      <a:pPr marL="47625" marR="0">
                        <a:spcBef>
                          <a:spcPts val="0"/>
                        </a:spcBef>
                        <a:spcAft>
                          <a:spcPts val="0"/>
                        </a:spcAft>
                      </a:pPr>
                      <a:r>
                        <a:rPr lang="en-US" sz="2000" dirty="0">
                          <a:effectLst/>
                        </a:rPr>
                        <a:t>The</a:t>
                      </a:r>
                      <a:r>
                        <a:rPr lang="en-US" sz="2000" spc="-140" dirty="0">
                          <a:effectLst/>
                        </a:rPr>
                        <a:t> </a:t>
                      </a:r>
                      <a:r>
                        <a:rPr lang="en-US" sz="2000" dirty="0">
                          <a:effectLst/>
                        </a:rPr>
                        <a:t>data</a:t>
                      </a:r>
                      <a:r>
                        <a:rPr lang="en-US" sz="2000" spc="-135" dirty="0">
                          <a:effectLst/>
                        </a:rPr>
                        <a:t> </a:t>
                      </a:r>
                      <a:r>
                        <a:rPr lang="en-US" sz="2000" dirty="0">
                          <a:effectLst/>
                        </a:rPr>
                        <a:t>does</a:t>
                      </a:r>
                      <a:r>
                        <a:rPr lang="en-US" sz="2000" spc="-135" dirty="0">
                          <a:effectLst/>
                        </a:rPr>
                        <a:t> </a:t>
                      </a:r>
                      <a:r>
                        <a:rPr lang="en-US" sz="2000" dirty="0">
                          <a:effectLst/>
                        </a:rPr>
                        <a:t>not</a:t>
                      </a:r>
                      <a:r>
                        <a:rPr lang="en-US" sz="2000" spc="-135" dirty="0">
                          <a:effectLst/>
                        </a:rPr>
                        <a:t> </a:t>
                      </a:r>
                      <a:r>
                        <a:rPr lang="en-US" sz="2000" dirty="0">
                          <a:effectLst/>
                        </a:rPr>
                        <a:t>have</a:t>
                      </a:r>
                      <a:r>
                        <a:rPr lang="en-US" sz="2000" spc="-135" dirty="0">
                          <a:effectLst/>
                        </a:rPr>
                        <a:t> </a:t>
                      </a:r>
                      <a:r>
                        <a:rPr lang="en-US" sz="2000" dirty="0">
                          <a:effectLst/>
                        </a:rPr>
                        <a:t>to</a:t>
                      </a:r>
                      <a:r>
                        <a:rPr lang="en-US" sz="2000" spc="-135" dirty="0">
                          <a:effectLst/>
                        </a:rPr>
                        <a:t> </a:t>
                      </a:r>
                      <a:r>
                        <a:rPr lang="en-US" sz="2000" dirty="0">
                          <a:effectLst/>
                        </a:rPr>
                        <a:t>be</a:t>
                      </a:r>
                      <a:r>
                        <a:rPr lang="en-US" sz="2000" spc="-135" dirty="0">
                          <a:effectLst/>
                        </a:rPr>
                        <a:t> </a:t>
                      </a:r>
                      <a:r>
                        <a:rPr lang="en-US" sz="2000" dirty="0">
                          <a:effectLst/>
                        </a:rPr>
                        <a:t>sorted.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59386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Using Excel to Find Percentiles</a:t>
            </a:r>
          </a:p>
        </p:txBody>
      </p:sp>
      <p:sp>
        <p:nvSpPr>
          <p:cNvPr id="3" name="Content Placeholder 2"/>
          <p:cNvSpPr>
            <a:spLocks noGrp="1"/>
          </p:cNvSpPr>
          <p:nvPr>
            <p:ph idx="1"/>
          </p:nvPr>
        </p:nvSpPr>
        <p:spPr>
          <a:xfrm>
            <a:off x="705852" y="1155032"/>
            <a:ext cx="10876547" cy="4732421"/>
          </a:xfrm>
        </p:spPr>
        <p:txBody>
          <a:bodyPr>
            <a:normAutofit fontScale="85000" lnSpcReduction="20000"/>
          </a:bodyPr>
          <a:lstStyle/>
          <a:p>
            <a:pPr>
              <a:spcBef>
                <a:spcPts val="600"/>
              </a:spcBef>
              <a:spcAft>
                <a:spcPts val="600"/>
              </a:spcAft>
            </a:pPr>
            <a:r>
              <a:rPr lang="en-US" dirty="0"/>
              <a:t>Note: the QUARTILE function used in Excel uses a definition that is slightly different from our (second) one </a:t>
            </a:r>
            <a:r>
              <a:rPr lang="en-US" dirty="0" smtClean="0"/>
              <a:t>earlier.</a:t>
            </a:r>
          </a:p>
          <a:p>
            <a:pPr>
              <a:spcBef>
                <a:spcPts val="600"/>
              </a:spcBef>
              <a:spcAft>
                <a:spcPts val="600"/>
              </a:spcAft>
            </a:pPr>
            <a:r>
              <a:rPr lang="en-US" dirty="0" smtClean="0"/>
              <a:t>Thus</a:t>
            </a:r>
            <a:r>
              <a:rPr lang="en-US" dirty="0"/>
              <a:t>, you </a:t>
            </a:r>
            <a:r>
              <a:rPr lang="en-US" i="1" dirty="0"/>
              <a:t>cannot </a:t>
            </a:r>
            <a:r>
              <a:rPr lang="en-US" dirty="0"/>
              <a:t>use Excel to check your own manual answers in many cases. </a:t>
            </a:r>
            <a:endParaRPr lang="en-US" dirty="0" smtClean="0"/>
          </a:p>
          <a:p>
            <a:pPr>
              <a:spcBef>
                <a:spcPts val="600"/>
              </a:spcBef>
              <a:spcAft>
                <a:spcPts val="600"/>
              </a:spcAft>
            </a:pPr>
            <a:r>
              <a:rPr lang="en-US" dirty="0" smtClean="0"/>
              <a:t>In </a:t>
            </a:r>
            <a:r>
              <a:rPr lang="en-US" dirty="0"/>
              <a:t>fact, the </a:t>
            </a:r>
            <a:r>
              <a:rPr lang="en-US" dirty="0" smtClean="0"/>
              <a:t>calculation </a:t>
            </a:r>
            <a:r>
              <a:rPr lang="en-US" dirty="0"/>
              <a:t>of the quartiles is different depending on the text or computer/ calculator package being used (such as SAS, JMP, MINITAB, Excel, and TI-83 </a:t>
            </a:r>
            <a:r>
              <a:rPr lang="en-US" dirty="0" smtClean="0"/>
              <a:t>Plus)</a:t>
            </a:r>
          </a:p>
          <a:p>
            <a:pPr lvl="1">
              <a:spcBef>
                <a:spcPts val="600"/>
              </a:spcBef>
              <a:spcAft>
                <a:spcPts val="600"/>
              </a:spcAft>
            </a:pPr>
            <a:r>
              <a:rPr lang="en-US" sz="2600" dirty="0"/>
              <a:t>I</a:t>
            </a:r>
            <a:r>
              <a:rPr lang="en-US" sz="2600" dirty="0" smtClean="0"/>
              <a:t>t </a:t>
            </a:r>
            <a:r>
              <a:rPr lang="en-US" sz="2600" dirty="0"/>
              <a:t>turns out that Excel alone offers two functions to </a:t>
            </a:r>
            <a:r>
              <a:rPr lang="en-US" sz="2600" dirty="0" smtClean="0"/>
              <a:t>compute </a:t>
            </a:r>
            <a:r>
              <a:rPr lang="en-US" sz="2600" dirty="0"/>
              <a:t>quartiles: QUARTILE.EXC and QUARTILE.INC (which is the same as our familiar QUARTILE function). </a:t>
            </a:r>
            <a:endParaRPr lang="en-US" sz="2600" dirty="0" smtClean="0"/>
          </a:p>
          <a:p>
            <a:pPr lvl="1">
              <a:spcBef>
                <a:spcPts val="600"/>
              </a:spcBef>
              <a:spcAft>
                <a:spcPts val="600"/>
              </a:spcAft>
            </a:pPr>
            <a:endParaRPr lang="en-US" sz="2600" dirty="0"/>
          </a:p>
          <a:p>
            <a:pPr>
              <a:spcBef>
                <a:spcPts val="600"/>
              </a:spcBef>
              <a:spcAft>
                <a:spcPts val="600"/>
              </a:spcAft>
              <a:buFont typeface="Wingdings" panose="05000000000000000000" pitchFamily="2" charset="2"/>
              <a:buChar char="v"/>
            </a:pPr>
            <a:r>
              <a:rPr lang="en-US" sz="2400" dirty="0" smtClean="0"/>
              <a:t>Check </a:t>
            </a:r>
            <a:r>
              <a:rPr lang="en-US" sz="2400" dirty="0"/>
              <a:t>the article </a:t>
            </a:r>
            <a:r>
              <a:rPr lang="en-US" sz="2400" dirty="0" smtClean="0"/>
              <a:t>at </a:t>
            </a:r>
            <a:r>
              <a:rPr lang="en-US" sz="2400" dirty="0" smtClean="0">
                <a:hlinkClick r:id="rId3"/>
              </a:rPr>
              <a:t>www.amstat.org/publications/jse/v14n3/langford.html</a:t>
            </a:r>
            <a:r>
              <a:rPr lang="en-US" sz="2400" dirty="0" smtClean="0"/>
              <a:t> </a:t>
            </a:r>
            <a:r>
              <a:rPr lang="en-US" sz="2400" dirty="0"/>
              <a:t>for more details</a:t>
            </a:r>
            <a:r>
              <a:rPr lang="en-US" sz="2400" dirty="0" smtClean="0"/>
              <a:t>.</a:t>
            </a:r>
            <a:r>
              <a:rPr lang="en-US" sz="2400" dirty="0"/>
              <a:t/>
            </a:r>
            <a:br>
              <a:rPr lang="en-US" sz="2400" dirty="0"/>
            </a:br>
            <a:endParaRPr lang="en-US" sz="2400" dirty="0"/>
          </a:p>
        </p:txBody>
      </p:sp>
    </p:spTree>
    <p:extLst>
      <p:ext uri="{BB962C8B-B14F-4D97-AF65-F5344CB8AC3E}">
        <p14:creationId xmlns:p14="http://schemas.microsoft.com/office/powerpoint/2010/main" val="36092892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750"/>
                                        <p:tgtEl>
                                          <p:spTgt spid="3">
                                            <p:txEl>
                                              <p:pRg st="5" end="5"/>
                                            </p:txEl>
                                          </p:spTgt>
                                        </p:tgtEl>
                                      </p:cBhvr>
                                    </p:animEffect>
                                    <p:anim calcmode="lin" valueType="num">
                                      <p:cBhvr>
                                        <p:cTn id="29"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75353" y="1263179"/>
            <a:ext cx="9937187" cy="428739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Load the Excel spreadsheet that contains the data about </a:t>
            </a:r>
            <a:r>
              <a:rPr lang="en-US" sz="2600" dirty="0" smtClean="0"/>
              <a:t>life expectancy </a:t>
            </a:r>
            <a:r>
              <a:rPr lang="en-US" sz="2600" dirty="0"/>
              <a:t>and literacy rates in 205 countries of the world in 2014. </a:t>
            </a:r>
            <a:endParaRPr lang="en-US" sz="2600" dirty="0" smtClean="0"/>
          </a:p>
          <a:p>
            <a:pPr marL="457200" indent="-457200">
              <a:buFont typeface="Wingdings" panose="05000000000000000000" pitchFamily="2" charset="2"/>
              <a:buChar char="§"/>
            </a:pPr>
            <a:r>
              <a:rPr lang="en-US" sz="2600" dirty="0" smtClean="0"/>
              <a:t>Find </a:t>
            </a:r>
            <a:r>
              <a:rPr lang="en-US" sz="2600" dirty="0"/>
              <a:t>the upper and lower quartiles for both </a:t>
            </a:r>
            <a:r>
              <a:rPr lang="en-US" sz="2600" dirty="0" smtClean="0"/>
              <a:t>variables.</a:t>
            </a:r>
          </a:p>
          <a:p>
            <a:pPr marL="457200" indent="-457200">
              <a:buFont typeface="Wingdings" panose="05000000000000000000" pitchFamily="2" charset="2"/>
              <a:buChar char="§"/>
            </a:pPr>
            <a:r>
              <a:rPr lang="en-US" sz="2600" dirty="0" smtClean="0"/>
              <a:t>What </a:t>
            </a:r>
            <a:r>
              <a:rPr lang="en-US" sz="2600" dirty="0"/>
              <a:t>is the percentile value for life expectancy in Japan, the United States, and in Afghanistan?</a:t>
            </a:r>
          </a:p>
          <a:p>
            <a:endParaRPr lang="en-US" sz="2600" dirty="0" smtClean="0"/>
          </a:p>
          <a:p>
            <a:pPr lvl="2"/>
            <a:r>
              <a:rPr lang="en-US" sz="2400" dirty="0">
                <a:hlinkClick r:id="rId3"/>
              </a:rPr>
              <a:t>www.betterbusinessdecisions.org/data/life_literate.xlsx</a:t>
            </a:r>
            <a:endParaRPr lang="en-US" sz="2800" dirty="0"/>
          </a:p>
          <a:p>
            <a:endParaRPr lang="en-US" sz="2600" dirty="0"/>
          </a:p>
        </p:txBody>
      </p:sp>
      <p:sp>
        <p:nvSpPr>
          <p:cNvPr id="8" name="Freeform 7"/>
          <p:cNvSpPr/>
          <p:nvPr/>
        </p:nvSpPr>
        <p:spPr>
          <a:xfrm>
            <a:off x="1402071" y="87814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074" y="4433386"/>
            <a:ext cx="523625" cy="523625"/>
          </a:xfrm>
          <a:prstGeom prst="rect">
            <a:avLst/>
          </a:prstGeom>
        </p:spPr>
      </p:pic>
      <p:sp>
        <p:nvSpPr>
          <p:cNvPr id="6" name="TextBox 5"/>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Using Excel to Find Percentiles</a:t>
            </a:r>
          </a:p>
        </p:txBody>
      </p:sp>
    </p:spTree>
    <p:extLst>
      <p:ext uri="{BB962C8B-B14F-4D97-AF65-F5344CB8AC3E}">
        <p14:creationId xmlns:p14="http://schemas.microsoft.com/office/powerpoint/2010/main" val="14555530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818648" y="1702849"/>
            <a:ext cx="10554703" cy="743535"/>
          </a:xfrm>
          <a:custGeom>
            <a:avLst/>
            <a:gdLst>
              <a:gd name="connsiteX0" fmla="*/ 0 w 10860505"/>
              <a:gd name="connsiteY0" fmla="*/ 123925 h 743535"/>
              <a:gd name="connsiteX1" fmla="*/ 123925 w 10860505"/>
              <a:gd name="connsiteY1" fmla="*/ 0 h 743535"/>
              <a:gd name="connsiteX2" fmla="*/ 10736580 w 10860505"/>
              <a:gd name="connsiteY2" fmla="*/ 0 h 743535"/>
              <a:gd name="connsiteX3" fmla="*/ 10860505 w 10860505"/>
              <a:gd name="connsiteY3" fmla="*/ 123925 h 743535"/>
              <a:gd name="connsiteX4" fmla="*/ 10860505 w 10860505"/>
              <a:gd name="connsiteY4" fmla="*/ 619610 h 743535"/>
              <a:gd name="connsiteX5" fmla="*/ 10736580 w 10860505"/>
              <a:gd name="connsiteY5" fmla="*/ 743535 h 743535"/>
              <a:gd name="connsiteX6" fmla="*/ 123925 w 10860505"/>
              <a:gd name="connsiteY6" fmla="*/ 743535 h 743535"/>
              <a:gd name="connsiteX7" fmla="*/ 0 w 10860505"/>
              <a:gd name="connsiteY7" fmla="*/ 619610 h 743535"/>
              <a:gd name="connsiteX8" fmla="*/ 0 w 10860505"/>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505" h="743535">
                <a:moveTo>
                  <a:pt x="0" y="123925"/>
                </a:moveTo>
                <a:cubicBezTo>
                  <a:pt x="0" y="55483"/>
                  <a:pt x="55483" y="0"/>
                  <a:pt x="123925" y="0"/>
                </a:cubicBezTo>
                <a:lnTo>
                  <a:pt x="10736580" y="0"/>
                </a:lnTo>
                <a:cubicBezTo>
                  <a:pt x="10805022" y="0"/>
                  <a:pt x="10860505" y="55483"/>
                  <a:pt x="10860505" y="123925"/>
                </a:cubicBezTo>
                <a:lnTo>
                  <a:pt x="10860505" y="619610"/>
                </a:lnTo>
                <a:cubicBezTo>
                  <a:pt x="10860505" y="688052"/>
                  <a:pt x="10805022" y="743535"/>
                  <a:pt x="10736580" y="743535"/>
                </a:cubicBezTo>
                <a:lnTo>
                  <a:pt x="123925" y="743535"/>
                </a:lnTo>
                <a:cubicBezTo>
                  <a:pt x="55483" y="743535"/>
                  <a:pt x="0" y="688052"/>
                  <a:pt x="0" y="619610"/>
                </a:cubicBezTo>
                <a:lnTo>
                  <a:pt x="0" y="123925"/>
                </a:lnTo>
                <a:close/>
              </a:path>
            </a:pathLst>
          </a:custGeom>
          <a:solidFill>
            <a:srgbClr val="1696A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54406" tIns="154406" rIns="154406" bIns="154406" numCol="1" spcCol="1270" anchor="ctr" anchorCtr="0">
            <a:noAutofit/>
          </a:bodyPr>
          <a:lstStyle/>
          <a:p>
            <a:pPr lvl="0" algn="l" defTabSz="1377950" rtl="0">
              <a:lnSpc>
                <a:spcPct val="90000"/>
              </a:lnSpc>
              <a:spcBef>
                <a:spcPct val="0"/>
              </a:spcBef>
              <a:spcAft>
                <a:spcPct val="35000"/>
              </a:spcAft>
            </a:pPr>
            <a:r>
              <a:rPr lang="en-US" sz="3100" kern="1200" dirty="0" smtClean="0"/>
              <a:t>For the variable “Life Expectancy”:</a:t>
            </a:r>
            <a:endParaRPr lang="en-US" sz="3100" kern="1200" dirty="0"/>
          </a:p>
        </p:txBody>
      </p:sp>
      <mc:AlternateContent xmlns:mc="http://schemas.openxmlformats.org/markup-compatibility/2006" xmlns:a14="http://schemas.microsoft.com/office/drawing/2010/main">
        <mc:Choice Requires="a14">
          <p:sp>
            <p:nvSpPr>
              <p:cNvPr id="10" name="Freeform 9"/>
              <p:cNvSpPr/>
              <p:nvPr/>
            </p:nvSpPr>
            <p:spPr>
              <a:xfrm>
                <a:off x="818648" y="2446384"/>
                <a:ext cx="10554703" cy="2117610"/>
              </a:xfrm>
              <a:custGeom>
                <a:avLst/>
                <a:gdLst>
                  <a:gd name="connsiteX0" fmla="*/ 0 w 10860505"/>
                  <a:gd name="connsiteY0" fmla="*/ 0 h 2117610"/>
                  <a:gd name="connsiteX1" fmla="*/ 10860505 w 10860505"/>
                  <a:gd name="connsiteY1" fmla="*/ 0 h 2117610"/>
                  <a:gd name="connsiteX2" fmla="*/ 10860505 w 10860505"/>
                  <a:gd name="connsiteY2" fmla="*/ 2117610 h 2117610"/>
                  <a:gd name="connsiteX3" fmla="*/ 0 w 10860505"/>
                  <a:gd name="connsiteY3" fmla="*/ 2117610 h 2117610"/>
                  <a:gd name="connsiteX4" fmla="*/ 0 w 10860505"/>
                  <a:gd name="connsiteY4" fmla="*/ 0 h 211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0505" h="2117610">
                    <a:moveTo>
                      <a:pt x="0" y="0"/>
                    </a:moveTo>
                    <a:lnTo>
                      <a:pt x="10860505" y="0"/>
                    </a:lnTo>
                    <a:lnTo>
                      <a:pt x="10860505" y="2117610"/>
                    </a:lnTo>
                    <a:lnTo>
                      <a:pt x="0" y="2117610"/>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4821" tIns="39370" rIns="220472" bIns="39370" numCol="1" spcCol="1270" anchor="t" anchorCtr="0">
                <a:noAutofit/>
              </a:bodyPr>
              <a:lstStyle/>
              <a:p>
                <a:pPr marL="0" lvl="1" algn="l" defTabSz="1066800" rtl="0">
                  <a:lnSpc>
                    <a:spcPct val="90000"/>
                  </a:lnSpc>
                  <a:spcBef>
                    <a:spcPct val="0"/>
                  </a:spcBef>
                  <a:spcAft>
                    <a:spcPct val="20000"/>
                  </a:spcAft>
                </a:pPr>
                <a:r>
                  <a:rPr lang="en-US" sz="2400" kern="1200" dirty="0" smtClean="0"/>
                  <a:t>=percentile(B2:B206, 0.25) or =quartile (B2:B206,1) gives 67.1 as </a:t>
                </a:r>
                <a14:m>
                  <m:oMath xmlns:m="http://schemas.openxmlformats.org/officeDocument/2006/math">
                    <m:sSub>
                      <m:sSubPr>
                        <m:ctrlPr>
                          <a:rPr lang="en-US" sz="2400" i="1" kern="1200">
                            <a:latin typeface="Cambria Math" panose="02040503050406030204" pitchFamily="18" charset="0"/>
                          </a:rPr>
                        </m:ctrlPr>
                      </m:sSubPr>
                      <m:e>
                        <m:r>
                          <a:rPr lang="en-US" sz="2400" b="0" i="1" kern="1200">
                            <a:latin typeface="Cambria Math" panose="02040503050406030204" pitchFamily="18" charset="0"/>
                          </a:rPr>
                          <m:t>𝑄</m:t>
                        </m:r>
                      </m:e>
                      <m:sub>
                        <m:r>
                          <a:rPr lang="en-US" sz="2400" b="0" i="1" kern="1200">
                            <a:latin typeface="Cambria Math" panose="02040503050406030204" pitchFamily="18" charset="0"/>
                          </a:rPr>
                          <m:t>1</m:t>
                        </m:r>
                      </m:sub>
                    </m:sSub>
                  </m:oMath>
                </a14:m>
                <a:endParaRPr lang="en-US" sz="2400" kern="1200" dirty="0"/>
              </a:p>
              <a:p>
                <a:pPr marL="0" lvl="1" algn="l" defTabSz="1066800" rtl="0">
                  <a:lnSpc>
                    <a:spcPct val="90000"/>
                  </a:lnSpc>
                  <a:spcBef>
                    <a:spcPct val="0"/>
                  </a:spcBef>
                  <a:spcAft>
                    <a:spcPct val="20000"/>
                  </a:spcAft>
                </a:pPr>
                <a:r>
                  <a:rPr lang="en-US" sz="2400" kern="1200" dirty="0" smtClean="0"/>
                  <a:t>=percentile(B2:B206, 0.75) or =quartile (B2:B206,3) gives 78.0 as </a:t>
                </a:r>
                <a14:m>
                  <m:oMath xmlns:m="http://schemas.openxmlformats.org/officeDocument/2006/math">
                    <m:sSub>
                      <m:sSubPr>
                        <m:ctrlPr>
                          <a:rPr lang="en-US" sz="2400" i="1" kern="1200">
                            <a:latin typeface="Cambria Math" panose="02040503050406030204" pitchFamily="18" charset="0"/>
                          </a:rPr>
                        </m:ctrlPr>
                      </m:sSubPr>
                      <m:e>
                        <m:r>
                          <a:rPr lang="en-US" sz="2400" i="1" kern="1200">
                            <a:latin typeface="Cambria Math" panose="02040503050406030204" pitchFamily="18" charset="0"/>
                          </a:rPr>
                          <m:t>𝑄</m:t>
                        </m:r>
                      </m:e>
                      <m:sub>
                        <m:r>
                          <a:rPr lang="en-US" sz="2400" b="0" i="1" kern="1200">
                            <a:latin typeface="Cambria Math" panose="02040503050406030204" pitchFamily="18" charset="0"/>
                          </a:rPr>
                          <m:t>3</m:t>
                        </m:r>
                      </m:sub>
                    </m:sSub>
                  </m:oMath>
                </a14:m>
                <a:endParaRPr lang="en-US" sz="2400" kern="1200" dirty="0"/>
              </a:p>
              <a:p>
                <a:pPr marL="0" lvl="1" algn="l" defTabSz="1066800" rtl="0">
                  <a:lnSpc>
                    <a:spcPct val="90000"/>
                  </a:lnSpc>
                  <a:spcBef>
                    <a:spcPct val="0"/>
                  </a:spcBef>
                  <a:spcAft>
                    <a:spcPct val="20000"/>
                  </a:spcAft>
                </a:pPr>
                <a:r>
                  <a:rPr lang="en-US" sz="2400" kern="1200" dirty="0" smtClean="0"/>
                  <a:t>=0.25 * </a:t>
                </a:r>
                <a:r>
                  <a:rPr lang="en-US" sz="2400" i="1" kern="1200" dirty="0" smtClean="0"/>
                  <a:t>N </a:t>
                </a:r>
                <a:r>
                  <a:rPr lang="en-US" sz="2400" kern="1200" dirty="0" smtClean="0"/>
                  <a:t>= 51.25, so we pick the number at position 52, which is 67.1</a:t>
                </a:r>
                <a:endParaRPr lang="en-US" sz="2400" kern="1200" dirty="0"/>
              </a:p>
              <a:p>
                <a:pPr marL="0" lvl="1" algn="l" defTabSz="1066800" rtl="0">
                  <a:lnSpc>
                    <a:spcPct val="90000"/>
                  </a:lnSpc>
                  <a:spcBef>
                    <a:spcPct val="0"/>
                  </a:spcBef>
                  <a:spcAft>
                    <a:spcPct val="20000"/>
                  </a:spcAft>
                </a:pPr>
                <a:r>
                  <a:rPr lang="en-US" sz="2400" kern="1200" dirty="0" smtClean="0"/>
                  <a:t>=0.75 * </a:t>
                </a:r>
                <a:r>
                  <a:rPr lang="en-US" sz="2400" i="1" kern="1200" dirty="0" smtClean="0"/>
                  <a:t>N </a:t>
                </a:r>
                <a:r>
                  <a:rPr lang="en-US" sz="2400" kern="1200" dirty="0" smtClean="0"/>
                  <a:t>= 153.75, so we pick the number at position 154, which is 78.0</a:t>
                </a:r>
                <a:endParaRPr lang="en-US" sz="2400" kern="1200" dirty="0"/>
              </a:p>
            </p:txBody>
          </p:sp>
        </mc:Choice>
        <mc:Fallback xmlns="">
          <p:sp>
            <p:nvSpPr>
              <p:cNvPr id="10" name="Freeform 9"/>
              <p:cNvSpPr>
                <a:spLocks noRot="1" noChangeAspect="1" noMove="1" noResize="1" noEditPoints="1" noAdjustHandles="1" noChangeArrowheads="1" noChangeShapeType="1" noTextEdit="1"/>
              </p:cNvSpPr>
              <p:nvPr/>
            </p:nvSpPr>
            <p:spPr>
              <a:xfrm>
                <a:off x="818648" y="2446384"/>
                <a:ext cx="10554703" cy="2117610"/>
              </a:xfrm>
              <a:custGeom>
                <a:avLst/>
                <a:gdLst>
                  <a:gd name="connsiteX0" fmla="*/ 0 w 10860505"/>
                  <a:gd name="connsiteY0" fmla="*/ 0 h 2117610"/>
                  <a:gd name="connsiteX1" fmla="*/ 10860505 w 10860505"/>
                  <a:gd name="connsiteY1" fmla="*/ 0 h 2117610"/>
                  <a:gd name="connsiteX2" fmla="*/ 10860505 w 10860505"/>
                  <a:gd name="connsiteY2" fmla="*/ 2117610 h 2117610"/>
                  <a:gd name="connsiteX3" fmla="*/ 0 w 10860505"/>
                  <a:gd name="connsiteY3" fmla="*/ 2117610 h 2117610"/>
                  <a:gd name="connsiteX4" fmla="*/ 0 w 10860505"/>
                  <a:gd name="connsiteY4" fmla="*/ 0 h 211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0505" h="2117610">
                    <a:moveTo>
                      <a:pt x="0" y="0"/>
                    </a:moveTo>
                    <a:lnTo>
                      <a:pt x="10860505" y="0"/>
                    </a:lnTo>
                    <a:lnTo>
                      <a:pt x="10860505" y="2117610"/>
                    </a:lnTo>
                    <a:lnTo>
                      <a:pt x="0" y="2117610"/>
                    </a:lnTo>
                    <a:lnTo>
                      <a:pt x="0" y="0"/>
                    </a:lnTo>
                    <a:close/>
                  </a:path>
                </a:pathLst>
              </a:custGeom>
              <a:blipFill rotWithShape="0">
                <a:blip r:embed="rId3"/>
                <a:stretch>
                  <a:fillRect t="-4000"/>
                </a:stretch>
              </a:blipFill>
            </p:spPr>
            <p:txBody>
              <a:bodyPr/>
              <a:lstStyle/>
              <a:p>
                <a:r>
                  <a:rPr lang="en-US">
                    <a:noFill/>
                  </a:rPr>
                  <a:t> </a:t>
                </a:r>
              </a:p>
            </p:txBody>
          </p:sp>
        </mc:Fallback>
      </mc:AlternateContent>
      <p:sp>
        <p:nvSpPr>
          <p:cNvPr id="11" name="Freeform 10"/>
          <p:cNvSpPr/>
          <p:nvPr/>
        </p:nvSpPr>
        <p:spPr>
          <a:xfrm>
            <a:off x="818648" y="4563994"/>
            <a:ext cx="10554703" cy="743535"/>
          </a:xfrm>
          <a:custGeom>
            <a:avLst/>
            <a:gdLst>
              <a:gd name="connsiteX0" fmla="*/ 0 w 10860505"/>
              <a:gd name="connsiteY0" fmla="*/ 123925 h 743535"/>
              <a:gd name="connsiteX1" fmla="*/ 123925 w 10860505"/>
              <a:gd name="connsiteY1" fmla="*/ 0 h 743535"/>
              <a:gd name="connsiteX2" fmla="*/ 10736580 w 10860505"/>
              <a:gd name="connsiteY2" fmla="*/ 0 h 743535"/>
              <a:gd name="connsiteX3" fmla="*/ 10860505 w 10860505"/>
              <a:gd name="connsiteY3" fmla="*/ 123925 h 743535"/>
              <a:gd name="connsiteX4" fmla="*/ 10860505 w 10860505"/>
              <a:gd name="connsiteY4" fmla="*/ 619610 h 743535"/>
              <a:gd name="connsiteX5" fmla="*/ 10736580 w 10860505"/>
              <a:gd name="connsiteY5" fmla="*/ 743535 h 743535"/>
              <a:gd name="connsiteX6" fmla="*/ 123925 w 10860505"/>
              <a:gd name="connsiteY6" fmla="*/ 743535 h 743535"/>
              <a:gd name="connsiteX7" fmla="*/ 0 w 10860505"/>
              <a:gd name="connsiteY7" fmla="*/ 619610 h 743535"/>
              <a:gd name="connsiteX8" fmla="*/ 0 w 10860505"/>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505" h="743535">
                <a:moveTo>
                  <a:pt x="0" y="123925"/>
                </a:moveTo>
                <a:cubicBezTo>
                  <a:pt x="0" y="55483"/>
                  <a:pt x="55483" y="0"/>
                  <a:pt x="123925" y="0"/>
                </a:cubicBezTo>
                <a:lnTo>
                  <a:pt x="10736580" y="0"/>
                </a:lnTo>
                <a:cubicBezTo>
                  <a:pt x="10805022" y="0"/>
                  <a:pt x="10860505" y="55483"/>
                  <a:pt x="10860505" y="123925"/>
                </a:cubicBezTo>
                <a:lnTo>
                  <a:pt x="10860505" y="619610"/>
                </a:lnTo>
                <a:cubicBezTo>
                  <a:pt x="10860505" y="688052"/>
                  <a:pt x="10805022" y="743535"/>
                  <a:pt x="10736580" y="743535"/>
                </a:cubicBezTo>
                <a:lnTo>
                  <a:pt x="123925" y="743535"/>
                </a:lnTo>
                <a:cubicBezTo>
                  <a:pt x="55483" y="743535"/>
                  <a:pt x="0" y="688052"/>
                  <a:pt x="0" y="619610"/>
                </a:cubicBezTo>
                <a:lnTo>
                  <a:pt x="0" y="123925"/>
                </a:lnTo>
                <a:close/>
              </a:path>
            </a:pathLst>
          </a:custGeom>
          <a:solidFill>
            <a:srgbClr val="1696A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54406" tIns="154406" rIns="154406" bIns="154406" numCol="1" spcCol="1270" anchor="ctr" anchorCtr="0">
            <a:noAutofit/>
          </a:bodyPr>
          <a:lstStyle/>
          <a:p>
            <a:pPr lvl="0" algn="l" defTabSz="1377950" rtl="0">
              <a:lnSpc>
                <a:spcPct val="90000"/>
              </a:lnSpc>
              <a:spcBef>
                <a:spcPct val="0"/>
              </a:spcBef>
              <a:spcAft>
                <a:spcPct val="35000"/>
              </a:spcAft>
            </a:pPr>
            <a:r>
              <a:rPr lang="en-US" sz="3100" kern="1200" smtClean="0"/>
              <a:t>For the variable “People who Read”:</a:t>
            </a:r>
            <a:endParaRPr lang="en-US" sz="3100" kern="1200"/>
          </a:p>
        </p:txBody>
      </p:sp>
      <mc:AlternateContent xmlns:mc="http://schemas.openxmlformats.org/markup-compatibility/2006" xmlns:a14="http://schemas.microsoft.com/office/drawing/2010/main">
        <mc:Choice Requires="a14">
          <p:sp>
            <p:nvSpPr>
              <p:cNvPr id="12" name="Freeform 11"/>
              <p:cNvSpPr/>
              <p:nvPr/>
            </p:nvSpPr>
            <p:spPr>
              <a:xfrm>
                <a:off x="818648" y="5307529"/>
                <a:ext cx="10554703" cy="914422"/>
              </a:xfrm>
              <a:custGeom>
                <a:avLst/>
                <a:gdLst>
                  <a:gd name="connsiteX0" fmla="*/ 0 w 10860505"/>
                  <a:gd name="connsiteY0" fmla="*/ 0 h 914422"/>
                  <a:gd name="connsiteX1" fmla="*/ 10860505 w 10860505"/>
                  <a:gd name="connsiteY1" fmla="*/ 0 h 914422"/>
                  <a:gd name="connsiteX2" fmla="*/ 10860505 w 10860505"/>
                  <a:gd name="connsiteY2" fmla="*/ 914422 h 914422"/>
                  <a:gd name="connsiteX3" fmla="*/ 0 w 10860505"/>
                  <a:gd name="connsiteY3" fmla="*/ 914422 h 914422"/>
                  <a:gd name="connsiteX4" fmla="*/ 0 w 10860505"/>
                  <a:gd name="connsiteY4" fmla="*/ 0 h 914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0505" h="914422">
                    <a:moveTo>
                      <a:pt x="0" y="0"/>
                    </a:moveTo>
                    <a:lnTo>
                      <a:pt x="10860505" y="0"/>
                    </a:lnTo>
                    <a:lnTo>
                      <a:pt x="10860505" y="914422"/>
                    </a:lnTo>
                    <a:lnTo>
                      <a:pt x="0" y="91442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4821" tIns="39370" rIns="220472" bIns="39370" numCol="1" spcCol="1270" anchor="t" anchorCtr="0">
                <a:noAutofit/>
              </a:bodyPr>
              <a:lstStyle/>
              <a:p>
                <a:pPr marL="0" lvl="1" algn="l" defTabSz="1066800" rtl="0">
                  <a:lnSpc>
                    <a:spcPct val="90000"/>
                  </a:lnSpc>
                  <a:spcBef>
                    <a:spcPct val="0"/>
                  </a:spcBef>
                  <a:spcAft>
                    <a:spcPct val="20000"/>
                  </a:spcAft>
                </a:pPr>
                <a:r>
                  <a:rPr lang="en-US" sz="2400" kern="1200" dirty="0" smtClean="0"/>
                  <a:t>=percentile(C2:C206, 0.25) or =quartile (B2:B206,1) gives 81.4 as </a:t>
                </a:r>
                <a14:m>
                  <m:oMath xmlns:m="http://schemas.openxmlformats.org/officeDocument/2006/math">
                    <m:sSub>
                      <m:sSubPr>
                        <m:ctrlPr>
                          <a:rPr lang="en-US" sz="2400" i="1" kern="1200">
                            <a:latin typeface="Cambria Math" panose="02040503050406030204" pitchFamily="18" charset="0"/>
                          </a:rPr>
                        </m:ctrlPr>
                      </m:sSubPr>
                      <m:e>
                        <m:r>
                          <a:rPr lang="en-US" sz="2400" i="1" kern="1200">
                            <a:latin typeface="Cambria Math" panose="02040503050406030204" pitchFamily="18" charset="0"/>
                          </a:rPr>
                          <m:t>𝑄</m:t>
                        </m:r>
                      </m:e>
                      <m:sub>
                        <m:r>
                          <a:rPr lang="en-US" sz="2400" i="1" kern="1200">
                            <a:latin typeface="Cambria Math" panose="02040503050406030204" pitchFamily="18" charset="0"/>
                          </a:rPr>
                          <m:t>1</m:t>
                        </m:r>
                      </m:sub>
                    </m:sSub>
                  </m:oMath>
                </a14:m>
                <a:endParaRPr lang="en-US" sz="2400" kern="1200" dirty="0"/>
              </a:p>
              <a:p>
                <a:pPr marL="0" lvl="1" algn="l" defTabSz="1066800" rtl="0">
                  <a:lnSpc>
                    <a:spcPct val="90000"/>
                  </a:lnSpc>
                  <a:spcBef>
                    <a:spcPct val="0"/>
                  </a:spcBef>
                  <a:spcAft>
                    <a:spcPct val="20000"/>
                  </a:spcAft>
                </a:pPr>
                <a:r>
                  <a:rPr lang="en-US" sz="2400" kern="1200" dirty="0" smtClean="0"/>
                  <a:t>=percentile(C2:C206, 0.75) or =quartile (B2:B206,1) gives 98.9 as </a:t>
                </a:r>
                <a14:m>
                  <m:oMath xmlns:m="http://schemas.openxmlformats.org/officeDocument/2006/math">
                    <m:sSub>
                      <m:sSubPr>
                        <m:ctrlPr>
                          <a:rPr lang="en-US" sz="2400" i="1" kern="1200">
                            <a:latin typeface="Cambria Math" panose="02040503050406030204" pitchFamily="18" charset="0"/>
                          </a:rPr>
                        </m:ctrlPr>
                      </m:sSubPr>
                      <m:e>
                        <m:r>
                          <a:rPr lang="en-US" sz="2400" i="1" kern="1200">
                            <a:latin typeface="Cambria Math" panose="02040503050406030204" pitchFamily="18" charset="0"/>
                          </a:rPr>
                          <m:t>𝑄</m:t>
                        </m:r>
                      </m:e>
                      <m:sub>
                        <m:r>
                          <a:rPr lang="en-US" sz="2400" i="1" kern="1200">
                            <a:latin typeface="Cambria Math" panose="02040503050406030204" pitchFamily="18" charset="0"/>
                          </a:rPr>
                          <m:t>3</m:t>
                        </m:r>
                      </m:sub>
                    </m:sSub>
                  </m:oMath>
                </a14:m>
                <a:r>
                  <a:rPr lang="en-US" sz="2400" kern="1200" dirty="0"/>
                  <a:t> </a:t>
                </a:r>
              </a:p>
            </p:txBody>
          </p:sp>
        </mc:Choice>
        <mc:Fallback xmlns="">
          <p:sp>
            <p:nvSpPr>
              <p:cNvPr id="12" name="Freeform 11"/>
              <p:cNvSpPr>
                <a:spLocks noRot="1" noChangeAspect="1" noMove="1" noResize="1" noEditPoints="1" noAdjustHandles="1" noChangeArrowheads="1" noChangeShapeType="1" noTextEdit="1"/>
              </p:cNvSpPr>
              <p:nvPr/>
            </p:nvSpPr>
            <p:spPr>
              <a:xfrm>
                <a:off x="818648" y="5307529"/>
                <a:ext cx="10554703" cy="914422"/>
              </a:xfrm>
              <a:custGeom>
                <a:avLst/>
                <a:gdLst>
                  <a:gd name="connsiteX0" fmla="*/ 0 w 10860505"/>
                  <a:gd name="connsiteY0" fmla="*/ 0 h 914422"/>
                  <a:gd name="connsiteX1" fmla="*/ 10860505 w 10860505"/>
                  <a:gd name="connsiteY1" fmla="*/ 0 h 914422"/>
                  <a:gd name="connsiteX2" fmla="*/ 10860505 w 10860505"/>
                  <a:gd name="connsiteY2" fmla="*/ 914422 h 914422"/>
                  <a:gd name="connsiteX3" fmla="*/ 0 w 10860505"/>
                  <a:gd name="connsiteY3" fmla="*/ 914422 h 914422"/>
                  <a:gd name="connsiteX4" fmla="*/ 0 w 10860505"/>
                  <a:gd name="connsiteY4" fmla="*/ 0 h 914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0505" h="914422">
                    <a:moveTo>
                      <a:pt x="0" y="0"/>
                    </a:moveTo>
                    <a:lnTo>
                      <a:pt x="10860505" y="0"/>
                    </a:lnTo>
                    <a:lnTo>
                      <a:pt x="10860505" y="914422"/>
                    </a:lnTo>
                    <a:lnTo>
                      <a:pt x="0" y="914422"/>
                    </a:lnTo>
                    <a:lnTo>
                      <a:pt x="0" y="0"/>
                    </a:lnTo>
                    <a:close/>
                  </a:path>
                </a:pathLst>
              </a:custGeom>
              <a:blipFill rotWithShape="0">
                <a:blip r:embed="rId4"/>
                <a:stretch>
                  <a:fillRect t="-9211" b="-3947"/>
                </a:stretch>
              </a:blipFill>
            </p:spPr>
            <p:txBody>
              <a:bodyPr/>
              <a:lstStyle/>
              <a:p>
                <a:r>
                  <a:rPr lang="en-US">
                    <a:noFill/>
                  </a:rPr>
                  <a:t> </a:t>
                </a:r>
              </a:p>
            </p:txBody>
          </p:sp>
        </mc:Fallback>
      </mc:AlternateContent>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Using Excel to Find Percentiles</a:t>
            </a:r>
          </a:p>
        </p:txBody>
      </p:sp>
      <p:sp>
        <p:nvSpPr>
          <p:cNvPr id="7" name="Rectangle 6"/>
          <p:cNvSpPr/>
          <p:nvPr/>
        </p:nvSpPr>
        <p:spPr>
          <a:xfrm>
            <a:off x="513347" y="735789"/>
            <a:ext cx="11202403" cy="892552"/>
          </a:xfrm>
          <a:prstGeom prst="rect">
            <a:avLst/>
          </a:prstGeom>
        </p:spPr>
        <p:txBody>
          <a:bodyPr wrap="square">
            <a:spAutoFit/>
          </a:bodyPr>
          <a:lstStyle/>
          <a:p>
            <a:pPr marL="68580" indent="0">
              <a:buNone/>
            </a:pPr>
            <a:r>
              <a:rPr lang="en-US" sz="2600" dirty="0">
                <a:effectLst>
                  <a:outerShdw blurRad="38100" dist="38100" dir="2700000" algn="tl">
                    <a:srgbClr val="000000">
                      <a:alpha val="43137"/>
                    </a:srgbClr>
                  </a:outerShdw>
                </a:effectLst>
              </a:rPr>
              <a:t>We can use either the percentile or the quartile function to find the </a:t>
            </a:r>
            <a:r>
              <a:rPr lang="en-US" sz="2600" dirty="0" smtClean="0">
                <a:effectLst>
                  <a:outerShdw blurRad="38100" dist="38100" dir="2700000" algn="tl">
                    <a:srgbClr val="000000">
                      <a:alpha val="43137"/>
                    </a:srgbClr>
                  </a:outerShdw>
                </a:effectLst>
              </a:rPr>
              <a:t>percentiles</a:t>
            </a:r>
            <a:r>
              <a:rPr lang="en-US" sz="2600" dirty="0">
                <a:effectLst>
                  <a:outerShdw blurRad="38100" dist="38100" dir="2700000" algn="tl">
                    <a:srgbClr val="000000">
                      <a:alpha val="43137"/>
                    </a:srgbClr>
                  </a:outerShdw>
                </a:effectLst>
              </a:rPr>
              <a:t>, or manually compute them. </a:t>
            </a:r>
          </a:p>
        </p:txBody>
      </p:sp>
    </p:spTree>
    <p:extLst>
      <p:ext uri="{BB962C8B-B14F-4D97-AF65-F5344CB8AC3E}">
        <p14:creationId xmlns:p14="http://schemas.microsoft.com/office/powerpoint/2010/main" val="6719330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750"/>
                                        <p:tgtEl>
                                          <p:spTgt spid="10">
                                            <p:txEl>
                                              <p:pRg st="0" end="0"/>
                                            </p:txEl>
                                          </p:spTgt>
                                        </p:tgtEl>
                                      </p:cBhvr>
                                    </p:animEffect>
                                    <p:anim calcmode="lin" valueType="num">
                                      <p:cBhvr>
                                        <p:cTn id="15"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750"/>
                                        <p:tgtEl>
                                          <p:spTgt spid="10">
                                            <p:txEl>
                                              <p:pRg st="1" end="1"/>
                                            </p:txEl>
                                          </p:spTgt>
                                        </p:tgtEl>
                                      </p:cBhvr>
                                    </p:animEffect>
                                    <p:anim calcmode="lin" valueType="num">
                                      <p:cBhvr>
                                        <p:cTn id="22"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750"/>
                                        <p:tgtEl>
                                          <p:spTgt spid="10">
                                            <p:txEl>
                                              <p:pRg st="2" end="2"/>
                                            </p:txEl>
                                          </p:spTgt>
                                        </p:tgtEl>
                                      </p:cBhvr>
                                    </p:animEffect>
                                    <p:anim calcmode="lin" valueType="num">
                                      <p:cBhvr>
                                        <p:cTn id="29"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750"/>
                                        <p:tgtEl>
                                          <p:spTgt spid="10">
                                            <p:txEl>
                                              <p:pRg st="3" end="3"/>
                                            </p:txEl>
                                          </p:spTgt>
                                        </p:tgtEl>
                                      </p:cBhvr>
                                    </p:animEffect>
                                    <p:anim calcmode="lin" valueType="num">
                                      <p:cBhvr>
                                        <p:cTn id="36" dur="7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75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anim calcmode="lin" valueType="num">
                                      <p:cBhvr>
                                        <p:cTn id="43" dur="750" fill="hold"/>
                                        <p:tgtEl>
                                          <p:spTgt spid="11"/>
                                        </p:tgtEl>
                                        <p:attrNameLst>
                                          <p:attrName>ppt_x</p:attrName>
                                        </p:attrNameLst>
                                      </p:cBhvr>
                                      <p:tavLst>
                                        <p:tav tm="0">
                                          <p:val>
                                            <p:strVal val="#ppt_x"/>
                                          </p:val>
                                        </p:tav>
                                        <p:tav tm="100000">
                                          <p:val>
                                            <p:strVal val="#ppt_x"/>
                                          </p:val>
                                        </p:tav>
                                      </p:tavLst>
                                    </p:anim>
                                    <p:anim calcmode="lin" valueType="num">
                                      <p:cBhvr>
                                        <p:cTn id="4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750"/>
                                        <p:tgtEl>
                                          <p:spTgt spid="12">
                                            <p:txEl>
                                              <p:pRg st="0" end="0"/>
                                            </p:txEl>
                                          </p:spTgt>
                                        </p:tgtEl>
                                      </p:cBhvr>
                                    </p:animEffect>
                                    <p:anim calcmode="lin" valueType="num">
                                      <p:cBhvr>
                                        <p:cTn id="50"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7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fade">
                                      <p:cBhvr>
                                        <p:cTn id="56" dur="750"/>
                                        <p:tgtEl>
                                          <p:spTgt spid="12">
                                            <p:txEl>
                                              <p:pRg st="1" end="1"/>
                                            </p:txEl>
                                          </p:spTgt>
                                        </p:tgtEl>
                                      </p:cBhvr>
                                    </p:animEffect>
                                    <p:anim calcmode="lin" valueType="num">
                                      <p:cBhvr>
                                        <p:cTn id="57" dur="75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8" dur="75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626644" y="796230"/>
            <a:ext cx="11084093" cy="1457113"/>
          </a:xfrm>
          <a:custGeom>
            <a:avLst/>
            <a:gdLst>
              <a:gd name="connsiteX0" fmla="*/ 0 w 10938711"/>
              <a:gd name="connsiteY0" fmla="*/ 212164 h 1272960"/>
              <a:gd name="connsiteX1" fmla="*/ 212164 w 10938711"/>
              <a:gd name="connsiteY1" fmla="*/ 0 h 1272960"/>
              <a:gd name="connsiteX2" fmla="*/ 10726547 w 10938711"/>
              <a:gd name="connsiteY2" fmla="*/ 0 h 1272960"/>
              <a:gd name="connsiteX3" fmla="*/ 10938711 w 10938711"/>
              <a:gd name="connsiteY3" fmla="*/ 212164 h 1272960"/>
              <a:gd name="connsiteX4" fmla="*/ 10938711 w 10938711"/>
              <a:gd name="connsiteY4" fmla="*/ 1060796 h 1272960"/>
              <a:gd name="connsiteX5" fmla="*/ 10726547 w 10938711"/>
              <a:gd name="connsiteY5" fmla="*/ 1272960 h 1272960"/>
              <a:gd name="connsiteX6" fmla="*/ 212164 w 10938711"/>
              <a:gd name="connsiteY6" fmla="*/ 1272960 h 1272960"/>
              <a:gd name="connsiteX7" fmla="*/ 0 w 10938711"/>
              <a:gd name="connsiteY7" fmla="*/ 1060796 h 1272960"/>
              <a:gd name="connsiteX8" fmla="*/ 0 w 10938711"/>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8711" h="1272960">
                <a:moveTo>
                  <a:pt x="0" y="212164"/>
                </a:moveTo>
                <a:cubicBezTo>
                  <a:pt x="0" y="94989"/>
                  <a:pt x="94989" y="0"/>
                  <a:pt x="212164" y="0"/>
                </a:cubicBezTo>
                <a:lnTo>
                  <a:pt x="10726547" y="0"/>
                </a:lnTo>
                <a:cubicBezTo>
                  <a:pt x="10843722" y="0"/>
                  <a:pt x="10938711" y="94989"/>
                  <a:pt x="10938711" y="212164"/>
                </a:cubicBezTo>
                <a:lnTo>
                  <a:pt x="10938711" y="1060796"/>
                </a:lnTo>
                <a:cubicBezTo>
                  <a:pt x="10938711" y="1177971"/>
                  <a:pt x="10843722" y="1272960"/>
                  <a:pt x="10726547" y="1272960"/>
                </a:cubicBezTo>
                <a:lnTo>
                  <a:pt x="212164" y="1272960"/>
                </a:lnTo>
                <a:cubicBezTo>
                  <a:pt x="94989" y="1272960"/>
                  <a:pt x="0" y="1177971"/>
                  <a:pt x="0" y="1060796"/>
                </a:cubicBezTo>
                <a:lnTo>
                  <a:pt x="0" y="212164"/>
                </a:lnTo>
                <a:close/>
              </a:path>
            </a:pathLst>
          </a:custGeom>
          <a:solidFill>
            <a:srgbClr val="1696A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49771" tIns="149771" rIns="149771" bIns="149771" numCol="1" spcCol="1270" anchor="ctr" anchorCtr="0">
            <a:noAutofit/>
          </a:bodyPr>
          <a:lstStyle/>
          <a:p>
            <a:pPr lvl="0" algn="l" defTabSz="102235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To find the relative ranking (aka percentiles) for Japan, the United States, and Afghanistan we use the “</a:t>
            </a:r>
            <a:r>
              <a:rPr lang="en-US" sz="2400" b="1" kern="1200" dirty="0" err="1" smtClean="0">
                <a:effectLst>
                  <a:outerShdw blurRad="38100" dist="38100" dir="2700000" algn="tl">
                    <a:srgbClr val="000000">
                      <a:alpha val="43137"/>
                    </a:srgbClr>
                  </a:outerShdw>
                </a:effectLst>
              </a:rPr>
              <a:t>percentrank</a:t>
            </a:r>
            <a:r>
              <a:rPr lang="en-US" sz="2400" b="1" kern="1200" smtClean="0">
                <a:effectLst>
                  <a:outerShdw blurRad="38100" dist="38100" dir="2700000" algn="tl">
                    <a:srgbClr val="000000">
                      <a:alpha val="43137"/>
                    </a:srgbClr>
                  </a:outerShdw>
                </a:effectLst>
              </a:rPr>
              <a:t>(range, </a:t>
            </a:r>
            <a:r>
              <a:rPr lang="en-US" sz="2400" b="1" i="1" kern="1200" smtClean="0">
                <a:effectLst>
                  <a:outerShdw blurRad="38100" dist="38100" dir="2700000" algn="tl">
                    <a:srgbClr val="000000">
                      <a:alpha val="43137"/>
                    </a:srgbClr>
                  </a:outerShdw>
                </a:effectLst>
              </a:rPr>
              <a:t>x</a:t>
            </a:r>
            <a:r>
              <a:rPr lang="en-US" sz="2400" b="1" kern="1200" smtClean="0">
                <a:effectLst>
                  <a:outerShdw blurRad="38100" dist="38100" dir="2700000" algn="tl">
                    <a:srgbClr val="000000">
                      <a:alpha val="43137"/>
                    </a:srgbClr>
                  </a:outerShdw>
                </a:effectLst>
              </a:rPr>
              <a:t>)” function where we substitute the life expectancy of the respective countries for </a:t>
            </a:r>
            <a:r>
              <a:rPr lang="en-US" sz="2400" b="1" i="1" kern="1200" smtClean="0">
                <a:effectLst>
                  <a:outerShdw blurRad="38100" dist="38100" dir="2700000" algn="tl">
                    <a:srgbClr val="000000">
                      <a:alpha val="43137"/>
                    </a:srgbClr>
                  </a:outerShdw>
                </a:effectLst>
              </a:rPr>
              <a:t>x</a:t>
            </a:r>
            <a:r>
              <a:rPr lang="en-US" sz="2400" b="1" kern="1200" smtClean="0">
                <a:effectLst>
                  <a:outerShdw blurRad="38100" dist="38100" dir="2700000" algn="tl">
                    <a:srgbClr val="000000">
                      <a:alpha val="43137"/>
                    </a:srgbClr>
                  </a:outerShdw>
                </a:effectLst>
              </a:rPr>
              <a:t>:</a:t>
            </a:r>
            <a:endParaRPr lang="en-US" sz="2400" b="1" kern="1200">
              <a:effectLst>
                <a:outerShdw blurRad="38100" dist="38100" dir="2700000" algn="tl">
                  <a:srgbClr val="000000">
                    <a:alpha val="43137"/>
                  </a:srgbClr>
                </a:outerShdw>
              </a:effectLst>
            </a:endParaRPr>
          </a:p>
        </p:txBody>
      </p:sp>
      <p:sp>
        <p:nvSpPr>
          <p:cNvPr id="7" name="Freeform 6"/>
          <p:cNvSpPr/>
          <p:nvPr/>
        </p:nvSpPr>
        <p:spPr>
          <a:xfrm>
            <a:off x="626644" y="2069190"/>
            <a:ext cx="10938711" cy="4106880"/>
          </a:xfrm>
          <a:custGeom>
            <a:avLst/>
            <a:gdLst>
              <a:gd name="connsiteX0" fmla="*/ 0 w 10938711"/>
              <a:gd name="connsiteY0" fmla="*/ 0 h 4106880"/>
              <a:gd name="connsiteX1" fmla="*/ 10938711 w 10938711"/>
              <a:gd name="connsiteY1" fmla="*/ 0 h 4106880"/>
              <a:gd name="connsiteX2" fmla="*/ 10938711 w 10938711"/>
              <a:gd name="connsiteY2" fmla="*/ 4106880 h 4106880"/>
              <a:gd name="connsiteX3" fmla="*/ 0 w 10938711"/>
              <a:gd name="connsiteY3" fmla="*/ 4106880 h 4106880"/>
              <a:gd name="connsiteX4" fmla="*/ 0 w 10938711"/>
              <a:gd name="connsiteY4" fmla="*/ 0 h 41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711" h="4106880">
                <a:moveTo>
                  <a:pt x="0" y="0"/>
                </a:moveTo>
                <a:lnTo>
                  <a:pt x="10938711" y="0"/>
                </a:lnTo>
                <a:lnTo>
                  <a:pt x="10938711" y="4106880"/>
                </a:lnTo>
                <a:lnTo>
                  <a:pt x="0" y="4106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7304" tIns="40640" rIns="227584" bIns="40640" numCol="1" spcCol="1270" anchor="t" anchorCtr="0">
            <a:noAutofit/>
          </a:bodyPr>
          <a:lstStyle/>
          <a:p>
            <a:pPr marL="0" lvl="1" algn="just" defTabSz="1111250" rtl="0">
              <a:lnSpc>
                <a:spcPct val="90000"/>
              </a:lnSpc>
              <a:spcBef>
                <a:spcPct val="0"/>
              </a:spcBef>
              <a:spcAft>
                <a:spcPts val="600"/>
              </a:spcAft>
              <a:buClr>
                <a:schemeClr val="accent4">
                  <a:lumMod val="75000"/>
                </a:schemeClr>
              </a:buClr>
            </a:pPr>
            <a:endParaRPr lang="en-US" sz="2400" b="1" kern="1200" dirty="0" smtClean="0"/>
          </a:p>
          <a:p>
            <a:pPr marL="0" lvl="1" algn="just" defTabSz="1111250" rtl="0">
              <a:lnSpc>
                <a:spcPct val="90000"/>
              </a:lnSpc>
              <a:spcBef>
                <a:spcPct val="0"/>
              </a:spcBef>
              <a:spcAft>
                <a:spcPts val="600"/>
              </a:spcAft>
              <a:buClr>
                <a:schemeClr val="accent4">
                  <a:lumMod val="75000"/>
                </a:schemeClr>
              </a:buClr>
            </a:pPr>
            <a:r>
              <a:rPr lang="en-US" sz="2400" b="1" kern="1200" dirty="0" smtClean="0"/>
              <a:t>=</a:t>
            </a:r>
            <a:r>
              <a:rPr lang="en-US" sz="2400" b="1" kern="1200" dirty="0" err="1" smtClean="0"/>
              <a:t>percentrank</a:t>
            </a:r>
            <a:r>
              <a:rPr lang="en-US" sz="2400" b="1" kern="1200" dirty="0" smtClean="0"/>
              <a:t>(B2:B206, 50.5) = 0.014</a:t>
            </a:r>
          </a:p>
          <a:p>
            <a:pPr marL="0" lvl="1" algn="just" defTabSz="1111250" rtl="0">
              <a:lnSpc>
                <a:spcPct val="90000"/>
              </a:lnSpc>
              <a:spcBef>
                <a:spcPct val="0"/>
              </a:spcBef>
              <a:spcAft>
                <a:spcPts val="600"/>
              </a:spcAft>
              <a:buClr>
                <a:schemeClr val="accent4">
                  <a:lumMod val="75000"/>
                </a:schemeClr>
              </a:buClr>
            </a:pPr>
            <a:r>
              <a:rPr lang="en-US" sz="2000" kern="1200" dirty="0" smtClean="0"/>
              <a:t>Afghanistan is at the 1.4th percentile in life expectancy, that is, about 1.4 percent of countries have shorter and 98.6 percent have longer life expectancy than Afghanistan.</a:t>
            </a:r>
            <a:endParaRPr lang="en-US" sz="2000" kern="1200" dirty="0"/>
          </a:p>
          <a:p>
            <a:pPr marL="0" lvl="1" algn="just" defTabSz="1111250" rtl="0">
              <a:lnSpc>
                <a:spcPct val="90000"/>
              </a:lnSpc>
              <a:spcBef>
                <a:spcPct val="0"/>
              </a:spcBef>
              <a:spcAft>
                <a:spcPts val="600"/>
              </a:spcAft>
              <a:buClr>
                <a:srgbClr val="1696A3"/>
              </a:buClr>
            </a:pPr>
            <a:r>
              <a:rPr lang="en-US" sz="2400" b="1" kern="1200" dirty="0" smtClean="0"/>
              <a:t>=</a:t>
            </a:r>
            <a:r>
              <a:rPr lang="en-US" sz="2400" b="1" kern="1200" dirty="0" err="1" smtClean="0"/>
              <a:t>percentrank</a:t>
            </a:r>
            <a:r>
              <a:rPr lang="en-US" sz="2400" b="1" kern="1200" dirty="0" smtClean="0"/>
              <a:t>(B2:B206, 84.5) = 0.99</a:t>
            </a:r>
          </a:p>
          <a:p>
            <a:pPr marL="0" lvl="1" algn="just" defTabSz="1111250" rtl="0">
              <a:lnSpc>
                <a:spcPct val="90000"/>
              </a:lnSpc>
              <a:spcBef>
                <a:spcPct val="0"/>
              </a:spcBef>
              <a:spcAft>
                <a:spcPts val="600"/>
              </a:spcAft>
              <a:buClr>
                <a:srgbClr val="1696A3"/>
              </a:buClr>
            </a:pPr>
            <a:r>
              <a:rPr lang="en-US" sz="2000" kern="1200" dirty="0" smtClean="0"/>
              <a:t>Japan is at the 99th percentile in life expectancy, that is, about 99 percent of countries have shorter and 1 percent has longer life expectancy than Japan.</a:t>
            </a:r>
            <a:endParaRPr lang="en-US" sz="2000" kern="1200" dirty="0"/>
          </a:p>
          <a:p>
            <a:pPr marL="0" lvl="1" algn="just" defTabSz="1111250" rtl="0">
              <a:lnSpc>
                <a:spcPct val="90000"/>
              </a:lnSpc>
              <a:spcBef>
                <a:spcPct val="0"/>
              </a:spcBef>
              <a:spcAft>
                <a:spcPts val="600"/>
              </a:spcAft>
              <a:buClr>
                <a:srgbClr val="1696A3"/>
              </a:buClr>
            </a:pPr>
            <a:r>
              <a:rPr lang="en-US" sz="2400" b="1" kern="1200" dirty="0" smtClean="0"/>
              <a:t>=</a:t>
            </a:r>
            <a:r>
              <a:rPr lang="en-US" sz="2400" b="1" kern="1200" dirty="0" err="1" smtClean="0"/>
              <a:t>percentrank</a:t>
            </a:r>
            <a:r>
              <a:rPr lang="en-US" sz="2400" b="1" kern="1200" dirty="0" smtClean="0"/>
              <a:t>(B2:B206, 79.6) = 0.828 </a:t>
            </a:r>
          </a:p>
          <a:p>
            <a:pPr marL="0" lvl="1" algn="just" defTabSz="1111250" rtl="0">
              <a:lnSpc>
                <a:spcPct val="90000"/>
              </a:lnSpc>
              <a:spcBef>
                <a:spcPct val="0"/>
              </a:spcBef>
              <a:spcAft>
                <a:spcPts val="600"/>
              </a:spcAft>
              <a:buClr>
                <a:srgbClr val="1696A3"/>
              </a:buClr>
            </a:pPr>
            <a:r>
              <a:rPr lang="en-US" sz="2000" kern="1200" dirty="0" smtClean="0"/>
              <a:t>The United States is at the 82.8th percentile in life expectancy, that is, about 82.8 percent of countries have shorter and 17.2 percent have longer life expectancy than the United States.</a:t>
            </a:r>
            <a:endParaRPr lang="en-US" sz="2000" kern="1200" dirty="0"/>
          </a:p>
        </p:txBody>
      </p:sp>
      <p:sp>
        <p:nvSpPr>
          <p:cNvPr id="3" name="TextBox 2"/>
          <p:cNvSpPr txBox="1"/>
          <p:nvPr/>
        </p:nvSpPr>
        <p:spPr>
          <a:xfrm>
            <a:off x="5293895" y="6500261"/>
            <a:ext cx="670236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3: Numerical Data Summary – Using Excel to Find Percentiles</a:t>
            </a:r>
          </a:p>
        </p:txBody>
      </p:sp>
    </p:spTree>
    <p:extLst>
      <p:ext uri="{BB962C8B-B14F-4D97-AF65-F5344CB8AC3E}">
        <p14:creationId xmlns:p14="http://schemas.microsoft.com/office/powerpoint/2010/main" val="235422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750"/>
                                        <p:tgtEl>
                                          <p:spTgt spid="7">
                                            <p:txEl>
                                              <p:pRg st="4" end="4"/>
                                            </p:txEl>
                                          </p:spTgt>
                                        </p:tgtEl>
                                      </p:cBhvr>
                                    </p:animEffect>
                                    <p:anim calcmode="lin" valueType="num">
                                      <p:cBhvr>
                                        <p:cTn id="29"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750"/>
                                        <p:tgtEl>
                                          <p:spTgt spid="7">
                                            <p:txEl>
                                              <p:pRg st="5" end="5"/>
                                            </p:txEl>
                                          </p:spTgt>
                                        </p:tgtEl>
                                      </p:cBhvr>
                                    </p:animEffect>
                                    <p:anim calcmode="lin" valueType="num">
                                      <p:cBhvr>
                                        <p:cTn id="36"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750"/>
                                        <p:tgtEl>
                                          <p:spTgt spid="7">
                                            <p:txEl>
                                              <p:pRg st="6" end="6"/>
                                            </p:txEl>
                                          </p:spTgt>
                                        </p:tgtEl>
                                      </p:cBhvr>
                                    </p:animEffect>
                                    <p:anim calcmode="lin" valueType="num">
                                      <p:cBhvr>
                                        <p:cTn id="43" dur="75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10358</Words>
  <Application>Microsoft Office PowerPoint</Application>
  <PresentationFormat>Widescreen</PresentationFormat>
  <Paragraphs>1044</Paragraphs>
  <Slides>109</Slides>
  <Notes>106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109</vt:i4>
      </vt:variant>
    </vt:vector>
  </HeadingPairs>
  <TitlesOfParts>
    <vt:vector size="121" baseType="lpstr">
      <vt:lpstr>Arial Unicode MS</vt:lpstr>
      <vt:lpstr>Arial</vt:lpstr>
      <vt:lpstr>Book Antiqua</vt:lpstr>
      <vt:lpstr>Calibri</vt:lpstr>
      <vt:lpstr>Cambria Math</vt:lpstr>
      <vt:lpstr>Century Gothic</vt:lpstr>
      <vt:lpstr>Symbol</vt:lpstr>
      <vt:lpstr>Times New Roman</vt:lpstr>
      <vt:lpstr>Wingdings</vt:lpstr>
      <vt:lpstr>Wingdings 2</vt:lpstr>
      <vt:lpstr>Wingdings 3</vt:lpstr>
      <vt:lpstr>Nightfall design template</vt:lpstr>
      <vt:lpstr>Using Statistics for Better  Business Decisions</vt:lpstr>
      <vt:lpstr>Chapter 3 Numerical Data Summary </vt:lpstr>
      <vt:lpstr>Learning Objectives</vt:lpstr>
      <vt:lpstr>PowerPoint Presentation</vt:lpstr>
      <vt:lpstr>PowerPoint Presentation</vt:lpstr>
      <vt:lpstr>PowerPoint Presentation</vt:lpstr>
      <vt:lpstr>PowerPoint Presentation</vt:lpstr>
      <vt:lpstr>PowerPoint Presentation</vt:lpstr>
      <vt:lpstr>PowerPoint Presentation</vt:lpstr>
      <vt:lpstr>For larger data sets, the median can be selected as follows:</vt:lpstr>
      <vt:lpstr>PowerPoint Presentation</vt:lpstr>
      <vt:lpstr>PowerPoint Presentation</vt:lpstr>
      <vt:lpstr>Pros and Cons of the Mode</vt:lpstr>
      <vt:lpstr>PowerPoint Presentation</vt:lpstr>
      <vt:lpstr>PowerPoint Presentation</vt:lpstr>
      <vt:lpstr>PowerPoint Presentation</vt:lpstr>
      <vt:lpstr>PowerPoint Presentation</vt:lpstr>
      <vt:lpstr>Mean, Median, and Mode for Ordinal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find the median or the mode?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the (Sample) Variance Manually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quick way to remember skewedness and its implications:</vt:lpstr>
      <vt:lpstr>PowerPoint Presentation</vt:lpstr>
      <vt:lpstr>PowerPoint Presentation</vt:lpstr>
      <vt:lpstr>PowerPoint Presentation</vt:lpstr>
      <vt:lpstr>PowerPoint Presentation</vt:lpstr>
      <vt:lpstr>Outliers and Standard Deviation</vt:lpstr>
      <vt:lpstr>PowerPoint Presentation</vt:lpstr>
      <vt:lpstr>PowerPoint Presentation</vt:lpstr>
      <vt:lpstr>PowerPoint Presentation</vt:lpstr>
      <vt:lpstr>PowerPoint Presentation</vt:lpstr>
      <vt:lpstr>PowerPoint Presentation</vt:lpstr>
      <vt:lpstr>Excel simple functions for computing measures of central tendency: </vt:lpstr>
      <vt:lpstr>PowerPoint Presentation</vt:lpstr>
      <vt:lpstr>PowerPoint Presentation</vt:lpstr>
      <vt:lpstr>PowerPoint Presentation</vt:lpstr>
      <vt:lpstr>PowerPoint Presentation</vt:lpstr>
      <vt:lpstr>In addition to measures of central tendency, Excel also provides formulas to compute range, variance, and standard deviation: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2016-03-11T13:00:58Z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