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60"/>
  </p:notesMasterIdLst>
  <p:handoutMasterIdLst>
    <p:handoutMasterId r:id="rId61"/>
  </p:handoutMasterIdLst>
  <p:sldIdLst>
    <p:sldId id="287" r:id="rId3"/>
    <p:sldId id="289" r:id="rId4"/>
    <p:sldId id="259" r:id="rId5"/>
    <p:sldId id="290" r:id="rId6"/>
    <p:sldId id="291" r:id="rId7"/>
    <p:sldId id="293" r:id="rId8"/>
    <p:sldId id="298" r:id="rId9"/>
    <p:sldId id="299" r:id="rId10"/>
    <p:sldId id="300" r:id="rId11"/>
    <p:sldId id="297" r:id="rId12"/>
    <p:sldId id="296" r:id="rId13"/>
    <p:sldId id="348" r:id="rId14"/>
    <p:sldId id="301" r:id="rId15"/>
    <p:sldId id="302" r:id="rId16"/>
    <p:sldId id="308" r:id="rId17"/>
    <p:sldId id="304" r:id="rId18"/>
    <p:sldId id="305" r:id="rId19"/>
    <p:sldId id="303" r:id="rId20"/>
    <p:sldId id="307" r:id="rId21"/>
    <p:sldId id="310" r:id="rId22"/>
    <p:sldId id="311" r:id="rId23"/>
    <p:sldId id="312" r:id="rId24"/>
    <p:sldId id="306" r:id="rId25"/>
    <p:sldId id="314" r:id="rId26"/>
    <p:sldId id="309" r:id="rId27"/>
    <p:sldId id="316" r:id="rId28"/>
    <p:sldId id="349" r:id="rId29"/>
    <p:sldId id="317" r:id="rId30"/>
    <p:sldId id="313" r:id="rId31"/>
    <p:sldId id="318" r:id="rId32"/>
    <p:sldId id="315" r:id="rId33"/>
    <p:sldId id="319" r:id="rId34"/>
    <p:sldId id="321" r:id="rId35"/>
    <p:sldId id="323" r:id="rId36"/>
    <p:sldId id="324" r:id="rId37"/>
    <p:sldId id="320" r:id="rId38"/>
    <p:sldId id="322" r:id="rId39"/>
    <p:sldId id="325" r:id="rId40"/>
    <p:sldId id="326" r:id="rId41"/>
    <p:sldId id="329" r:id="rId42"/>
    <p:sldId id="327" r:id="rId43"/>
    <p:sldId id="328" r:id="rId44"/>
    <p:sldId id="331" r:id="rId45"/>
    <p:sldId id="332" r:id="rId46"/>
    <p:sldId id="333" r:id="rId47"/>
    <p:sldId id="334" r:id="rId48"/>
    <p:sldId id="335" r:id="rId49"/>
    <p:sldId id="336" r:id="rId50"/>
    <p:sldId id="338" r:id="rId51"/>
    <p:sldId id="339" r:id="rId52"/>
    <p:sldId id="340" r:id="rId53"/>
    <p:sldId id="341" r:id="rId54"/>
    <p:sldId id="343" r:id="rId55"/>
    <p:sldId id="342" r:id="rId56"/>
    <p:sldId id="345" r:id="rId57"/>
    <p:sldId id="346" r:id="rId58"/>
    <p:sldId id="34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7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FE3"/>
    <a:srgbClr val="ACF0F1"/>
    <a:srgbClr val="225479"/>
    <a:srgbClr val="1696A3"/>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202" autoAdjust="0"/>
  </p:normalViewPr>
  <p:slideViewPr>
    <p:cSldViewPr snapToGrid="0" showGuides="1">
      <p:cViewPr varScale="1">
        <p:scale>
          <a:sx n="74" d="100"/>
          <a:sy n="74" d="100"/>
        </p:scale>
        <p:origin x="498" y="60"/>
      </p:cViewPr>
      <p:guideLst>
        <p:guide orient="horz" pos="2208"/>
        <p:guide pos="3792"/>
      </p:guideLst>
    </p:cSldViewPr>
  </p:slideViewPr>
  <p:notesTextViewPr>
    <p:cViewPr>
      <p:scale>
        <a:sx n="3" d="2"/>
        <a:sy n="3" d="2"/>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this example we could generate our frequency table manually in an easy manner. But if we have hundreds or thousands of responses, we want to use Excel to generate the frequency table and associated chart automatically.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First, however, we will work out a slightly more elaborate frequency histogram manually.</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7391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There are too many numbers for a pie or bar chart; in fact we are not interested in the actual numbers as much as we are interested in the frequency with which they occur.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Hence, we want to group them into categories, and then graph the frequency counts of these categories instead of the original numbers.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16</a:t>
            </a:fld>
            <a:endParaRPr lang="en-US"/>
          </a:p>
        </p:txBody>
      </p:sp>
    </p:spTree>
    <p:extLst>
      <p:ext uri="{BB962C8B-B14F-4D97-AF65-F5344CB8AC3E}">
        <p14:creationId xmlns:p14="http://schemas.microsoft.com/office/powerpoint/2010/main" val="62666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A frequency histogram, in addition to being able to assign probabilities to certain events, also tells you the type of distribution of your variable: homogeneous or heterogeneous.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For this example, the variable is heterogeneous.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17</a:t>
            </a:fld>
            <a:endParaRPr lang="en-US"/>
          </a:p>
        </p:txBody>
      </p:sp>
    </p:spTree>
    <p:extLst>
      <p:ext uri="{BB962C8B-B14F-4D97-AF65-F5344CB8AC3E}">
        <p14:creationId xmlns:p14="http://schemas.microsoft.com/office/powerpoint/2010/main" val="59909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18</a:t>
            </a:fld>
            <a:endParaRPr lang="en-US"/>
          </a:p>
        </p:txBody>
      </p:sp>
    </p:spTree>
    <p:extLst>
      <p:ext uri="{BB962C8B-B14F-4D97-AF65-F5344CB8AC3E}">
        <p14:creationId xmlns:p14="http://schemas.microsoft.com/office/powerpoint/2010/main" val="47335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21</a:t>
            </a:fld>
            <a:endParaRPr lang="en-US"/>
          </a:p>
        </p:txBody>
      </p:sp>
    </p:spTree>
    <p:extLst>
      <p:ext uri="{BB962C8B-B14F-4D97-AF65-F5344CB8AC3E}">
        <p14:creationId xmlns:p14="http://schemas.microsoft.com/office/powerpoint/2010/main" val="131034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Using Excel’s histogram tool with 10 bins, defined manually, gives the histogram shown in Figure 2.8 (you might want to jump to the “Using Microsoft Excel” section to see how to use Excel’s histogram tool, and then return here).</a:t>
            </a:r>
          </a:p>
          <a:p>
            <a:pPr marL="171450" indent="-171450">
              <a:buFont typeface="Arial" panose="020B0604020202020204" pitchFamily="34" charset="0"/>
              <a:buChar char="•"/>
            </a:pPr>
            <a:r>
              <a:rPr lang="en-US" dirty="0" smtClean="0"/>
              <a:t>This diagram is accurate but it does not tell the whole story because it ignores the fact that players’ salaries typically increased over the years. </a:t>
            </a:r>
          </a:p>
          <a:p>
            <a:pPr marL="628650" lvl="1" indent="-171450">
              <a:buFont typeface="Arial" panose="020B0604020202020204" pitchFamily="34" charset="0"/>
              <a:buChar char="•"/>
            </a:pPr>
            <a:r>
              <a:rPr lang="en-US" dirty="0" smtClean="0"/>
              <a:t>A more accurate analysis would perhaps create several histograms, maybe one per decade. </a:t>
            </a:r>
          </a:p>
          <a:p>
            <a:pPr marL="628650" lvl="1" indent="-171450">
              <a:buFont typeface="Arial" panose="020B0604020202020204" pitchFamily="34" charset="0"/>
              <a:buChar char="•"/>
            </a:pPr>
            <a:r>
              <a:rPr lang="en-US" dirty="0" smtClean="0"/>
              <a:t>That would give a more accurate picture of how salaries changed over time and how they are distributed in each decade.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23</a:t>
            </a:fld>
            <a:endParaRPr lang="en-US"/>
          </a:p>
        </p:txBody>
      </p:sp>
    </p:spTree>
    <p:extLst>
      <p:ext uri="{BB962C8B-B14F-4D97-AF65-F5344CB8AC3E}">
        <p14:creationId xmlns:p14="http://schemas.microsoft.com/office/powerpoint/2010/main" val="2014919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The preceding charts and tables have used the count, or frequency, of each category.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most cases, though, we are not interested in the raw numbers but in </a:t>
            </a:r>
            <a:r>
              <a:rPr lang="en-US" sz="1000" i="1" kern="1200" dirty="0" smtClean="0">
                <a:solidFill>
                  <a:schemeClr val="tx1"/>
                </a:solidFill>
                <a:effectLst/>
                <a:latin typeface="Calibri" panose="020F0502020204030204" pitchFamily="34" charset="0"/>
                <a:ea typeface="+mn-ea"/>
                <a:cs typeface="+mn-cs"/>
              </a:rPr>
              <a:t>relative </a:t>
            </a:r>
            <a:r>
              <a:rPr lang="en-US" sz="1000" kern="1200" dirty="0" smtClean="0">
                <a:solidFill>
                  <a:schemeClr val="tx1"/>
                </a:solidFill>
                <a:effectLst/>
                <a:latin typeface="Calibri" panose="020F0502020204030204" pitchFamily="34" charset="0"/>
                <a:ea typeface="+mn-ea"/>
                <a:cs typeface="+mn-cs"/>
              </a:rPr>
              <a:t>frequencies.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378648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Usually we are interested in relative frequencies, since they put the raw count in perspective.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However, if the sample size is particularly small, relative frequencies can be misleading.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25</a:t>
            </a:fld>
            <a:endParaRPr lang="en-US"/>
          </a:p>
        </p:txBody>
      </p:sp>
    </p:spTree>
    <p:extLst>
      <p:ext uri="{BB962C8B-B14F-4D97-AF65-F5344CB8AC3E}">
        <p14:creationId xmlns:p14="http://schemas.microsoft.com/office/powerpoint/2010/main" val="329731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26</a:t>
            </a:fld>
            <a:endParaRPr lang="en-US"/>
          </a:p>
        </p:txBody>
      </p:sp>
    </p:spTree>
    <p:extLst>
      <p:ext uri="{BB962C8B-B14F-4D97-AF65-F5344CB8AC3E}">
        <p14:creationId xmlns:p14="http://schemas.microsoft.com/office/powerpoint/2010/main" val="219345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27</a:t>
            </a:fld>
            <a:endParaRPr lang="en-US"/>
          </a:p>
        </p:txBody>
      </p:sp>
    </p:spTree>
    <p:extLst>
      <p:ext uri="{BB962C8B-B14F-4D97-AF65-F5344CB8AC3E}">
        <p14:creationId xmlns:p14="http://schemas.microsoft.com/office/powerpoint/2010/main" val="194103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349483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Note that a frequency histogram and a relative frequency histogram will have the exact same shape. The only difference between the two would be the scale on the (vertical) y-axis.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29</a:t>
            </a:fld>
            <a:endParaRPr lang="en-US"/>
          </a:p>
        </p:txBody>
      </p:sp>
    </p:spTree>
    <p:extLst>
      <p:ext uri="{BB962C8B-B14F-4D97-AF65-F5344CB8AC3E}">
        <p14:creationId xmlns:p14="http://schemas.microsoft.com/office/powerpoint/2010/main" val="3784236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We already saw that relative frequencies translate to probabilities.</a:t>
            </a:r>
            <a:r>
              <a:rPr lang="en-US" sz="1000" kern="1200" baseline="0" dirty="0" smtClean="0">
                <a:solidFill>
                  <a:schemeClr val="tx1"/>
                </a:solidFill>
                <a:effectLst/>
                <a:latin typeface="Calibri" panose="020F0502020204030204" pitchFamily="34" charset="0"/>
                <a:ea typeface="+mn-ea"/>
                <a:cs typeface="+mn-cs"/>
              </a:rPr>
              <a:t> </a:t>
            </a:r>
            <a:r>
              <a:rPr lang="en-US" sz="1000" kern="1200" dirty="0" smtClean="0">
                <a:solidFill>
                  <a:schemeClr val="tx1"/>
                </a:solidFill>
                <a:effectLst/>
                <a:latin typeface="Calibri" panose="020F0502020204030204" pitchFamily="34" charset="0"/>
                <a:ea typeface="+mn-ea"/>
                <a:cs typeface="+mn-cs"/>
              </a:rPr>
              <a:t>Cumulative frequencies, on the other hand, will be useful to find median, quartiles, and percentiles (see Chapter 3).</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Excel provides a number of additional charts as well as variations on existing types. It is easy to experiment so feel free to check out other types of charts.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31</a:t>
            </a:fld>
            <a:endParaRPr lang="en-US"/>
          </a:p>
        </p:txBody>
      </p:sp>
    </p:spTree>
    <p:extLst>
      <p:ext uri="{BB962C8B-B14F-4D97-AF65-F5344CB8AC3E}">
        <p14:creationId xmlns:p14="http://schemas.microsoft.com/office/powerpoint/2010/main" val="128080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Using graphical data representation provides a great opportunity to visualize data so that it conveys a particular point of view.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This is not cheating; it is simply using some visual aids to make your data appear to support one particular point of view over another without actually changing the data.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32</a:t>
            </a:fld>
            <a:endParaRPr lang="en-US"/>
          </a:p>
        </p:txBody>
      </p:sp>
    </p:spTree>
    <p:extLst>
      <p:ext uri="{BB962C8B-B14F-4D97-AF65-F5344CB8AC3E}">
        <p14:creationId xmlns:p14="http://schemas.microsoft.com/office/powerpoint/2010/main" val="414130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As another option, we could remove the horizontal gridlines to make it harder to see exactly how much money the different states actually spend.</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33</a:t>
            </a:fld>
            <a:endParaRPr lang="en-US"/>
          </a:p>
        </p:txBody>
      </p:sp>
    </p:spTree>
    <p:extLst>
      <p:ext uri="{BB962C8B-B14F-4D97-AF65-F5344CB8AC3E}">
        <p14:creationId xmlns:p14="http://schemas.microsoft.com/office/powerpoint/2010/main" val="1189137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In this chart AR indeed looks pretty bad compared to NJ—in fact, it seems as if NJ spends many times more money per student than AR—but we have not changed the actual data values.</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All three charts represent the same data and are perfectly valid. Yet visually they tell different stories.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There are many other tricks that can be used to represent data in such a way as to support one particular point of view without outright changing the data.</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34</a:t>
            </a:fld>
            <a:endParaRPr lang="en-US"/>
          </a:p>
        </p:txBody>
      </p:sp>
    </p:spTree>
    <p:extLst>
      <p:ext uri="{BB962C8B-B14F-4D97-AF65-F5344CB8AC3E}">
        <p14:creationId xmlns:p14="http://schemas.microsoft.com/office/powerpoint/2010/main" val="4288681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If you were a health official in Dallas, you might want to use this data to try to get people in your region to vaccinate against the H1N1 flu or to encourage a government agency to fund prevention and treatment programs in Dallas. </a:t>
            </a:r>
          </a:p>
          <a:p>
            <a:pPr marL="628650" lvl="1"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Thus, you are trying to create a chart that emphasizes the number of cases in Dallas versus the other regions so that your citizens are motivated to get vaccinated or that funding is approved. Figure 2.13 shows a few suggestions.</a:t>
            </a:r>
          </a:p>
          <a:p>
            <a:pPr marL="171450" indent="-171450">
              <a:buFont typeface="Wingdings" panose="05000000000000000000" pitchFamily="2" charset="2"/>
              <a:buChar char="v"/>
            </a:pPr>
            <a:r>
              <a:rPr lang="en-US" sz="1000" kern="1200" dirty="0" smtClean="0">
                <a:solidFill>
                  <a:schemeClr val="tx1"/>
                </a:solidFill>
                <a:effectLst/>
                <a:latin typeface="Calibri" panose="020F0502020204030204" pitchFamily="34" charset="0"/>
                <a:ea typeface="+mn-ea"/>
                <a:cs typeface="+mn-cs"/>
              </a:rPr>
              <a:t>Try this: check your local newspaper or online news source to find some charts. See if these charts try to promote any particular point of view or if they are relatively neutral.</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35</a:t>
            </a:fld>
            <a:endParaRPr lang="en-US"/>
          </a:p>
        </p:txBody>
      </p:sp>
    </p:spTree>
    <p:extLst>
      <p:ext uri="{BB962C8B-B14F-4D97-AF65-F5344CB8AC3E}">
        <p14:creationId xmlns:p14="http://schemas.microsoft.com/office/powerpoint/2010/main" val="4192520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36</a:t>
            </a:fld>
            <a:endParaRPr lang="en-US"/>
          </a:p>
        </p:txBody>
      </p:sp>
    </p:spTree>
    <p:extLst>
      <p:ext uri="{BB962C8B-B14F-4D97-AF65-F5344CB8AC3E}">
        <p14:creationId xmlns:p14="http://schemas.microsoft.com/office/powerpoint/2010/main" val="2218382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221972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We have only six categories for our data, so neither a bar chart nor a pie chart can be excluded. We will create both to see which one seems more meaningful.</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38</a:t>
            </a:fld>
            <a:endParaRPr lang="en-US"/>
          </a:p>
        </p:txBody>
      </p:sp>
    </p:spTree>
    <p:extLst>
      <p:ext uri="{BB962C8B-B14F-4D97-AF65-F5344CB8AC3E}">
        <p14:creationId xmlns:p14="http://schemas.microsoft.com/office/powerpoint/2010/main" val="299565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effectLst/>
                <a:latin typeface="Calibri" panose="020F0502020204030204" pitchFamily="34" charset="0"/>
                <a:ea typeface="+mn-ea"/>
                <a:cs typeface="+mn-cs"/>
              </a:rPr>
              <a:t>While you hover over a particular chart type you will see a preview of the chart.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our case the 3D pie chart for the variable poverty is shown in Figure 2.14 on the left.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repeat the procedure to produce a 3D column bar chart, shown on the right in Figure 2.14.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39</a:t>
            </a:fld>
            <a:endParaRPr lang="en-US"/>
          </a:p>
        </p:txBody>
      </p:sp>
    </p:spTree>
    <p:extLst>
      <p:ext uri="{BB962C8B-B14F-4D97-AF65-F5344CB8AC3E}">
        <p14:creationId xmlns:p14="http://schemas.microsoft.com/office/powerpoint/2010/main" val="193922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40</a:t>
            </a:fld>
            <a:endParaRPr lang="en-US"/>
          </a:p>
        </p:txBody>
      </p:sp>
    </p:spTree>
    <p:extLst>
      <p:ext uri="{BB962C8B-B14F-4D97-AF65-F5344CB8AC3E}">
        <p14:creationId xmlns:p14="http://schemas.microsoft.com/office/powerpoint/2010/main" val="1147082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Calibri" panose="020F0502020204030204" pitchFamily="34" charset="0"/>
                <a:ea typeface="+mn-ea"/>
                <a:cs typeface="+mn-cs"/>
              </a:rPr>
              <a:t>The Analysis </a:t>
            </a:r>
            <a:r>
              <a:rPr lang="en-US" sz="1000" kern="1200" dirty="0" err="1" smtClean="0">
                <a:solidFill>
                  <a:schemeClr val="tx1"/>
                </a:solidFill>
                <a:effectLst/>
                <a:latin typeface="Calibri" panose="020F0502020204030204" pitchFamily="34" charset="0"/>
                <a:ea typeface="+mn-ea"/>
                <a:cs typeface="+mn-cs"/>
              </a:rPr>
              <a:t>ToolPak</a:t>
            </a:r>
            <a:r>
              <a:rPr lang="en-US" sz="1000" kern="1200" dirty="0" smtClean="0">
                <a:solidFill>
                  <a:schemeClr val="tx1"/>
                </a:solidFill>
                <a:effectLst/>
                <a:latin typeface="Calibri" panose="020F0502020204030204" pitchFamily="34" charset="0"/>
                <a:ea typeface="+mn-ea"/>
                <a:cs typeface="+mn-cs"/>
              </a:rPr>
              <a:t> provides a convenient tool to create histograms for numerical variables.</a:t>
            </a:r>
          </a:p>
          <a:p>
            <a:r>
              <a:rPr lang="en-US" sz="1000" kern="1200" dirty="0" smtClean="0">
                <a:solidFill>
                  <a:schemeClr val="tx1"/>
                </a:solidFill>
                <a:effectLst/>
                <a:latin typeface="Calibri" panose="020F050202020403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253503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Often one would like to know the frequency of occurrence of values for a variable in percentage.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This is similar to a frequency histogram we studied earlier, but a </a:t>
            </a:r>
            <a:r>
              <a:rPr lang="en-US" sz="1000" i="1" kern="1200" dirty="0" smtClean="0">
                <a:solidFill>
                  <a:schemeClr val="tx1"/>
                </a:solidFill>
                <a:effectLst/>
                <a:latin typeface="Calibri" panose="020F0502020204030204" pitchFamily="34" charset="0"/>
                <a:ea typeface="+mn-ea"/>
                <a:cs typeface="+mn-cs"/>
              </a:rPr>
              <a:t>histogram </a:t>
            </a:r>
            <a:r>
              <a:rPr lang="en-US" sz="1000" kern="1200" dirty="0" smtClean="0">
                <a:solidFill>
                  <a:schemeClr val="tx1"/>
                </a:solidFill>
                <a:effectLst/>
                <a:latin typeface="Calibri" panose="020F0502020204030204" pitchFamily="34" charset="0"/>
                <a:ea typeface="+mn-ea"/>
                <a:cs typeface="+mn-cs"/>
              </a:rPr>
              <a:t>only applies to numerical variables, while the procedure outlined in this section applies to </a:t>
            </a:r>
            <a:r>
              <a:rPr lang="en-US" sz="1000" i="1" kern="1200" dirty="0" smtClean="0">
                <a:solidFill>
                  <a:schemeClr val="tx1"/>
                </a:solidFill>
                <a:effectLst/>
                <a:latin typeface="Calibri" panose="020F0502020204030204" pitchFamily="34" charset="0"/>
                <a:ea typeface="+mn-ea"/>
                <a:cs typeface="+mn-cs"/>
              </a:rPr>
              <a:t>categorical </a:t>
            </a:r>
            <a:r>
              <a:rPr lang="en-US" sz="1000" kern="1200" dirty="0" smtClean="0">
                <a:solidFill>
                  <a:schemeClr val="tx1"/>
                </a:solidFill>
                <a:effectLst/>
                <a:latin typeface="Calibri" panose="020F0502020204030204" pitchFamily="34" charset="0"/>
                <a:ea typeface="+mn-ea"/>
                <a:cs typeface="+mn-cs"/>
              </a:rPr>
              <a:t>variables.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51</a:t>
            </a:fld>
            <a:endParaRPr lang="en-US"/>
          </a:p>
        </p:txBody>
      </p:sp>
    </p:spTree>
    <p:extLst>
      <p:ext uri="{BB962C8B-B14F-4D97-AF65-F5344CB8AC3E}">
        <p14:creationId xmlns:p14="http://schemas.microsoft.com/office/powerpoint/2010/main" val="1174738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For large data sets we need to figure out an automatic procedure to generate the appropriate table. </a:t>
            </a:r>
          </a:p>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Fortunately, Excel has just such a procedure, called a </a:t>
            </a:r>
            <a:r>
              <a:rPr lang="en-US" sz="1000" i="1" kern="1200" dirty="0" smtClean="0">
                <a:solidFill>
                  <a:schemeClr val="tx1"/>
                </a:solidFill>
                <a:effectLst/>
                <a:latin typeface="Calibri" panose="020F0502020204030204" pitchFamily="34" charset="0"/>
                <a:ea typeface="+mn-ea"/>
                <a:cs typeface="+mn-cs"/>
              </a:rPr>
              <a:t>Pivot Table</a:t>
            </a:r>
            <a:r>
              <a:rPr lang="en-US" sz="1000" kern="1200" dirty="0" smtClean="0">
                <a:solidFill>
                  <a:schemeClr val="tx1"/>
                </a:solidFill>
                <a:effectLst/>
                <a:latin typeface="Calibri" panose="020F0502020204030204" pitchFamily="34" charset="0"/>
                <a:ea typeface="+mn-ea"/>
                <a:cs typeface="+mn-cs"/>
              </a:rPr>
              <a:t>. The pivot tool is found as the first button of the “Insert” ribbon.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54</a:t>
            </a:fld>
            <a:endParaRPr lang="en-US"/>
          </a:p>
        </p:txBody>
      </p:sp>
    </p:spTree>
    <p:extLst>
      <p:ext uri="{BB962C8B-B14F-4D97-AF65-F5344CB8AC3E}">
        <p14:creationId xmlns:p14="http://schemas.microsoft.com/office/powerpoint/2010/main" val="4205486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There will also be a list containing the available variables from your data, in our case “id,” “Sex,” “Weight,” “Height,” “Race,” and so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You can “drag and drop” these variables onto the various slots in the table to create a variety of useful tables for data analysis.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55</a:t>
            </a:fld>
            <a:endParaRPr lang="en-US"/>
          </a:p>
        </p:txBody>
      </p:sp>
    </p:spTree>
    <p:extLst>
      <p:ext uri="{BB962C8B-B14F-4D97-AF65-F5344CB8AC3E}">
        <p14:creationId xmlns:p14="http://schemas.microsoft.com/office/powerpoint/2010/main" val="2167578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56</a:t>
            </a:fld>
            <a:endParaRPr lang="en-US"/>
          </a:p>
        </p:txBody>
      </p:sp>
    </p:spTree>
    <p:extLst>
      <p:ext uri="{BB962C8B-B14F-4D97-AF65-F5344CB8AC3E}">
        <p14:creationId xmlns:p14="http://schemas.microsoft.com/office/powerpoint/2010/main" val="3776170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57</a:t>
            </a:fld>
            <a:endParaRPr lang="en-US"/>
          </a:p>
        </p:txBody>
      </p:sp>
    </p:spTree>
    <p:extLst>
      <p:ext uri="{BB962C8B-B14F-4D97-AF65-F5344CB8AC3E}">
        <p14:creationId xmlns:p14="http://schemas.microsoft.com/office/powerpoint/2010/main" val="320365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Calibri" panose="020F0502020204030204" pitchFamily="34" charset="0"/>
                <a:ea typeface="+mn-ea"/>
                <a:cs typeface="+mn-cs"/>
              </a:rPr>
              <a:t>Introduction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In this chapter we will discuss a variety of ways to visualize data and how to use Excel to accomplish the visualization.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will also show how charts can be used to emphasize different points of views without modifying or falsifying data.</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407306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kern="1200" dirty="0" smtClean="0">
                <a:solidFill>
                  <a:schemeClr val="tx1"/>
                </a:solidFill>
                <a:effectLst/>
                <a:latin typeface="Calibri" panose="020F0502020204030204" pitchFamily="34" charset="0"/>
                <a:ea typeface="+mn-ea"/>
                <a:cs typeface="+mn-cs"/>
              </a:rPr>
              <a:t>Bar charts are applicable to categorical variables, just as pie charts, but they can accommodate more categories.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33089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The first attempt is shown in Figure 2.3.</a:t>
            </a:r>
            <a:endParaRPr lang="en-US" sz="1000" dirty="0"/>
          </a:p>
        </p:txBody>
      </p:sp>
      <p:sp>
        <p:nvSpPr>
          <p:cNvPr id="4" name="Slide Number Placeholder 3"/>
          <p:cNvSpPr>
            <a:spLocks noGrp="1"/>
          </p:cNvSpPr>
          <p:nvPr>
            <p:ph type="sldNum" sz="quarter" idx="10"/>
          </p:nvPr>
        </p:nvSpPr>
        <p:spPr/>
        <p:txBody>
          <a:bodyPr/>
          <a:lstStyle/>
          <a:p>
            <a:fld id="{923716F0-385D-4F6E-BE54-A09D410D24C2}" type="slidenum">
              <a:rPr lang="en-US" smtClean="0"/>
              <a:t>9</a:t>
            </a:fld>
            <a:endParaRPr lang="en-US"/>
          </a:p>
        </p:txBody>
      </p:sp>
    </p:spTree>
    <p:extLst>
      <p:ext uri="{BB962C8B-B14F-4D97-AF65-F5344CB8AC3E}">
        <p14:creationId xmlns:p14="http://schemas.microsoft.com/office/powerpoint/2010/main" val="213492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Nice, but we do not like that the bars go horizontally; it would be nicer if they went vertically.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We use some of the options Excel provides to change the bar chart to the one shown in Figure 2.4.</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a:t>
            </a:fld>
            <a:endParaRPr lang="en-US"/>
          </a:p>
        </p:txBody>
      </p:sp>
    </p:spTree>
    <p:extLst>
      <p:ext uri="{BB962C8B-B14F-4D97-AF65-F5344CB8AC3E}">
        <p14:creationId xmlns:p14="http://schemas.microsoft.com/office/powerpoint/2010/main" val="327659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First, as a quick review, this is a nominal variable; do not get fooled by the minor detail that the values are all numbers (they are merely codes for the categories).</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12</a:t>
            </a:fld>
            <a:endParaRPr lang="en-US"/>
          </a:p>
        </p:txBody>
      </p:sp>
    </p:spTree>
    <p:extLst>
      <p:ext uri="{BB962C8B-B14F-4D97-AF65-F5344CB8AC3E}">
        <p14:creationId xmlns:p14="http://schemas.microsoft.com/office/powerpoint/2010/main" val="215807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smtClean="0"/>
              <a:t>Second, a usual bar chart (or pie chart) would not work well. We are not really interested in the fact that some responses were 1 and others were 2. </a:t>
            </a:r>
          </a:p>
          <a:p>
            <a:pPr marL="628650" lvl="1" indent="-171450">
              <a:buFont typeface="Arial" panose="020B0604020202020204" pitchFamily="34" charset="0"/>
              <a:buChar char="•"/>
            </a:pPr>
            <a:r>
              <a:rPr lang="en-US" sz="1000" dirty="0" smtClean="0"/>
              <a:t>Instead we want to know </a:t>
            </a:r>
            <a:r>
              <a:rPr lang="en-US" sz="1000" i="1" dirty="0" smtClean="0"/>
              <a:t>how many 1’s </a:t>
            </a:r>
            <a:r>
              <a:rPr lang="en-US" sz="1000" dirty="0" smtClean="0"/>
              <a:t>(men) and </a:t>
            </a:r>
            <a:r>
              <a:rPr lang="en-US" sz="1000" i="1" dirty="0" smtClean="0"/>
              <a:t>how many 2’s </a:t>
            </a:r>
            <a:r>
              <a:rPr lang="en-US" sz="1000" dirty="0" smtClean="0"/>
              <a:t>(women) there are, or in the </a:t>
            </a:r>
            <a:r>
              <a:rPr lang="en-US" sz="1000" i="1" dirty="0" smtClean="0"/>
              <a:t>frequencies </a:t>
            </a:r>
            <a:r>
              <a:rPr lang="en-US" sz="1000" dirty="0" smtClean="0"/>
              <a:t>of the various responses. </a:t>
            </a:r>
          </a:p>
          <a:p>
            <a:endParaRPr lang="en-US" dirty="0" smtClean="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370457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etterbusinessdecisions.org/data/math1101_survey_numeric.x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etterbusinessdecisions.org/data/MLBPlayerSalaries.xls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upport.microsoft.com/en-us/kb/30442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betterbusinessdecisions.org/data/MLBPlayerSalaries.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betterbusinessdecisions.org/data/student-survey.xl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11" name="Rectangle 10"/>
          <p:cNvSpPr/>
          <p:nvPr/>
        </p:nvSpPr>
        <p:spPr>
          <a:xfrm>
            <a:off x="511334" y="796345"/>
            <a:ext cx="9832816" cy="612284"/>
          </a:xfrm>
          <a:prstGeom prst="rect">
            <a:avLst/>
          </a:prstGeom>
        </p:spPr>
        <p:txBody>
          <a:bodyPr wrap="square">
            <a:spAutoFit/>
          </a:bodyPr>
          <a:lstStyle/>
          <a:p>
            <a:pPr marL="495300" marR="0">
              <a:spcBef>
                <a:spcPts val="595"/>
              </a:spcBef>
              <a:spcAft>
                <a:spcPts val="0"/>
              </a:spcAft>
            </a:pP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4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2.4</a:t>
            </a:r>
            <a:r>
              <a:rPr lang="en-US" sz="2400" b="1" i="1" spc="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bar</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with</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vertical</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bars</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and</a:t>
            </a:r>
            <a:r>
              <a:rPr lang="en-US" sz="24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title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700"/>
              </a:lnSpc>
              <a:spcBef>
                <a:spcPts val="5"/>
              </a:spcBef>
            </a:pPr>
            <a:r>
              <a:rPr lang="en-US" sz="2400" dirty="0">
                <a:latin typeface="Book Antiqua" panose="02040602050305030304" pitchFamily="18" charset="0"/>
                <a:ea typeface="Book Antiqua" panose="02040602050305030304" pitchFamily="18" charset="0"/>
                <a:cs typeface="Book Antiqua" panose="0204060205030503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373" y="1714374"/>
            <a:ext cx="5796453" cy="3581651"/>
          </a:xfrm>
          <a:prstGeom prst="rect">
            <a:avLst/>
          </a:prstGeom>
        </p:spPr>
      </p:pic>
    </p:spTree>
    <p:extLst>
      <p:ext uri="{BB962C8B-B14F-4D97-AF65-F5344CB8AC3E}">
        <p14:creationId xmlns:p14="http://schemas.microsoft.com/office/powerpoint/2010/main" val="38350758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8" name="Freeform 7"/>
          <p:cNvSpPr/>
          <p:nvPr/>
        </p:nvSpPr>
        <p:spPr>
          <a:xfrm>
            <a:off x="870164" y="1116937"/>
            <a:ext cx="10604070" cy="691200"/>
          </a:xfrm>
          <a:custGeom>
            <a:avLst/>
            <a:gdLst>
              <a:gd name="connsiteX0" fmla="*/ 0 w 10604070"/>
              <a:gd name="connsiteY0" fmla="*/ 0 h 691200"/>
              <a:gd name="connsiteX1" fmla="*/ 10604070 w 10604070"/>
              <a:gd name="connsiteY1" fmla="*/ 0 h 691200"/>
              <a:gd name="connsiteX2" fmla="*/ 10604070 w 10604070"/>
              <a:gd name="connsiteY2" fmla="*/ 691200 h 691200"/>
              <a:gd name="connsiteX3" fmla="*/ 0 w 10604070"/>
              <a:gd name="connsiteY3" fmla="*/ 691200 h 691200"/>
              <a:gd name="connsiteX4" fmla="*/ 0 w 10604070"/>
              <a:gd name="connsiteY4" fmla="*/ 0 h 69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070" h="691200">
                <a:moveTo>
                  <a:pt x="0" y="0"/>
                </a:moveTo>
                <a:lnTo>
                  <a:pt x="10604070" y="0"/>
                </a:lnTo>
                <a:lnTo>
                  <a:pt x="10604070" y="691200"/>
                </a:lnTo>
                <a:lnTo>
                  <a:pt x="0" y="691200"/>
                </a:lnTo>
                <a:lnTo>
                  <a:pt x="0" y="0"/>
                </a:lnTo>
                <a:close/>
              </a:path>
            </a:pathLst>
          </a:custGeom>
          <a:solidFill>
            <a:srgbClr val="22547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defTabSz="1244600" rtl="0">
              <a:lnSpc>
                <a:spcPct val="90000"/>
              </a:lnSpc>
              <a:spcBef>
                <a:spcPct val="0"/>
              </a:spcBef>
              <a:spcAft>
                <a:spcPct val="35000"/>
              </a:spcAft>
            </a:pPr>
            <a:r>
              <a:rPr lang="en-US" sz="3200" i="1" kern="1200" dirty="0" smtClean="0"/>
              <a:t>To summarize:</a:t>
            </a:r>
            <a:endParaRPr lang="en-US" sz="3200" kern="1200" dirty="0"/>
          </a:p>
        </p:txBody>
      </p:sp>
      <p:sp>
        <p:nvSpPr>
          <p:cNvPr id="9" name="Freeform 8"/>
          <p:cNvSpPr/>
          <p:nvPr/>
        </p:nvSpPr>
        <p:spPr>
          <a:xfrm>
            <a:off x="870164" y="1808137"/>
            <a:ext cx="10604070" cy="3716364"/>
          </a:xfrm>
          <a:custGeom>
            <a:avLst/>
            <a:gdLst>
              <a:gd name="connsiteX0" fmla="*/ 0 w 10604070"/>
              <a:gd name="connsiteY0" fmla="*/ 0 h 3491640"/>
              <a:gd name="connsiteX1" fmla="*/ 10604070 w 10604070"/>
              <a:gd name="connsiteY1" fmla="*/ 0 h 3491640"/>
              <a:gd name="connsiteX2" fmla="*/ 10604070 w 10604070"/>
              <a:gd name="connsiteY2" fmla="*/ 3491640 h 3491640"/>
              <a:gd name="connsiteX3" fmla="*/ 0 w 10604070"/>
              <a:gd name="connsiteY3" fmla="*/ 3491640 h 3491640"/>
              <a:gd name="connsiteX4" fmla="*/ 0 w 10604070"/>
              <a:gd name="connsiteY4" fmla="*/ 0 h 34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070" h="3491640">
                <a:moveTo>
                  <a:pt x="0" y="0"/>
                </a:moveTo>
                <a:lnTo>
                  <a:pt x="10604070" y="0"/>
                </a:lnTo>
                <a:lnTo>
                  <a:pt x="10604070" y="3491640"/>
                </a:lnTo>
                <a:lnTo>
                  <a:pt x="0" y="3491640"/>
                </a:lnTo>
                <a:lnTo>
                  <a:pt x="0" y="0"/>
                </a:lnTo>
                <a:close/>
              </a:path>
            </a:pathLst>
          </a:custGeom>
          <a:solidFill>
            <a:srgbClr val="F2FFE3">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600" kern="1200" dirty="0" smtClean="0"/>
              <a:t>Pie charts and bar charts can be used to visualize the number of values in each category for a categorical variable. </a:t>
            </a:r>
            <a:endParaRPr lang="en-US" sz="2600" kern="1200" dirty="0"/>
          </a:p>
          <a:p>
            <a:pPr marL="228600" lvl="1" indent="-228600" algn="l" defTabSz="1066800" rtl="0">
              <a:lnSpc>
                <a:spcPct val="90000"/>
              </a:lnSpc>
              <a:spcBef>
                <a:spcPct val="0"/>
              </a:spcBef>
              <a:spcAft>
                <a:spcPct val="15000"/>
              </a:spcAft>
              <a:buChar char="••"/>
            </a:pPr>
            <a:r>
              <a:rPr lang="en-US" sz="2600" kern="1200" dirty="0" smtClean="0"/>
              <a:t>They represent a visual representation of the frequencies of the various categories and are useful to quickly find data that either has a particularly high or low frequency as compared to other data values.</a:t>
            </a:r>
            <a:endParaRPr lang="en-US" sz="2600" kern="1200" dirty="0"/>
          </a:p>
          <a:p>
            <a:pPr marL="228600" lvl="1" indent="-228600" algn="l" defTabSz="1066800" rtl="0">
              <a:lnSpc>
                <a:spcPct val="90000"/>
              </a:lnSpc>
              <a:spcBef>
                <a:spcPct val="0"/>
              </a:spcBef>
              <a:spcAft>
                <a:spcPct val="15000"/>
              </a:spcAft>
              <a:buChar char="••"/>
            </a:pPr>
            <a:r>
              <a:rPr lang="en-US" sz="2600" kern="1200" dirty="0" smtClean="0"/>
              <a:t>A pie chart becomes difficult to read if there are more than 6 or 7 categories, while a bar chart can handle up to 20 categories or more.</a:t>
            </a:r>
            <a:endParaRPr lang="en-US" sz="2600" kern="1200" dirty="0"/>
          </a:p>
        </p:txBody>
      </p:sp>
    </p:spTree>
    <p:extLst>
      <p:ext uri="{BB962C8B-B14F-4D97-AF65-F5344CB8AC3E}">
        <p14:creationId xmlns:p14="http://schemas.microsoft.com/office/powerpoint/2010/main" val="32465636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750"/>
                                        <p:tgtEl>
                                          <p:spTgt spid="9">
                                            <p:txEl>
                                              <p:pRg st="0" end="0"/>
                                            </p:txEl>
                                          </p:spTgt>
                                        </p:tgtEl>
                                      </p:cBhvr>
                                    </p:animEffect>
                                    <p:anim calcmode="lin" valueType="num">
                                      <p:cBhvr>
                                        <p:cTn id="15"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750"/>
                                        <p:tgtEl>
                                          <p:spTgt spid="9">
                                            <p:txEl>
                                              <p:pRg st="1" end="1"/>
                                            </p:txEl>
                                          </p:spTgt>
                                        </p:tgtEl>
                                      </p:cBhvr>
                                    </p:animEffect>
                                    <p:anim calcmode="lin" valueType="num">
                                      <p:cBhvr>
                                        <p:cTn id="22"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750"/>
                                        <p:tgtEl>
                                          <p:spTgt spid="9">
                                            <p:txEl>
                                              <p:pRg st="2" end="2"/>
                                            </p:txEl>
                                          </p:spTgt>
                                        </p:tgtEl>
                                      </p:cBhvr>
                                    </p:animEffect>
                                    <p:anim calcmode="lin" valueType="num">
                                      <p:cBhvr>
                                        <p:cTn id="29"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34" y="1011894"/>
            <a:ext cx="10940716" cy="897074"/>
          </a:xfrm>
        </p:spPr>
        <p:txBody>
          <a:bodyPr/>
          <a:lstStyle/>
          <a:p>
            <a:r>
              <a:rPr lang="en-US" sz="3600" dirty="0"/>
              <a:t>Frequency </a:t>
            </a:r>
            <a:r>
              <a:rPr lang="en-US" sz="3600" dirty="0" smtClean="0"/>
              <a:t>Histograms </a:t>
            </a:r>
            <a:r>
              <a:rPr lang="en-US" sz="3600" dirty="0" smtClean="0">
                <a:effectLst/>
              </a:rPr>
              <a:t>(or histogram for short)</a:t>
            </a:r>
            <a:endParaRPr lang="en-US" sz="3600" dirty="0">
              <a:effectLst/>
            </a:endParaRPr>
          </a:p>
        </p:txBody>
      </p:sp>
      <p:sp>
        <p:nvSpPr>
          <p:cNvPr id="3" name="Content Placeholder 2"/>
          <p:cNvSpPr>
            <a:spLocks noGrp="1"/>
          </p:cNvSpPr>
          <p:nvPr>
            <p:ph idx="1"/>
          </p:nvPr>
        </p:nvSpPr>
        <p:spPr>
          <a:xfrm>
            <a:off x="736934" y="1771022"/>
            <a:ext cx="11455066" cy="534283"/>
          </a:xfrm>
        </p:spPr>
        <p:txBody>
          <a:bodyPr>
            <a:noAutofit/>
          </a:bodyPr>
          <a:lstStyle/>
          <a:p>
            <a:r>
              <a:rPr lang="en-US" sz="2300" dirty="0"/>
              <a:t>most important type of graphical data representation for </a:t>
            </a:r>
            <a:r>
              <a:rPr lang="en-US" sz="2300" i="1" dirty="0"/>
              <a:t>numerical </a:t>
            </a:r>
            <a:r>
              <a:rPr lang="en-US" sz="2300" dirty="0"/>
              <a:t>data</a:t>
            </a:r>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6" name="Freeform 5"/>
          <p:cNvSpPr/>
          <p:nvPr/>
        </p:nvSpPr>
        <p:spPr>
          <a:xfrm>
            <a:off x="1047623" y="2817549"/>
            <a:ext cx="9944354" cy="288793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182880" rIns="457200" bIns="0" numCol="1" spcCol="1270" anchor="t" anchorCtr="0">
            <a:noAutofit/>
          </a:bodyPr>
          <a:lstStyle/>
          <a:p>
            <a:pPr algn="just" defTabSz="1244600"/>
            <a:endParaRPr lang="en-US" sz="2200" kern="1200" dirty="0" smtClean="0"/>
          </a:p>
          <a:p>
            <a:pPr marL="342900" indent="-342900" algn="just">
              <a:buFont typeface="Wingdings" panose="05000000000000000000" pitchFamily="2" charset="2"/>
              <a:buChar char="§"/>
            </a:pPr>
            <a:r>
              <a:rPr lang="en-US" sz="2400" dirty="0"/>
              <a:t>In an anonymous survey of students in a statistics course (like the one you are taking at the moment), students were asked about their sex, male or female. </a:t>
            </a:r>
          </a:p>
          <a:p>
            <a:pPr marL="342900" indent="-342900" algn="just">
              <a:buFont typeface="Wingdings" panose="05000000000000000000" pitchFamily="2" charset="2"/>
              <a:buChar char="§"/>
            </a:pPr>
            <a:r>
              <a:rPr lang="en-US" sz="2400" dirty="0" smtClean="0"/>
              <a:t>Visualize </a:t>
            </a:r>
            <a:r>
              <a:rPr lang="en-US" sz="2400" dirty="0"/>
              <a:t>the responses received: 2, 1, 2, 1, </a:t>
            </a:r>
            <a:r>
              <a:rPr lang="en-US" sz="2400" dirty="0" smtClean="0"/>
              <a:t>2, 1</a:t>
            </a:r>
            <a:r>
              <a:rPr lang="en-US" sz="2400" dirty="0"/>
              <a:t>, 2, 1, 2, 1, 1, 1, 2, 1, 1, 2, 1, 2, 2, 2, 2, 2, 2, 2, 2, 1, 1, 2, 2, 2, 2, </a:t>
            </a:r>
            <a:r>
              <a:rPr lang="en-US" sz="2400" dirty="0" smtClean="0"/>
              <a:t>2, 2</a:t>
            </a:r>
            <a:r>
              <a:rPr lang="en-US" sz="2400" dirty="0"/>
              <a:t>, 1, 2, 1, 2, 2, 1, where 1 = male and 2 = female.</a:t>
            </a:r>
          </a:p>
          <a:p>
            <a:pPr algn="just" defTabSz="1244600"/>
            <a:endParaRPr lang="en-US" sz="2200" kern="1200" dirty="0" smtClean="0"/>
          </a:p>
        </p:txBody>
      </p:sp>
      <p:sp>
        <p:nvSpPr>
          <p:cNvPr id="8" name="Freeform 7"/>
          <p:cNvSpPr/>
          <p:nvPr/>
        </p:nvSpPr>
        <p:spPr>
          <a:xfrm>
            <a:off x="1174342" y="2469373"/>
            <a:ext cx="2613773" cy="770066"/>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algn="just"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t>: </a:t>
            </a:r>
            <a:endParaRPr lang="en-US" sz="3200" kern="1200" dirty="0"/>
          </a:p>
        </p:txBody>
      </p:sp>
    </p:spTree>
    <p:extLst>
      <p:ext uri="{BB962C8B-B14F-4D97-AF65-F5344CB8AC3E}">
        <p14:creationId xmlns:p14="http://schemas.microsoft.com/office/powerpoint/2010/main" val="36473499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3" y="681644"/>
            <a:ext cx="10723418" cy="5552901"/>
          </a:xfrm>
        </p:spPr>
        <p:txBody>
          <a:bodyPr>
            <a:noAutofit/>
          </a:bodyPr>
          <a:lstStyle/>
          <a:p>
            <a:r>
              <a:rPr lang="en-US" sz="2600" dirty="0"/>
              <a:t>W</a:t>
            </a:r>
            <a:r>
              <a:rPr lang="en-US" sz="2600" dirty="0" smtClean="0"/>
              <a:t>e </a:t>
            </a:r>
            <a:r>
              <a:rPr lang="en-US" sz="2600" dirty="0"/>
              <a:t>could (relatively) easily count the values manually to find the following frequencies</a:t>
            </a:r>
            <a:r>
              <a:rPr lang="en-US" sz="2600" dirty="0" smtClean="0"/>
              <a:t>:</a:t>
            </a:r>
          </a:p>
          <a:p>
            <a:pPr marL="68580" indent="0">
              <a:buNone/>
            </a:pPr>
            <a:endParaRPr lang="en-US" sz="2400" dirty="0"/>
          </a:p>
          <a:p>
            <a:endParaRPr lang="en-US" sz="2400" dirty="0" smtClean="0"/>
          </a:p>
          <a:p>
            <a:endParaRPr lang="en-US" sz="2400" dirty="0" smtClean="0"/>
          </a:p>
          <a:p>
            <a:pPr marL="68580" indent="0">
              <a:buNone/>
            </a:pPr>
            <a:endParaRPr lang="en-US" sz="2400" dirty="0"/>
          </a:p>
          <a:p>
            <a:r>
              <a:rPr lang="en-US" sz="2600" dirty="0"/>
              <a:t>This frequency table tells us, for example, that more women than men are taking this statistics class. </a:t>
            </a:r>
            <a:endParaRPr lang="en-US" sz="2600" dirty="0" smtClean="0"/>
          </a:p>
          <a:p>
            <a:pPr lvl="1"/>
            <a:r>
              <a:rPr lang="en-US" sz="2400" dirty="0" smtClean="0"/>
              <a:t>Directly </a:t>
            </a:r>
            <a:r>
              <a:rPr lang="en-US" sz="2400" dirty="0"/>
              <a:t>translate to probabilities: if we meet a person from this class completely at random on the street, there is a “15 in 39” or 38 percent chance it is a man and a “24 in 39” or 62 percent chance it is a </a:t>
            </a:r>
            <a:r>
              <a:rPr lang="en-US" sz="2400" dirty="0" smtClean="0"/>
              <a:t>woman</a:t>
            </a:r>
            <a:endParaRPr lang="en-US" sz="24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62461356"/>
              </p:ext>
            </p:extLst>
          </p:nvPr>
        </p:nvGraphicFramePr>
        <p:xfrm>
          <a:off x="4137660" y="1709232"/>
          <a:ext cx="3840480" cy="1341120"/>
        </p:xfrm>
        <a:graphic>
          <a:graphicData uri="http://schemas.openxmlformats.org/drawingml/2006/table">
            <a:tbl>
              <a:tblPr firstRow="1" firstCol="1" lastRow="1" lastCol="1" bandRow="1" bandCol="1"/>
              <a:tblGrid>
                <a:gridCol w="1645920"/>
                <a:gridCol w="2194560"/>
              </a:tblGrid>
              <a:tr h="305022">
                <a:tc>
                  <a:txBody>
                    <a:bodyPr/>
                    <a:lstStyle/>
                    <a:p>
                      <a:pPr marL="0" marR="0" algn="ctr">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33985" marR="0" algn="ctr">
                        <a:spcBef>
                          <a:spcPts val="0"/>
                        </a:spcBef>
                        <a:spcAft>
                          <a:spcPts val="0"/>
                        </a:spcAft>
                      </a:pPr>
                      <a:r>
                        <a:rPr lang="en-US" sz="2200" b="1" dirty="0">
                          <a:solidFill>
                            <a:srgbClr val="231F20"/>
                          </a:solidFill>
                          <a:effectLst/>
                          <a:latin typeface="+mn-lt"/>
                          <a:ea typeface="Calibri" panose="020F0502020204030204" pitchFamily="34" charset="0"/>
                          <a:cs typeface="Times New Roman" panose="02020603050405020304" pitchFamily="18" charset="0"/>
                        </a:rPr>
                        <a:t>Frequency</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305022">
                <a:tc>
                  <a:txBody>
                    <a:bodyPr/>
                    <a:lstStyle/>
                    <a:p>
                      <a:pPr marL="46990" marR="0" algn="l">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Male</a:t>
                      </a:r>
                      <a:r>
                        <a:rPr lang="en-US" sz="2200" spc="-60"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(1)</a:t>
                      </a:r>
                      <a:endParaRPr lang="en-US" sz="22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3535" marR="343535" algn="ctr">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15</a:t>
                      </a:r>
                      <a:endParaRPr lang="en-US" sz="22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4295">
                <a:tc>
                  <a:txBody>
                    <a:bodyPr/>
                    <a:lstStyle/>
                    <a:p>
                      <a:pPr marL="46990" marR="0" algn="l">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Female</a:t>
                      </a:r>
                      <a:r>
                        <a:rPr lang="en-US" sz="2200" spc="-35" dirty="0">
                          <a:solidFill>
                            <a:srgbClr val="231F20"/>
                          </a:solidFill>
                          <a:effectLst/>
                          <a:latin typeface="+mn-lt"/>
                          <a:ea typeface="Calibri" panose="020F0502020204030204" pitchFamily="34" charset="0"/>
                          <a:cs typeface="Times New Roman" panose="02020603050405020304" pitchFamily="18" charset="0"/>
                        </a:rPr>
                        <a:t> </a:t>
                      </a:r>
                      <a:r>
                        <a:rPr lang="en-US" sz="2200" dirty="0">
                          <a:solidFill>
                            <a:srgbClr val="231F20"/>
                          </a:solidFill>
                          <a:effectLst/>
                          <a:latin typeface="+mn-lt"/>
                          <a:ea typeface="Calibri" panose="020F0502020204030204" pitchFamily="34" charset="0"/>
                          <a:cs typeface="Times New Roman" panose="02020603050405020304" pitchFamily="18" charset="0"/>
                        </a:rPr>
                        <a:t>(</a:t>
                      </a:r>
                      <a:r>
                        <a:rPr lang="en-US" sz="2200" dirty="0" smtClean="0">
                          <a:solidFill>
                            <a:srgbClr val="231F20"/>
                          </a:solidFill>
                          <a:effectLst/>
                          <a:latin typeface="+mn-lt"/>
                          <a:ea typeface="Calibri" panose="020F0502020204030204" pitchFamily="34" charset="0"/>
                          <a:cs typeface="Times New Roman" panose="02020603050405020304" pitchFamily="18" charset="0"/>
                        </a:rPr>
                        <a:t>2)</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3535" marR="343535" algn="ctr">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24</a:t>
                      </a:r>
                      <a:endParaRPr lang="en-US" sz="22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05022">
                <a:tc>
                  <a:txBody>
                    <a:bodyPr/>
                    <a:lstStyle/>
                    <a:p>
                      <a:pPr marL="46990" marR="0" algn="l">
                        <a:spcBef>
                          <a:spcPts val="0"/>
                        </a:spcBef>
                        <a:spcAft>
                          <a:spcPts val="0"/>
                        </a:spcAft>
                      </a:pPr>
                      <a:r>
                        <a:rPr lang="en-US" sz="2200" spc="-15" dirty="0">
                          <a:solidFill>
                            <a:srgbClr val="231F20"/>
                          </a:solidFill>
                          <a:effectLst/>
                          <a:latin typeface="+mn-lt"/>
                          <a:ea typeface="Calibri" panose="020F0502020204030204" pitchFamily="34" charset="0"/>
                          <a:cs typeface="Times New Roman" panose="02020603050405020304" pitchFamily="18" charset="0"/>
                        </a:rPr>
                        <a:t>T</a:t>
                      </a:r>
                      <a:r>
                        <a:rPr lang="en-US" sz="2200" spc="-20" dirty="0">
                          <a:solidFill>
                            <a:srgbClr val="231F20"/>
                          </a:solidFill>
                          <a:effectLst/>
                          <a:latin typeface="+mn-lt"/>
                          <a:ea typeface="Calibri" panose="020F0502020204030204" pitchFamily="34" charset="0"/>
                          <a:cs typeface="Times New Roman" panose="02020603050405020304" pitchFamily="18" charset="0"/>
                        </a:rPr>
                        <a:t>otals</a:t>
                      </a:r>
                      <a:endParaRPr lang="en-US" sz="22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3535" marR="343535" algn="ctr">
                        <a:spcBef>
                          <a:spcPts val="0"/>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39</a:t>
                      </a:r>
                      <a:endParaRPr lang="en-US" sz="22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36347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750"/>
                                        <p:tgtEl>
                                          <p:spTgt spid="3">
                                            <p:txEl>
                                              <p:pRg st="5" end="5"/>
                                            </p:txEl>
                                          </p:spTgt>
                                        </p:tgtEl>
                                      </p:cBhvr>
                                    </p:animEffect>
                                    <p:anim calcmode="lin" valueType="num">
                                      <p:cBhvr>
                                        <p:cTn id="8"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750"/>
                                        <p:tgtEl>
                                          <p:spTgt spid="3">
                                            <p:txEl>
                                              <p:pRg st="6" end="6"/>
                                            </p:txEl>
                                          </p:spTgt>
                                        </p:tgtEl>
                                      </p:cBhvr>
                                    </p:animEffect>
                                    <p:anim calcmode="lin" valueType="num">
                                      <p:cBhvr>
                                        <p:cTn id="15"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280" y="827227"/>
            <a:ext cx="10940716" cy="895412"/>
          </a:xfrm>
        </p:spPr>
        <p:txBody>
          <a:bodyPr>
            <a:noAutofit/>
          </a:bodyPr>
          <a:lstStyle/>
          <a:p>
            <a:r>
              <a:rPr lang="en-US" sz="2600" dirty="0"/>
              <a:t>A pie chart could be used to illustrate these figures nicely and shows at a glance that there are more females than males. </a:t>
            </a:r>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5" name="Rectangle 4"/>
          <p:cNvSpPr/>
          <p:nvPr/>
        </p:nvSpPr>
        <p:spPr>
          <a:xfrm>
            <a:off x="914399" y="5954187"/>
            <a:ext cx="9709265" cy="707886"/>
          </a:xfrm>
          <a:prstGeom prst="rect">
            <a:avLst/>
          </a:prstGeom>
        </p:spPr>
        <p:txBody>
          <a:bodyPr wrap="square" anchor="ctr">
            <a:spAutoFit/>
          </a:bodyPr>
          <a:lstStyle/>
          <a:p>
            <a:r>
              <a:rPr lang="en-US" sz="2000" dirty="0">
                <a:latin typeface="Book Antiqua" panose="02040602050305030304" pitchFamily="18" charset="0"/>
                <a:ea typeface="Book Antiqua" panose="02040602050305030304" pitchFamily="18" charset="0"/>
                <a:cs typeface="Book Antiqua" panose="02040602050305030304" pitchFamily="18" charset="0"/>
              </a:rPr>
              <a:t/>
            </a:r>
            <a:br>
              <a:rPr lang="en-US" sz="2000" dirty="0">
                <a:latin typeface="Book Antiqua" panose="02040602050305030304" pitchFamily="18" charset="0"/>
                <a:ea typeface="Book Antiqua" panose="02040602050305030304" pitchFamily="18" charset="0"/>
                <a:cs typeface="Book Antiqua" panose="02040602050305030304" pitchFamily="18" charset="0"/>
              </a:rPr>
            </a:br>
            <a:endParaRPr lang="en-US" sz="2000" dirty="0"/>
          </a:p>
        </p:txBody>
      </p:sp>
      <p:sp>
        <p:nvSpPr>
          <p:cNvPr id="11" name="Content Placeholder 2"/>
          <p:cNvSpPr txBox="1">
            <a:spLocks/>
          </p:cNvSpPr>
          <p:nvPr/>
        </p:nvSpPr>
        <p:spPr>
          <a:xfrm>
            <a:off x="914399" y="5356973"/>
            <a:ext cx="10940716" cy="699662"/>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400" b="1" i="1" spc="-14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2.5</a:t>
            </a:r>
            <a:r>
              <a:rPr lang="en-US" sz="2400" b="1" i="1" spc="-4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Sample</a:t>
            </a:r>
            <a:r>
              <a:rPr lang="en-US" sz="2400" b="1" i="1" spc="-13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pie</a:t>
            </a:r>
            <a:r>
              <a:rPr lang="en-US" sz="2400" b="1" i="1" spc="-14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2400" b="1" i="1" spc="-13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showing</a:t>
            </a:r>
            <a:r>
              <a:rPr lang="en-US" sz="2400" b="1" i="1" spc="-13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counts</a:t>
            </a:r>
            <a:r>
              <a:rPr lang="en-US" sz="2400" b="1" i="1" spc="-13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400" b="1" i="1" spc="-140"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each</a:t>
            </a:r>
            <a:r>
              <a:rPr lang="en-US" sz="2400" b="1" i="1" spc="-13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category</a:t>
            </a:r>
            <a:r>
              <a:rPr lang="en-US" sz="2400" b="1" i="1" spc="-135"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as percentage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773" y="2011457"/>
            <a:ext cx="4700516" cy="3133677"/>
          </a:xfrm>
          <a:prstGeom prst="rect">
            <a:avLst/>
          </a:prstGeom>
        </p:spPr>
      </p:pic>
    </p:spTree>
    <p:extLst>
      <p:ext uri="{BB962C8B-B14F-4D97-AF65-F5344CB8AC3E}">
        <p14:creationId xmlns:p14="http://schemas.microsoft.com/office/powerpoint/2010/main" val="20752339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6" name="Freeform 5"/>
          <p:cNvSpPr/>
          <p:nvPr/>
        </p:nvSpPr>
        <p:spPr>
          <a:xfrm>
            <a:off x="1122382" y="1336149"/>
            <a:ext cx="9871035" cy="400587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1730" tIns="499872" rIns="821730" bIns="199136" numCol="1" spcCol="1270" anchor="t" anchorCtr="0">
            <a:noAutofit/>
          </a:bodyPr>
          <a:lstStyle/>
          <a:p>
            <a:pPr algn="just" defTabSz="1244600"/>
            <a:endParaRPr lang="en-US" sz="2200" kern="1200" dirty="0" smtClean="0"/>
          </a:p>
          <a:p>
            <a:pPr marL="342900" indent="-342900">
              <a:buFont typeface="Wingdings" panose="05000000000000000000" pitchFamily="2" charset="2"/>
              <a:buChar char="§"/>
            </a:pPr>
            <a:r>
              <a:rPr lang="en-US" sz="2400" dirty="0"/>
              <a:t>Many communities add fluoride to water to prevent tooth decay. </a:t>
            </a:r>
            <a:endParaRPr lang="en-US" sz="2400" dirty="0" smtClean="0"/>
          </a:p>
          <a:p>
            <a:pPr marL="342900" indent="-342900">
              <a:buFont typeface="Wingdings" panose="05000000000000000000" pitchFamily="2" charset="2"/>
              <a:buChar char="§"/>
            </a:pPr>
            <a:r>
              <a:rPr lang="en-US" sz="2400" dirty="0" smtClean="0"/>
              <a:t>In </a:t>
            </a:r>
            <a:r>
              <a:rPr lang="en-US" sz="2400" dirty="0"/>
              <a:t>a 25-day period, these levels of fluoride were measured: 75, 86, 84, 85, 97, 94, 89, 84, 83, 89, 88, 78, 77, 76, 82, 72, 92, </a:t>
            </a:r>
            <a:r>
              <a:rPr lang="en-US" sz="2400" dirty="0" smtClean="0"/>
              <a:t>105, 94</a:t>
            </a:r>
            <a:r>
              <a:rPr lang="en-US" sz="2400" dirty="0"/>
              <a:t>, 83, 81, 85, 97, 93, 79. </a:t>
            </a:r>
            <a:endParaRPr lang="en-US" sz="2400" dirty="0" smtClean="0"/>
          </a:p>
          <a:p>
            <a:endParaRPr lang="en-US" sz="2400" dirty="0" smtClean="0"/>
          </a:p>
          <a:p>
            <a:pPr marL="342900" indent="-342900">
              <a:buFont typeface="Wingdings" panose="05000000000000000000" pitchFamily="2" charset="2"/>
              <a:buChar char="§"/>
            </a:pPr>
            <a:r>
              <a:rPr lang="en-US" sz="2400" dirty="0" smtClean="0"/>
              <a:t>Create </a:t>
            </a:r>
            <a:r>
              <a:rPr lang="en-US" sz="2400" dirty="0"/>
              <a:t>an appropriate frequency histogram representing this data.</a:t>
            </a:r>
          </a:p>
          <a:p>
            <a:pPr algn="just" defTabSz="1244600"/>
            <a:endParaRPr lang="en-US" sz="2200" kern="1200" dirty="0" smtClean="0"/>
          </a:p>
        </p:txBody>
      </p:sp>
      <p:sp>
        <p:nvSpPr>
          <p:cNvPr id="8" name="Freeform 7"/>
          <p:cNvSpPr/>
          <p:nvPr/>
        </p:nvSpPr>
        <p:spPr>
          <a:xfrm>
            <a:off x="1249101" y="987974"/>
            <a:ext cx="2617046" cy="770066"/>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algn="just"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63776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1" y="716496"/>
            <a:ext cx="10940716" cy="5411587"/>
          </a:xfrm>
        </p:spPr>
        <p:txBody>
          <a:bodyPr>
            <a:normAutofit/>
          </a:bodyPr>
          <a:lstStyle/>
          <a:p>
            <a:pPr algn="just"/>
            <a:r>
              <a:rPr lang="en-US" sz="2400" dirty="0"/>
              <a:t>G</a:t>
            </a:r>
            <a:r>
              <a:rPr lang="en-US" sz="2400" dirty="0" smtClean="0"/>
              <a:t>roup </a:t>
            </a:r>
            <a:r>
              <a:rPr lang="en-US" sz="2400" dirty="0"/>
              <a:t>the data into six categories that we will call </a:t>
            </a:r>
            <a:r>
              <a:rPr lang="en-US" sz="2400" b="1" i="1" dirty="0"/>
              <a:t>bins</a:t>
            </a:r>
            <a:r>
              <a:rPr lang="en-US" sz="2400" dirty="0"/>
              <a:t>. </a:t>
            </a:r>
            <a:endParaRPr lang="en-US" sz="2400" dirty="0" smtClean="0"/>
          </a:p>
          <a:p>
            <a:pPr lvl="1"/>
            <a:r>
              <a:rPr lang="en-US" sz="2200" dirty="0" smtClean="0"/>
              <a:t>The </a:t>
            </a:r>
            <a:r>
              <a:rPr lang="en-US" sz="2200" dirty="0"/>
              <a:t>smallest data value is 72, the largest is 105, so that the width of each bin should be (105 - 72)/6 </a:t>
            </a:r>
            <a:r>
              <a:rPr lang="en-US" sz="2200" dirty="0" smtClean="0"/>
              <a:t>= 5.5</a:t>
            </a:r>
            <a:endParaRPr lang="en-US" sz="2200" dirty="0"/>
          </a:p>
          <a:p>
            <a:pPr lvl="1"/>
            <a:endParaRPr lang="en-US" sz="2200" dirty="0" smtClean="0"/>
          </a:p>
          <a:p>
            <a:endParaRPr lang="en-US" sz="2400" dirty="0"/>
          </a:p>
          <a:p>
            <a:endParaRPr lang="en-US" sz="2400" dirty="0" smtClean="0"/>
          </a:p>
          <a:p>
            <a:pPr marL="68580" indent="0">
              <a:buNone/>
            </a:pPr>
            <a:endParaRPr lang="en-US" sz="2400" dirty="0"/>
          </a:p>
          <a:p>
            <a:endParaRPr lang="en-US" sz="2400" dirty="0" smtClean="0"/>
          </a:p>
          <a:p>
            <a:endParaRPr lang="en-US" sz="2400" dirty="0"/>
          </a:p>
          <a:p>
            <a:r>
              <a:rPr lang="en-US" sz="2400" dirty="0"/>
              <a:t>Next we count how many of our data values will fall in each bin. </a:t>
            </a:r>
            <a:endParaRPr lang="en-US" sz="2400" dirty="0" smtClean="0"/>
          </a:p>
          <a:p>
            <a:pPr lvl="1"/>
            <a:r>
              <a:rPr lang="en-US" sz="2200" dirty="0" smtClean="0"/>
              <a:t>If </a:t>
            </a:r>
            <a:r>
              <a:rPr lang="en-US" sz="2200" dirty="0"/>
              <a:t>a number should fall on a boundary between two bins, we will decide to count it in the </a:t>
            </a:r>
            <a:r>
              <a:rPr lang="en-US" sz="2200" i="1" dirty="0"/>
              <a:t>lower </a:t>
            </a:r>
            <a:r>
              <a:rPr lang="en-US" sz="2200" dirty="0"/>
              <a:t>bin if possible. </a:t>
            </a:r>
          </a:p>
          <a:p>
            <a:endParaRPr lang="en-US" sz="24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6" name="Content Placeholder 2"/>
          <p:cNvSpPr txBox="1">
            <a:spLocks/>
          </p:cNvSpPr>
          <p:nvPr/>
        </p:nvSpPr>
        <p:spPr>
          <a:xfrm>
            <a:off x="4455623" y="2078181"/>
            <a:ext cx="3256620" cy="24106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2000" dirty="0" smtClean="0"/>
              <a:t>72.0 to 72.0 + 5.5 = 77.5</a:t>
            </a:r>
          </a:p>
          <a:p>
            <a:pPr marL="68580" indent="0">
              <a:buFont typeface="Wingdings"/>
              <a:buNone/>
            </a:pPr>
            <a:r>
              <a:rPr lang="en-US" sz="2000" dirty="0" smtClean="0"/>
              <a:t>77.5 to 77.5 + 5.5 = 83.0</a:t>
            </a:r>
          </a:p>
          <a:p>
            <a:pPr marL="68580" indent="0">
              <a:buFont typeface="Wingdings"/>
              <a:buNone/>
            </a:pPr>
            <a:r>
              <a:rPr lang="en-US" sz="2000" dirty="0" smtClean="0"/>
              <a:t>83.0 to 83.0 + 5.5 = 88.5</a:t>
            </a:r>
          </a:p>
          <a:p>
            <a:pPr marL="68580" indent="0">
              <a:buFont typeface="Wingdings"/>
              <a:buNone/>
            </a:pPr>
            <a:r>
              <a:rPr lang="en-US" sz="2000" dirty="0" smtClean="0"/>
              <a:t>88.5 to 88.5 + 5.5 = 94.0</a:t>
            </a:r>
          </a:p>
          <a:p>
            <a:pPr marL="68580" indent="0">
              <a:buFont typeface="Wingdings"/>
              <a:buNone/>
            </a:pPr>
            <a:r>
              <a:rPr lang="en-US" sz="2000" dirty="0" smtClean="0"/>
              <a:t>94.0 to 94.0 + 5.5 = 99.5</a:t>
            </a:r>
          </a:p>
          <a:p>
            <a:pPr marL="68580" indent="0">
              <a:buFont typeface="Wingdings"/>
              <a:buNone/>
            </a:pPr>
            <a:r>
              <a:rPr lang="en-US" sz="2000" dirty="0" smtClean="0"/>
              <a:t>99.5 to 99.5 + 5.5 = 105.0</a:t>
            </a:r>
          </a:p>
          <a:p>
            <a:pPr marL="68580" indent="0">
              <a:buFont typeface="Wingdings"/>
              <a:buNone/>
            </a:pPr>
            <a:endParaRPr lang="en-US" sz="2000" b="1" dirty="0"/>
          </a:p>
        </p:txBody>
      </p:sp>
    </p:spTree>
    <p:extLst>
      <p:ext uri="{BB962C8B-B14F-4D97-AF65-F5344CB8AC3E}">
        <p14:creationId xmlns:p14="http://schemas.microsoft.com/office/powerpoint/2010/main" val="26429353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750"/>
                                        <p:tgtEl>
                                          <p:spTgt spid="3">
                                            <p:txEl>
                                              <p:pRg st="8" end="8"/>
                                            </p:txEl>
                                          </p:spTgt>
                                        </p:tgtEl>
                                      </p:cBhvr>
                                    </p:animEffect>
                                    <p:anim calcmode="lin" valueType="num">
                                      <p:cBhvr>
                                        <p:cTn id="20"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750"/>
                                        <p:tgtEl>
                                          <p:spTgt spid="3">
                                            <p:txEl>
                                              <p:pRg st="9" end="9"/>
                                            </p:txEl>
                                          </p:spTgt>
                                        </p:tgtEl>
                                      </p:cBhvr>
                                    </p:animEffect>
                                    <p:anim calcmode="lin" valueType="num">
                                      <p:cBhvr>
                                        <p:cTn id="25"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9" name="Content Placeholder 2"/>
          <p:cNvSpPr>
            <a:spLocks noGrp="1"/>
          </p:cNvSpPr>
          <p:nvPr>
            <p:ph idx="1"/>
          </p:nvPr>
        </p:nvSpPr>
        <p:spPr>
          <a:xfrm>
            <a:off x="655320" y="848948"/>
            <a:ext cx="5834829" cy="691095"/>
          </a:xfrm>
        </p:spPr>
        <p:txBody>
          <a:bodyPr>
            <a:noAutofit/>
          </a:bodyPr>
          <a:lstStyle/>
          <a:p>
            <a:pPr marL="152400" marR="305435" indent="0">
              <a:spcBef>
                <a:spcPts val="0"/>
              </a:spcBef>
              <a:spcAft>
                <a:spcPts val="0"/>
              </a:spcAft>
              <a:buNone/>
            </a:pPr>
            <a:r>
              <a:rPr lang="en-US" sz="22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2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able</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a:t>
            </a:r>
            <a:r>
              <a:rPr lang="en-US" sz="22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Frequencies</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of</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fluoride</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levels</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water</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supplies</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2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parts</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per</a:t>
            </a:r>
            <a:r>
              <a:rPr lang="en-US" sz="22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billion</a:t>
            </a:r>
            <a:r>
              <a:rPr lang="en-US" sz="2200" b="1" i="1" spc="-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[ppb])</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p:cNvSpPr txBox="1">
            <a:spLocks/>
          </p:cNvSpPr>
          <p:nvPr/>
        </p:nvSpPr>
        <p:spPr>
          <a:xfrm>
            <a:off x="6187440" y="848948"/>
            <a:ext cx="5398169" cy="691095"/>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0" marR="0" indent="0" algn="ctr">
              <a:spcBef>
                <a:spcPts val="635"/>
              </a:spcBef>
              <a:spcAft>
                <a:spcPts val="0"/>
              </a:spcAft>
              <a:buNone/>
            </a:pP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2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2.6</a:t>
            </a:r>
            <a:r>
              <a:rPr lang="en-US" sz="2200" b="1" i="1" spc="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2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frequency</a:t>
            </a:r>
            <a:r>
              <a:rPr lang="en-US" sz="22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histogram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149" y="1813712"/>
            <a:ext cx="5177244" cy="2479006"/>
          </a:xfrm>
          <a:prstGeom prst="rect">
            <a:avLst/>
          </a:prstGeom>
        </p:spPr>
      </p:pic>
      <p:sp>
        <p:nvSpPr>
          <p:cNvPr id="13" name="Rectangle 12"/>
          <p:cNvSpPr/>
          <p:nvPr/>
        </p:nvSpPr>
        <p:spPr>
          <a:xfrm>
            <a:off x="6490149" y="4745862"/>
            <a:ext cx="5197642" cy="1015663"/>
          </a:xfrm>
          <a:prstGeom prst="rect">
            <a:avLst/>
          </a:prstGeom>
        </p:spPr>
        <p:txBody>
          <a:bodyPr wrap="square">
            <a:spAutoFit/>
          </a:bodyPr>
          <a:lstStyle/>
          <a:p>
            <a:r>
              <a:rPr lang="en-US" sz="2000" dirty="0" smtClean="0">
                <a:solidFill>
                  <a:srgbClr val="231F20"/>
                </a:solidFill>
                <a:ea typeface="Calibri" panose="020F0502020204030204" pitchFamily="34" charset="0"/>
                <a:cs typeface="Times New Roman" panose="02020603050405020304" pitchFamily="18" charset="0"/>
              </a:rPr>
              <a:t>To</a:t>
            </a:r>
            <a:r>
              <a:rPr lang="en-US" sz="2000" spc="145" dirty="0" smtClean="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distinguish</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a</a:t>
            </a:r>
            <a:r>
              <a:rPr lang="en-US" sz="2000" spc="-150" dirty="0">
                <a:solidFill>
                  <a:srgbClr val="231F20"/>
                </a:solidFill>
                <a:ea typeface="Calibri" panose="020F0502020204030204" pitchFamily="34" charset="0"/>
                <a:cs typeface="Times New Roman" panose="02020603050405020304" pitchFamily="18" charset="0"/>
              </a:rPr>
              <a:t> </a:t>
            </a:r>
            <a:r>
              <a:rPr lang="en-US" sz="2000" spc="-10" dirty="0">
                <a:solidFill>
                  <a:srgbClr val="231F20"/>
                </a:solidFill>
                <a:ea typeface="Calibri" panose="020F0502020204030204" pitchFamily="34" charset="0"/>
                <a:cs typeface="Times New Roman" panose="02020603050405020304" pitchFamily="18" charset="0"/>
              </a:rPr>
              <a:t>frequency</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histogram</a:t>
            </a:r>
            <a:r>
              <a:rPr lang="en-US" sz="2000" spc="-150" dirty="0">
                <a:solidFill>
                  <a:srgbClr val="231F20"/>
                </a:solidFill>
                <a:ea typeface="Calibri" panose="020F0502020204030204" pitchFamily="34" charset="0"/>
                <a:cs typeface="Times New Roman" panose="02020603050405020304" pitchFamily="18" charset="0"/>
              </a:rPr>
              <a:t> </a:t>
            </a:r>
            <a:r>
              <a:rPr lang="en-US" sz="2000" spc="-10" dirty="0">
                <a:solidFill>
                  <a:srgbClr val="231F20"/>
                </a:solidFill>
                <a:ea typeface="Calibri" panose="020F0502020204030204" pitchFamily="34" charset="0"/>
                <a:cs typeface="Times New Roman" panose="02020603050405020304" pitchFamily="18" charset="0"/>
              </a:rPr>
              <a:t>fr</a:t>
            </a:r>
            <a:r>
              <a:rPr lang="en-US" sz="2000" spc="-5" dirty="0">
                <a:solidFill>
                  <a:srgbClr val="231F20"/>
                </a:solidFill>
                <a:ea typeface="Calibri" panose="020F0502020204030204" pitchFamily="34" charset="0"/>
                <a:cs typeface="Times New Roman" panose="02020603050405020304" pitchFamily="18" charset="0"/>
              </a:rPr>
              <a:t>om</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a</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bar</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chart</a:t>
            </a:r>
            <a:r>
              <a:rPr lang="en-US" sz="2000" spc="-150" dirty="0">
                <a:solidFill>
                  <a:srgbClr val="231F20"/>
                </a:solidFill>
                <a:ea typeface="Calibri" panose="020F0502020204030204" pitchFamily="34" charset="0"/>
                <a:cs typeface="Times New Roman" panose="02020603050405020304" pitchFamily="18" charset="0"/>
              </a:rPr>
              <a:t> </a:t>
            </a:r>
            <a:r>
              <a:rPr lang="en-US" sz="2000" spc="-10" dirty="0">
                <a:solidFill>
                  <a:srgbClr val="231F20"/>
                </a:solidFill>
                <a:ea typeface="Calibri" panose="020F0502020204030204" pitchFamily="34" charset="0"/>
                <a:cs typeface="Times New Roman" panose="02020603050405020304" pitchFamily="18" charset="0"/>
              </a:rPr>
              <a:t>we</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set</a:t>
            </a:r>
            <a:r>
              <a:rPr lang="en-US" sz="2000" spc="-1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the</a:t>
            </a:r>
            <a:r>
              <a:rPr lang="en-US" sz="2000" spc="-145"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gap</a:t>
            </a:r>
            <a:r>
              <a:rPr lang="en-US" sz="2000" spc="-150" dirty="0">
                <a:solidFill>
                  <a:srgbClr val="231F20"/>
                </a:solidFill>
                <a:ea typeface="Calibri" panose="020F0502020204030204" pitchFamily="34" charset="0"/>
                <a:cs typeface="Times New Roman" panose="02020603050405020304" pitchFamily="18" charset="0"/>
              </a:rPr>
              <a:t> </a:t>
            </a:r>
            <a:r>
              <a:rPr lang="en-US" sz="2000" spc="-10" dirty="0">
                <a:solidFill>
                  <a:srgbClr val="231F20"/>
                </a:solidFill>
                <a:ea typeface="Calibri" panose="020F0502020204030204" pitchFamily="34" charset="0"/>
                <a:cs typeface="Times New Roman" panose="02020603050405020304" pitchFamily="18" charset="0"/>
              </a:rPr>
              <a:t>between</a:t>
            </a:r>
            <a:r>
              <a:rPr lang="en-US" sz="2000" spc="145"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the</a:t>
            </a:r>
            <a:r>
              <a:rPr lang="en-US" sz="2000" spc="-3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columns</a:t>
            </a:r>
            <a:r>
              <a:rPr lang="en-US" sz="2000" spc="-25"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to</a:t>
            </a:r>
            <a:r>
              <a:rPr lang="en-US" sz="2000" spc="-30" dirty="0">
                <a:solidFill>
                  <a:srgbClr val="231F20"/>
                </a:solidFill>
                <a:ea typeface="Calibri" panose="020F0502020204030204" pitchFamily="34" charset="0"/>
                <a:cs typeface="Times New Roman" panose="02020603050405020304" pitchFamily="18" charset="0"/>
              </a:rPr>
              <a:t> </a:t>
            </a:r>
            <a:r>
              <a:rPr lang="en-US" sz="2000" spc="-15" dirty="0">
                <a:solidFill>
                  <a:srgbClr val="231F20"/>
                </a:solidFill>
                <a:ea typeface="Calibri" panose="020F0502020204030204" pitchFamily="34" charset="0"/>
                <a:cs typeface="Times New Roman" panose="02020603050405020304" pitchFamily="18" charset="0"/>
              </a:rPr>
              <a:t>zer</a:t>
            </a:r>
            <a:r>
              <a:rPr lang="en-US" sz="2000" spc="-10" dirty="0">
                <a:solidFill>
                  <a:srgbClr val="231F20"/>
                </a:solidFill>
                <a:ea typeface="Calibri" panose="020F0502020204030204" pitchFamily="34" charset="0"/>
                <a:cs typeface="Times New Roman" panose="02020603050405020304" pitchFamily="18" charset="0"/>
              </a:rPr>
              <a:t>o.</a:t>
            </a:r>
            <a:r>
              <a:rPr lang="en-US" sz="2000" spc="-25" dirty="0">
                <a:solidFill>
                  <a:srgbClr val="231F20"/>
                </a:solidFill>
                <a:ea typeface="Calibri" panose="020F0502020204030204" pitchFamily="34" charset="0"/>
                <a:cs typeface="Times New Roman" panose="02020603050405020304" pitchFamily="18" charset="0"/>
              </a:rPr>
              <a:t> </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551598716"/>
              </p:ext>
            </p:extLst>
          </p:nvPr>
        </p:nvGraphicFramePr>
        <p:xfrm>
          <a:off x="878803" y="1833171"/>
          <a:ext cx="5308637" cy="3020340"/>
        </p:xfrm>
        <a:graphic>
          <a:graphicData uri="http://schemas.openxmlformats.org/drawingml/2006/table">
            <a:tbl>
              <a:tblPr firstRow="1" firstCol="1" lastRow="1" lastCol="1" bandRow="1" bandCol="1"/>
              <a:tblGrid>
                <a:gridCol w="1752686"/>
                <a:gridCol w="2218670"/>
                <a:gridCol w="1337281"/>
              </a:tblGrid>
              <a:tr h="493672">
                <a:tc>
                  <a:txBody>
                    <a:bodyPr/>
                    <a:lstStyle/>
                    <a:p>
                      <a:pPr marL="45720" marR="0" algn="ctr">
                        <a:spcBef>
                          <a:spcPts val="0"/>
                        </a:spcBef>
                        <a:spcAft>
                          <a:spcPts val="0"/>
                        </a:spcAft>
                      </a:pPr>
                      <a:r>
                        <a:rPr lang="en-US" sz="1600" b="1"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Bin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algn="ctr">
                        <a:spcBef>
                          <a:spcPts val="0"/>
                        </a:spcBef>
                        <a:spcAft>
                          <a:spcPts val="0"/>
                        </a:spcAft>
                      </a:pPr>
                      <a:r>
                        <a:rPr lang="en-US" sz="16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18745" marR="0" algn="just">
                        <a:spcBef>
                          <a:spcPts val="0"/>
                        </a:spcBef>
                        <a:spcAft>
                          <a:spcPts val="0"/>
                        </a:spcAft>
                      </a:pPr>
                      <a:r>
                        <a:rPr lang="en-US" sz="1600" b="1"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444305">
                <a:tc>
                  <a:txBody>
                    <a:bodyPr/>
                    <a:lstStyle/>
                    <a:p>
                      <a:pPr marL="45720" marR="0">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less</a:t>
                      </a:r>
                      <a:r>
                        <a:rPr lang="en-US" sz="1800" b="0" kern="1200" spc="-115"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than</a:t>
                      </a:r>
                      <a:r>
                        <a:rPr lang="en-US" sz="1800" b="0" kern="1200" spc="-115"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77.5</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 marR="0">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75,</a:t>
                      </a:r>
                      <a:r>
                        <a:rPr lang="en-US" sz="1800" b="0" kern="1200" spc="-1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77,</a:t>
                      </a:r>
                      <a:r>
                        <a:rPr lang="en-US" sz="1800" b="0" kern="1200" spc="-1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76,</a:t>
                      </a:r>
                      <a:r>
                        <a:rPr lang="en-US" sz="1800" b="0" kern="1200" spc="-1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72</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6090" marR="466090" algn="ctr">
                        <a:spcBef>
                          <a:spcPts val="0"/>
                        </a:spcBef>
                        <a:spcAft>
                          <a:spcPts val="0"/>
                        </a:spcAft>
                      </a:pP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59125">
                <a:tc>
                  <a:txBody>
                    <a:bodyPr/>
                    <a:lstStyle/>
                    <a:p>
                      <a:pPr marL="45720" marR="0">
                        <a:spcBef>
                          <a:spcPts val="0"/>
                        </a:spcBef>
                        <a:spcAft>
                          <a:spcPts val="0"/>
                        </a:spcAft>
                      </a:pPr>
                      <a:r>
                        <a:rPr lang="en-US" sz="1800" b="0" kern="1200" dirty="0">
                          <a:solidFill>
                            <a:srgbClr val="231F20"/>
                          </a:solidFill>
                          <a:effectLst/>
                          <a:latin typeface="Century Gothic" panose="020B0502020202020204" pitchFamily="34" charset="0"/>
                          <a:ea typeface="Century" panose="02040604050505020304" pitchFamily="18" charset="0"/>
                          <a:cs typeface="Century" panose="02040604050505020304" pitchFamily="18" charset="0"/>
                        </a:rPr>
                        <a:t>77.5–83.0</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 marR="0">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83, 78, 82, 83, 81, 79</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6090" marR="466090" algn="ctr">
                        <a:spcBef>
                          <a:spcPts val="0"/>
                        </a:spcBef>
                        <a:spcAft>
                          <a:spcPts val="0"/>
                        </a:spcAft>
                      </a:pP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3137">
                <a:tc>
                  <a:txBody>
                    <a:bodyPr/>
                    <a:lstStyle/>
                    <a:p>
                      <a:pPr marL="45720" marR="0">
                        <a:spcBef>
                          <a:spcPts val="0"/>
                        </a:spcBef>
                        <a:spcAft>
                          <a:spcPts val="0"/>
                        </a:spcAft>
                      </a:pPr>
                      <a:r>
                        <a:rPr lang="en-US" sz="1800" b="0" kern="1200">
                          <a:solidFill>
                            <a:srgbClr val="231F20"/>
                          </a:solidFill>
                          <a:effectLst/>
                          <a:latin typeface="Century Gothic" panose="020B0502020202020204" pitchFamily="34" charset="0"/>
                          <a:ea typeface="Century" panose="02040604050505020304" pitchFamily="18" charset="0"/>
                          <a:cs typeface="Century" panose="02040604050505020304" pitchFamily="18" charset="0"/>
                        </a:rPr>
                        <a:t>83.0–88.5</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 marR="0">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86, 84, 85, 84, 88, 85</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6090" marR="466090" algn="ctr">
                        <a:spcBef>
                          <a:spcPts val="0"/>
                        </a:spcBef>
                        <a:spcAft>
                          <a:spcPts val="0"/>
                        </a:spcAft>
                      </a:pP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33137">
                <a:tc>
                  <a:txBody>
                    <a:bodyPr/>
                    <a:lstStyle/>
                    <a:p>
                      <a:pPr marL="45720" marR="0">
                        <a:spcBef>
                          <a:spcPts val="0"/>
                        </a:spcBef>
                        <a:spcAft>
                          <a:spcPts val="0"/>
                        </a:spcAft>
                      </a:pPr>
                      <a:r>
                        <a:rPr lang="en-US" sz="1800" b="0" kern="1200">
                          <a:solidFill>
                            <a:srgbClr val="231F20"/>
                          </a:solidFill>
                          <a:effectLst/>
                          <a:latin typeface="Century Gothic" panose="020B0502020202020204" pitchFamily="34" charset="0"/>
                          <a:ea typeface="Century" panose="02040604050505020304" pitchFamily="18" charset="0"/>
                          <a:cs typeface="Century" panose="02040604050505020304" pitchFamily="18" charset="0"/>
                        </a:rPr>
                        <a:t>88.5–94.0</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 marR="0">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94, 89, 89, 92, 94, 93</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6090" marR="466090" algn="ctr">
                        <a:spcBef>
                          <a:spcPts val="0"/>
                        </a:spcBef>
                        <a:spcAft>
                          <a:spcPts val="0"/>
                        </a:spcAft>
                      </a:pP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78482">
                <a:tc>
                  <a:txBody>
                    <a:bodyPr/>
                    <a:lstStyle/>
                    <a:p>
                      <a:pPr marL="45720" marR="0">
                        <a:spcBef>
                          <a:spcPts val="0"/>
                        </a:spcBef>
                        <a:spcAft>
                          <a:spcPts val="0"/>
                        </a:spcAft>
                      </a:pPr>
                      <a:r>
                        <a:rPr lang="en-US" sz="1800" b="0" kern="1200">
                          <a:solidFill>
                            <a:srgbClr val="231F20"/>
                          </a:solidFill>
                          <a:effectLst/>
                          <a:latin typeface="Century Gothic" panose="020B0502020202020204" pitchFamily="34" charset="0"/>
                          <a:ea typeface="Century" panose="02040604050505020304" pitchFamily="18" charset="0"/>
                          <a:cs typeface="Century" panose="02040604050505020304" pitchFamily="18" charset="0"/>
                        </a:rPr>
                        <a:t>94.0–99.5</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 marR="0">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97, 97</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6090" marR="466090" algn="ctr">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78482">
                <a:tc>
                  <a:txBody>
                    <a:bodyPr/>
                    <a:lstStyle/>
                    <a:p>
                      <a:pPr marL="45720" marR="0">
                        <a:spcBef>
                          <a:spcPts val="0"/>
                        </a:spcBef>
                        <a:spcAft>
                          <a:spcPts val="0"/>
                        </a:spcAft>
                      </a:pP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more</a:t>
                      </a:r>
                      <a:r>
                        <a:rPr lang="en-US" sz="1800" b="0" kern="1200" spc="-6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than</a:t>
                      </a:r>
                      <a:r>
                        <a:rPr lang="en-US" sz="1800" b="0" kern="1200" spc="-55">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99.5</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 marR="0">
                        <a:spcBef>
                          <a:spcPts val="0"/>
                        </a:spcBef>
                        <a:spcAft>
                          <a:spcPts val="0"/>
                        </a:spcAft>
                      </a:pPr>
                      <a:r>
                        <a:rPr lang="en-US" sz="1800" b="0" kern="12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105</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66090" marR="466090" algn="ctr">
                        <a:spcBef>
                          <a:spcPts val="0"/>
                        </a:spcBef>
                        <a:spcAft>
                          <a:spcPts val="0"/>
                        </a:spcAft>
                      </a:pPr>
                      <a:r>
                        <a:rPr lang="en-US" sz="1800" b="0" kern="12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10205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anim calcmode="lin" valueType="num">
                                      <p:cBhvr>
                                        <p:cTn id="20" dur="750" fill="hold"/>
                                        <p:tgtEl>
                                          <p:spTgt spid="13"/>
                                        </p:tgtEl>
                                        <p:attrNameLst>
                                          <p:attrName>ppt_x</p:attrName>
                                        </p:attrNameLst>
                                      </p:cBhvr>
                                      <p:tavLst>
                                        <p:tav tm="0">
                                          <p:val>
                                            <p:strVal val="#ppt_x"/>
                                          </p:val>
                                        </p:tav>
                                        <p:tav tm="100000">
                                          <p:val>
                                            <p:strVal val="#ppt_x"/>
                                          </p:val>
                                        </p:tav>
                                      </p:tavLst>
                                    </p:anim>
                                    <p:anim calcmode="lin" valueType="num">
                                      <p:cBhvr>
                                        <p:cTn id="2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6" name="Freeform 5"/>
          <p:cNvSpPr/>
          <p:nvPr/>
        </p:nvSpPr>
        <p:spPr>
          <a:xfrm>
            <a:off x="1484332" y="1406213"/>
            <a:ext cx="9526567" cy="427417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365760" rIns="457200" bIns="0" numCol="1" spcCol="1270" anchor="t" anchorCtr="0">
            <a:noAutofit/>
          </a:bodyPr>
          <a:lstStyle/>
          <a:p>
            <a:pPr algn="just" defTabSz="1244600"/>
            <a:endParaRPr lang="en-US" sz="2200" kern="1200" dirty="0" smtClean="0"/>
          </a:p>
          <a:p>
            <a:pPr marL="342900" indent="-342900">
              <a:buFont typeface="Wingdings" panose="05000000000000000000" pitchFamily="2" charset="2"/>
              <a:buChar char="§"/>
            </a:pPr>
            <a:r>
              <a:rPr lang="en-US" sz="2400" dirty="0"/>
              <a:t>Open the Excel spreadsheet linked in the following </a:t>
            </a:r>
            <a:r>
              <a:rPr lang="en-US" sz="2400" dirty="0" smtClean="0"/>
              <a:t>text.</a:t>
            </a:r>
          </a:p>
          <a:p>
            <a:pPr marL="800100" lvl="1" indent="-342900">
              <a:buFont typeface="Wingdings" panose="05000000000000000000" pitchFamily="2" charset="2"/>
              <a:buChar char="§"/>
            </a:pPr>
            <a:r>
              <a:rPr lang="en-US" sz="2400" dirty="0" smtClean="0"/>
              <a:t>It </a:t>
            </a:r>
            <a:r>
              <a:rPr lang="en-US" sz="2400" dirty="0"/>
              <a:t>shows the age of respondents to a </a:t>
            </a:r>
            <a:r>
              <a:rPr lang="en-US" sz="2400" dirty="0" smtClean="0"/>
              <a:t>survey.</a:t>
            </a:r>
          </a:p>
          <a:p>
            <a:pPr marL="342900" indent="-342900">
              <a:buFont typeface="Wingdings" panose="05000000000000000000" pitchFamily="2" charset="2"/>
              <a:buChar char="§"/>
            </a:pPr>
            <a:r>
              <a:rPr lang="en-US" sz="2400" dirty="0" smtClean="0"/>
              <a:t>Generate </a:t>
            </a:r>
            <a:r>
              <a:rPr lang="en-US" sz="2400" dirty="0"/>
              <a:t>a frequency histogram and determine if the variable is homogeneous or </a:t>
            </a:r>
            <a:r>
              <a:rPr lang="en-US" sz="2400" dirty="0" smtClean="0"/>
              <a:t>hetero-</a:t>
            </a:r>
            <a:r>
              <a:rPr lang="en-US" sz="2400" dirty="0" err="1" smtClean="0"/>
              <a:t>geneous</a:t>
            </a:r>
            <a:r>
              <a:rPr lang="en-US" sz="2400" dirty="0"/>
              <a:t>. </a:t>
            </a:r>
            <a:endParaRPr lang="en-US" sz="2400" dirty="0" smtClean="0"/>
          </a:p>
          <a:p>
            <a:pPr marL="342900" indent="-342900">
              <a:buFont typeface="Wingdings" panose="05000000000000000000" pitchFamily="2" charset="2"/>
              <a:buChar char="§"/>
            </a:pPr>
            <a:r>
              <a:rPr lang="en-US" sz="2400" dirty="0" smtClean="0"/>
              <a:t>Use </a:t>
            </a:r>
            <a:r>
              <a:rPr lang="en-US" sz="2400" dirty="0"/>
              <a:t>the default number of categories Excel comes up with</a:t>
            </a:r>
            <a:r>
              <a:rPr lang="en-US" sz="2400" dirty="0" smtClean="0"/>
              <a:t>.</a:t>
            </a:r>
          </a:p>
          <a:p>
            <a:endParaRPr lang="en-US" sz="2400" dirty="0" smtClean="0"/>
          </a:p>
          <a:p>
            <a:pPr lvl="2"/>
            <a:r>
              <a:rPr lang="en-US" sz="2200" dirty="0">
                <a:hlinkClick r:id="rId3"/>
              </a:rPr>
              <a:t>www.betterbusinessdecisions.org/data/math1101_survey_numeric.xls</a:t>
            </a:r>
            <a:endParaRPr lang="en-US" sz="2200" dirty="0"/>
          </a:p>
          <a:p>
            <a:endParaRPr lang="en-US" sz="2400" dirty="0" smtClean="0"/>
          </a:p>
          <a:p>
            <a:pPr algn="just" defTabSz="1244600"/>
            <a:endParaRPr lang="en-US" sz="2200" kern="1200" dirty="0" smtClean="0"/>
          </a:p>
        </p:txBody>
      </p:sp>
      <p:sp>
        <p:nvSpPr>
          <p:cNvPr id="8" name="Freeform 7"/>
          <p:cNvSpPr/>
          <p:nvPr/>
        </p:nvSpPr>
        <p:spPr>
          <a:xfrm>
            <a:off x="1611051" y="1021180"/>
            <a:ext cx="2617046" cy="770066"/>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algn="just"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422" y="4727276"/>
            <a:ext cx="523625" cy="523625"/>
          </a:xfrm>
          <a:prstGeom prst="rect">
            <a:avLst/>
          </a:prstGeom>
        </p:spPr>
      </p:pic>
    </p:spTree>
    <p:extLst>
      <p:ext uri="{BB962C8B-B14F-4D97-AF65-F5344CB8AC3E}">
        <p14:creationId xmlns:p14="http://schemas.microsoft.com/office/powerpoint/2010/main" val="32213303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878" y="1103815"/>
            <a:ext cx="10795140" cy="879443"/>
          </a:xfrm>
        </p:spPr>
        <p:txBody>
          <a:bodyPr>
            <a:normAutofit/>
          </a:bodyPr>
          <a:lstStyle/>
          <a:p>
            <a:pPr marL="68580" indent="0">
              <a:buNone/>
            </a:pPr>
            <a:r>
              <a:rPr lang="en-US" sz="2600" dirty="0">
                <a:effectLst>
                  <a:outerShdw blurRad="38100" dist="38100" dir="2700000" algn="tl">
                    <a:srgbClr val="000000">
                      <a:alpha val="43137"/>
                    </a:srgbClr>
                  </a:outerShdw>
                </a:effectLst>
              </a:rPr>
              <a:t>The data in that file has the following format:</a:t>
            </a:r>
          </a:p>
          <a:p>
            <a:pPr marL="68580" indent="0">
              <a:buNone/>
            </a:pPr>
            <a:endParaRPr lang="en-US" sz="26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028" y="2176665"/>
            <a:ext cx="7930841" cy="2234914"/>
          </a:xfrm>
          <a:prstGeom prst="rect">
            <a:avLst/>
          </a:prstGeom>
        </p:spPr>
      </p:pic>
    </p:spTree>
    <p:extLst>
      <p:ext uri="{BB962C8B-B14F-4D97-AF65-F5344CB8AC3E}">
        <p14:creationId xmlns:p14="http://schemas.microsoft.com/office/powerpoint/2010/main" val="165497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2</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Data Visualization</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9" name="Content Placeholder 2"/>
          <p:cNvSpPr txBox="1">
            <a:spLocks/>
          </p:cNvSpPr>
          <p:nvPr/>
        </p:nvSpPr>
        <p:spPr>
          <a:xfrm>
            <a:off x="953290" y="795928"/>
            <a:ext cx="10762460" cy="5471522"/>
          </a:xfrm>
          <a:prstGeom prst="rect">
            <a:avLst/>
          </a:prstGeom>
        </p:spPr>
        <p:txBody>
          <a:bodyPr vert="horz">
            <a:normAutofit fontScale="925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68580" indent="0">
              <a:buNone/>
            </a:pPr>
            <a:endParaRPr lang="en-US" sz="2400" dirty="0" smtClean="0"/>
          </a:p>
          <a:p>
            <a:r>
              <a:rPr lang="en-US" sz="2400" dirty="0"/>
              <a:t>M</a:t>
            </a:r>
            <a:r>
              <a:rPr lang="en-US" sz="2400" dirty="0" smtClean="0"/>
              <a:t>ost </a:t>
            </a:r>
            <a:r>
              <a:rPr lang="en-US" sz="2400" dirty="0"/>
              <a:t>values are between 20.8 </a:t>
            </a:r>
            <a:r>
              <a:rPr lang="en-US" sz="2400" dirty="0" smtClean="0"/>
              <a:t>and 24.6</a:t>
            </a:r>
            <a:r>
              <a:rPr lang="en-US" sz="2400" dirty="0"/>
              <a:t>. Thus, most values are pretty similar so that this is a homogeneous distribution. </a:t>
            </a:r>
            <a:endParaRPr lang="en-US" sz="2400" dirty="0" smtClean="0"/>
          </a:p>
          <a:p>
            <a:r>
              <a:rPr lang="en-US" sz="2400" dirty="0" smtClean="0"/>
              <a:t>Another </a:t>
            </a:r>
            <a:r>
              <a:rPr lang="en-US" sz="2400" dirty="0"/>
              <a:t>way to look at this is to say that if we meet a random member of this survey, that person is most likely between 20.8 and 24.6 years old.</a:t>
            </a:r>
          </a:p>
          <a:p>
            <a:endParaRPr lang="en-US" sz="2400" dirty="0"/>
          </a:p>
          <a:p>
            <a:pPr marL="68580" indent="0">
              <a:buFont typeface="Wingdings"/>
              <a:buNone/>
            </a:pPr>
            <a:endParaRPr lang="en-US" sz="2400" dirty="0"/>
          </a:p>
        </p:txBody>
      </p:sp>
      <p:sp>
        <p:nvSpPr>
          <p:cNvPr id="5" name="Rectangle 4"/>
          <p:cNvSpPr/>
          <p:nvPr/>
        </p:nvSpPr>
        <p:spPr>
          <a:xfrm>
            <a:off x="766370" y="777128"/>
            <a:ext cx="9939730" cy="461665"/>
          </a:xfrm>
          <a:prstGeom prst="rect">
            <a:avLst/>
          </a:prstGeom>
        </p:spPr>
        <p:txBody>
          <a:bodyPr wrap="square">
            <a:spAutoFit/>
          </a:bodyPr>
          <a:lstStyle/>
          <a:p>
            <a:pPr marL="152400" marR="113030" indent="0">
              <a:spcBef>
                <a:spcPts val="595"/>
              </a:spcBef>
              <a:spcAft>
                <a:spcPts val="0"/>
              </a:spcAft>
              <a:buNone/>
            </a:pP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Figure</a:t>
            </a:r>
            <a:r>
              <a:rPr lang="en-US" sz="2400" b="1" i="1" spc="-15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2.7</a:t>
            </a:r>
            <a:r>
              <a:rPr lang="en-US" sz="2400" b="1" i="1" spc="-7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Frequency</a:t>
            </a:r>
            <a:r>
              <a:rPr lang="en-US" sz="2400" b="1" i="1" spc="-15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histogram</a:t>
            </a:r>
            <a:r>
              <a:rPr lang="en-US" sz="2400" b="1" i="1" spc="-15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as</a:t>
            </a:r>
            <a:r>
              <a:rPr lang="en-US" sz="2400" b="1" i="1" spc="-15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generated</a:t>
            </a:r>
            <a:r>
              <a:rPr lang="en-US" sz="2400" b="1" i="1" spc="-15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by</a:t>
            </a:r>
            <a:r>
              <a:rPr lang="en-US" sz="2400" b="1" i="1" spc="-15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spc="-1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Excel’s</a:t>
            </a:r>
            <a:r>
              <a:rPr lang="en-US" sz="2400" b="1" i="1" spc="-15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histogram</a:t>
            </a:r>
            <a:r>
              <a:rPr lang="en-US" sz="2400" b="1" i="1" spc="11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4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tool</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225" y="1386942"/>
            <a:ext cx="4476750" cy="3209925"/>
          </a:xfrm>
          <a:prstGeom prst="rect">
            <a:avLst/>
          </a:prstGeom>
        </p:spPr>
      </p:pic>
    </p:spTree>
    <p:extLst>
      <p:ext uri="{BB962C8B-B14F-4D97-AF65-F5344CB8AC3E}">
        <p14:creationId xmlns:p14="http://schemas.microsoft.com/office/powerpoint/2010/main" val="11814446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animEffect transition="in" filter="fade">
                                      <p:cBhvr>
                                        <p:cTn id="7" dur="750"/>
                                        <p:tgtEl>
                                          <p:spTgt spid="9">
                                            <p:txEl>
                                              <p:pRg st="9" end="9"/>
                                            </p:txEl>
                                          </p:spTgt>
                                        </p:tgtEl>
                                      </p:cBhvr>
                                    </p:animEffect>
                                    <p:anim calcmode="lin" valueType="num">
                                      <p:cBhvr>
                                        <p:cTn id="8" dur="75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0" end="10"/>
                                            </p:txEl>
                                          </p:spTgt>
                                        </p:tgtEl>
                                        <p:attrNameLst>
                                          <p:attrName>style.visibility</p:attrName>
                                        </p:attrNameLst>
                                      </p:cBhvr>
                                      <p:to>
                                        <p:strVal val="visible"/>
                                      </p:to>
                                    </p:set>
                                    <p:animEffect transition="in" filter="fade">
                                      <p:cBhvr>
                                        <p:cTn id="14" dur="750"/>
                                        <p:tgtEl>
                                          <p:spTgt spid="9">
                                            <p:txEl>
                                              <p:pRg st="10" end="10"/>
                                            </p:txEl>
                                          </p:spTgt>
                                        </p:tgtEl>
                                      </p:cBhvr>
                                    </p:animEffect>
                                    <p:anim calcmode="lin" valueType="num">
                                      <p:cBhvr>
                                        <p:cTn id="15" dur="75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16" dur="75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6" name="Freeform 5"/>
          <p:cNvSpPr/>
          <p:nvPr/>
        </p:nvSpPr>
        <p:spPr>
          <a:xfrm>
            <a:off x="1122382" y="1373007"/>
            <a:ext cx="9866460" cy="4189593"/>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499872" rIns="548640" bIns="199136" numCol="1" spcCol="1270" anchor="t" anchorCtr="0">
            <a:noAutofit/>
          </a:bodyPr>
          <a:lstStyle/>
          <a:p>
            <a:pPr algn="just" defTabSz="1244600"/>
            <a:endParaRPr lang="en-US" sz="2200" kern="1200" dirty="0" smtClean="0"/>
          </a:p>
          <a:p>
            <a:pPr marL="342900" indent="-342900">
              <a:buFont typeface="Wingdings" panose="05000000000000000000" pitchFamily="2" charset="2"/>
              <a:buChar char="§"/>
            </a:pPr>
            <a:r>
              <a:rPr lang="en-US" sz="2400" dirty="0"/>
              <a:t>The next Excel spreadsheet contains data for salaries of almost 20,000 Major League Baseball (MLB) players from 1988 to 2011. </a:t>
            </a:r>
            <a:endParaRPr lang="en-US" sz="2400" dirty="0" smtClean="0"/>
          </a:p>
          <a:p>
            <a:pPr marL="342900" indent="-342900">
              <a:buFont typeface="Wingdings" panose="05000000000000000000" pitchFamily="2" charset="2"/>
              <a:buChar char="§"/>
            </a:pPr>
            <a:r>
              <a:rPr lang="en-US" sz="2400" dirty="0" smtClean="0"/>
              <a:t>Open </a:t>
            </a:r>
            <a:r>
              <a:rPr lang="en-US" sz="2400" dirty="0"/>
              <a:t>the data files and create a histogram for the </a:t>
            </a:r>
            <a:r>
              <a:rPr lang="en-US" sz="2400" i="1" dirty="0"/>
              <a:t>salary </a:t>
            </a:r>
            <a:r>
              <a:rPr lang="en-US" sz="2400" dirty="0"/>
              <a:t>variable. </a:t>
            </a:r>
            <a:r>
              <a:rPr lang="en-US" sz="2400" dirty="0" smtClean="0"/>
              <a:t>Think </a:t>
            </a:r>
            <a:r>
              <a:rPr lang="en-US" sz="2400" dirty="0"/>
              <a:t>about whether it is actually a good idea to create this histogram.</a:t>
            </a:r>
          </a:p>
          <a:p>
            <a:endParaRPr lang="en-US" sz="2400" dirty="0" smtClean="0"/>
          </a:p>
          <a:p>
            <a:pPr lvl="2"/>
            <a:r>
              <a:rPr lang="en-US" sz="2000" dirty="0">
                <a:hlinkClick r:id="rId3"/>
              </a:rPr>
              <a:t>www.betterbusinessdecisions.org/data/MLBPlayerSalaries.xlsx</a:t>
            </a:r>
            <a:endParaRPr lang="en-US" sz="2000" dirty="0"/>
          </a:p>
          <a:p>
            <a:pPr lvl="2"/>
            <a:endParaRPr lang="en-US" sz="2200" dirty="0"/>
          </a:p>
          <a:p>
            <a:endParaRPr lang="en-US" sz="2400" dirty="0" smtClean="0"/>
          </a:p>
          <a:p>
            <a:pPr algn="just" defTabSz="1244600"/>
            <a:endParaRPr lang="en-US" sz="2200" kern="1200" dirty="0" smtClean="0"/>
          </a:p>
        </p:txBody>
      </p:sp>
      <p:sp>
        <p:nvSpPr>
          <p:cNvPr id="8" name="Freeform 7"/>
          <p:cNvSpPr/>
          <p:nvPr/>
        </p:nvSpPr>
        <p:spPr>
          <a:xfrm>
            <a:off x="1249101" y="987974"/>
            <a:ext cx="2617046" cy="770066"/>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algn="just"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999" y="4665997"/>
            <a:ext cx="523625" cy="523625"/>
          </a:xfrm>
          <a:prstGeom prst="rect">
            <a:avLst/>
          </a:prstGeom>
        </p:spPr>
      </p:pic>
    </p:spTree>
    <p:extLst>
      <p:ext uri="{BB962C8B-B14F-4D97-AF65-F5344CB8AC3E}">
        <p14:creationId xmlns:p14="http://schemas.microsoft.com/office/powerpoint/2010/main" val="23991321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330" y="1007563"/>
            <a:ext cx="10795140" cy="879443"/>
          </a:xfrm>
        </p:spPr>
        <p:txBody>
          <a:bodyPr>
            <a:noAutofit/>
          </a:bodyPr>
          <a:lstStyle/>
          <a:p>
            <a:pPr marL="68580" indent="0">
              <a:buNone/>
            </a:pPr>
            <a:r>
              <a:rPr lang="en-US" sz="2600" dirty="0">
                <a:effectLst>
                  <a:outerShdw blurRad="38100" dist="38100" dir="2700000" algn="tl">
                    <a:srgbClr val="000000">
                      <a:alpha val="43137"/>
                    </a:srgbClr>
                  </a:outerShdw>
                </a:effectLst>
              </a:rPr>
              <a:t>This data set consists of salary information for almost 20,000 MLB players. It has the following format:</a:t>
            </a:r>
          </a:p>
          <a:p>
            <a:pPr marL="68580" indent="0">
              <a:buNone/>
            </a:pPr>
            <a:endParaRPr lang="en-US" sz="2600" dirty="0">
              <a:effectLst>
                <a:outerShdw blurRad="38100" dist="38100" dir="2700000" algn="tl">
                  <a:srgbClr val="000000">
                    <a:alpha val="43137"/>
                  </a:srgbClr>
                </a:outerShdw>
              </a:effectLst>
            </a:endParaRPr>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248" y="2085974"/>
            <a:ext cx="7611304" cy="3343276"/>
          </a:xfrm>
          <a:prstGeom prst="rect">
            <a:avLst/>
          </a:prstGeom>
          <a:noFill/>
          <a:ln>
            <a:noFill/>
          </a:ln>
        </p:spPr>
      </p:pic>
    </p:spTree>
    <p:extLst>
      <p:ext uri="{BB962C8B-B14F-4D97-AF65-F5344CB8AC3E}">
        <p14:creationId xmlns:p14="http://schemas.microsoft.com/office/powerpoint/2010/main" val="30287751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Frequency Histograms</a:t>
            </a:r>
            <a:endParaRPr lang="en-US" sz="1200" b="1" dirty="0">
              <a:solidFill>
                <a:schemeClr val="tx2"/>
              </a:solidFill>
            </a:endParaRPr>
          </a:p>
        </p:txBody>
      </p:sp>
      <p:sp>
        <p:nvSpPr>
          <p:cNvPr id="8" name="Rectangle 7"/>
          <p:cNvSpPr/>
          <p:nvPr/>
        </p:nvSpPr>
        <p:spPr>
          <a:xfrm>
            <a:off x="6057900" y="1314578"/>
            <a:ext cx="5829543" cy="400110"/>
          </a:xfrm>
          <a:prstGeom prst="rect">
            <a:avLst/>
          </a:prstGeom>
        </p:spPr>
        <p:txBody>
          <a:bodyPr wrap="square">
            <a:spAutoFit/>
          </a:bodyPr>
          <a:lstStyle/>
          <a:p>
            <a:pPr marL="114300" marR="0">
              <a:spcBef>
                <a:spcPts val="380"/>
              </a:spcBef>
              <a:spcAft>
                <a:spcPts val="0"/>
              </a:spcAft>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2.8</a:t>
            </a:r>
            <a:r>
              <a:rPr lang="en-US" sz="2000" b="1" i="1" spc="-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Frequencies</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of</a:t>
            </a:r>
            <a:r>
              <a:rPr lang="en-US" sz="2000" b="1" i="1" spc="-1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MLB</a:t>
            </a:r>
            <a:r>
              <a:rPr lang="en-US" sz="2000" b="1" i="1" spc="-1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salary</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information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4"/>
          <p:cNvSpPr txBox="1">
            <a:spLocks/>
          </p:cNvSpPr>
          <p:nvPr/>
        </p:nvSpPr>
        <p:spPr>
          <a:xfrm>
            <a:off x="704850" y="1162050"/>
            <a:ext cx="5114059" cy="4610344"/>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spcBef>
                <a:spcPts val="600"/>
              </a:spcBef>
              <a:spcAft>
                <a:spcPts val="1200"/>
              </a:spcAft>
            </a:pPr>
            <a:r>
              <a:rPr lang="en-US" sz="2600" dirty="0" smtClean="0"/>
              <a:t>This histogram shows again a homogeneous distribution with most players making less than $3.3 million. </a:t>
            </a:r>
          </a:p>
          <a:p>
            <a:pPr algn="just">
              <a:spcBef>
                <a:spcPts val="600"/>
              </a:spcBef>
              <a:spcAft>
                <a:spcPts val="1200"/>
              </a:spcAft>
            </a:pPr>
            <a:r>
              <a:rPr lang="en-US" sz="2600" dirty="0" smtClean="0"/>
              <a:t>This diagram is accurate but it does not tell the whole story because it ignores the fact that players’ salaries typically increased over the years.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195" y="2190466"/>
            <a:ext cx="4864227" cy="3148084"/>
          </a:xfrm>
          <a:prstGeom prst="rect">
            <a:avLst/>
          </a:prstGeom>
        </p:spPr>
      </p:pic>
    </p:spTree>
    <p:extLst>
      <p:ext uri="{BB962C8B-B14F-4D97-AF65-F5344CB8AC3E}">
        <p14:creationId xmlns:p14="http://schemas.microsoft.com/office/powerpoint/2010/main" val="37529117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750"/>
                                        <p:tgtEl>
                                          <p:spTgt spid="10">
                                            <p:txEl>
                                              <p:pRg st="1" end="1"/>
                                            </p:txEl>
                                          </p:spTgt>
                                        </p:tgtEl>
                                      </p:cBhvr>
                                    </p:animEffect>
                                    <p:anim calcmode="lin" valueType="num">
                                      <p:cBhvr>
                                        <p:cTn id="25"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427746" y="2532630"/>
            <a:ext cx="9735554" cy="236322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499872" rIns="182880" bIns="199136" numCol="1" spcCol="1270" anchor="t" anchorCtr="0">
            <a:noAutofit/>
          </a:bodyPr>
          <a:lstStyle/>
          <a:p>
            <a:r>
              <a:rPr lang="en-US" sz="2400" dirty="0" smtClean="0"/>
              <a:t>Convert </a:t>
            </a:r>
            <a:r>
              <a:rPr lang="en-US" sz="2400" dirty="0"/>
              <a:t>the frequencies in Table 2.1 showing the level of fluoride in drinking water to obtain show </a:t>
            </a:r>
            <a:r>
              <a:rPr lang="en-US" sz="2400" dirty="0" smtClean="0"/>
              <a:t>relative frequencies</a:t>
            </a:r>
            <a:r>
              <a:rPr lang="en-US" sz="2400" dirty="0"/>
              <a:t>. </a:t>
            </a:r>
            <a:endParaRPr lang="en-US" sz="2400" dirty="0" smtClean="0"/>
          </a:p>
          <a:p>
            <a:endParaRPr lang="en-US" sz="2400" dirty="0" smtClean="0"/>
          </a:p>
          <a:p>
            <a:pPr marL="342900" indent="-342900">
              <a:buFont typeface="Arial" panose="020B0604020202020204" pitchFamily="34" charset="0"/>
              <a:buChar char="•"/>
            </a:pPr>
            <a:r>
              <a:rPr lang="en-US" sz="2400" dirty="0" smtClean="0"/>
              <a:t>How </a:t>
            </a:r>
            <a:r>
              <a:rPr lang="en-US" sz="2400" dirty="0"/>
              <a:t>often did the fluoride level go beyond 94 ppb?</a:t>
            </a:r>
          </a:p>
          <a:p>
            <a:pPr lvl="2"/>
            <a:endParaRPr lang="en-US" sz="2400" dirty="0"/>
          </a:p>
          <a:p>
            <a:endParaRPr lang="en-US" sz="2400" dirty="0" smtClean="0"/>
          </a:p>
          <a:p>
            <a:pPr defTabSz="1244600"/>
            <a:endParaRPr lang="en-US" sz="2400" kern="1200" dirty="0" smtClean="0"/>
          </a:p>
        </p:txBody>
      </p:sp>
      <p:sp>
        <p:nvSpPr>
          <p:cNvPr id="8" name="Freeform 7"/>
          <p:cNvSpPr/>
          <p:nvPr/>
        </p:nvSpPr>
        <p:spPr>
          <a:xfrm>
            <a:off x="1554466" y="2147596"/>
            <a:ext cx="2696692" cy="695838"/>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sp>
        <p:nvSpPr>
          <p:cNvPr id="7" name="TextBox 6"/>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Relative Frequency Histograms</a:t>
            </a:r>
            <a:endParaRPr lang="en-US" sz="1200" b="1" dirty="0">
              <a:solidFill>
                <a:schemeClr val="tx2"/>
              </a:solidFill>
            </a:endParaRPr>
          </a:p>
        </p:txBody>
      </p:sp>
      <p:sp>
        <p:nvSpPr>
          <p:cNvPr id="10" name="Title 4"/>
          <p:cNvSpPr>
            <a:spLocks noGrp="1"/>
          </p:cNvSpPr>
          <p:nvPr>
            <p:ph type="title"/>
          </p:nvPr>
        </p:nvSpPr>
        <p:spPr>
          <a:xfrm>
            <a:off x="737936" y="1049016"/>
            <a:ext cx="10940716" cy="897074"/>
          </a:xfrm>
        </p:spPr>
        <p:txBody>
          <a:bodyPr/>
          <a:lstStyle/>
          <a:p>
            <a:r>
              <a:rPr lang="en-US" sz="3200" dirty="0" smtClean="0"/>
              <a:t>Relative Frequency Histograms</a:t>
            </a:r>
            <a:endParaRPr lang="en-US" sz="3200" dirty="0"/>
          </a:p>
        </p:txBody>
      </p:sp>
    </p:spTree>
    <p:extLst>
      <p:ext uri="{BB962C8B-B14F-4D97-AF65-F5344CB8AC3E}">
        <p14:creationId xmlns:p14="http://schemas.microsoft.com/office/powerpoint/2010/main" val="11295445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415" y="686419"/>
            <a:ext cx="9625898" cy="529389"/>
          </a:xfrm>
        </p:spPr>
        <p:txBody>
          <a:bodyPr>
            <a:normAutofit/>
          </a:bodyPr>
          <a:lstStyle/>
          <a:p>
            <a:pPr marL="0" marR="0" indent="0">
              <a:spcBef>
                <a:spcPts val="380"/>
              </a:spcBef>
              <a:spcAft>
                <a:spcPts val="0"/>
              </a:spcAft>
              <a:buNone/>
            </a:pPr>
            <a:r>
              <a:rPr lang="en-US" sz="24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4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able</a:t>
            </a:r>
            <a:r>
              <a:rPr lang="en-US" sz="24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2.2</a:t>
            </a:r>
            <a:r>
              <a:rPr lang="en-US" sz="2400" b="1" i="1" spc="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Frequencies</a:t>
            </a:r>
            <a:r>
              <a:rPr lang="en-US" sz="24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and</a:t>
            </a:r>
            <a:r>
              <a:rPr lang="en-US" sz="24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relative</a:t>
            </a:r>
            <a:r>
              <a:rPr lang="en-US" sz="24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 indent="0">
              <a:buNone/>
            </a:pPr>
            <a:endParaRPr lang="en-US" sz="24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Relative Frequency Histograms</a:t>
            </a:r>
            <a:endParaRPr lang="en-US" sz="1200" b="1" dirty="0">
              <a:solidFill>
                <a:schemeClr val="tx2"/>
              </a:solidFill>
            </a:endParaRPr>
          </a:p>
        </p:txBody>
      </p:sp>
      <p:sp>
        <p:nvSpPr>
          <p:cNvPr id="10" name="Content Placeholder 2"/>
          <p:cNvSpPr txBox="1">
            <a:spLocks/>
          </p:cNvSpPr>
          <p:nvPr/>
        </p:nvSpPr>
        <p:spPr>
          <a:xfrm>
            <a:off x="710290" y="3396013"/>
            <a:ext cx="10876660" cy="2995594"/>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0"/>
              </a:spcBef>
            </a:pPr>
            <a:r>
              <a:rPr lang="en-US" sz="2200" dirty="0"/>
              <a:t>Recall the data from that example (see Table 2.2 on the left). </a:t>
            </a:r>
            <a:endParaRPr lang="en-US" sz="2200" dirty="0" smtClean="0"/>
          </a:p>
          <a:p>
            <a:pPr lvl="1">
              <a:spcBef>
                <a:spcPts val="0"/>
              </a:spcBef>
            </a:pPr>
            <a:r>
              <a:rPr lang="en-US" sz="2000" dirty="0"/>
              <a:t>C</a:t>
            </a:r>
            <a:r>
              <a:rPr lang="en-US" sz="2000" dirty="0" smtClean="0"/>
              <a:t>learly shows that the fluoride level went beyond 94 ppb on three days (but that raw count tells us little</a:t>
            </a:r>
            <a:r>
              <a:rPr lang="en-US" sz="2000" dirty="0"/>
              <a:t>)</a:t>
            </a:r>
            <a:endParaRPr lang="en-US" sz="2000" dirty="0" smtClean="0"/>
          </a:p>
          <a:p>
            <a:pPr lvl="1">
              <a:spcBef>
                <a:spcPts val="0"/>
              </a:spcBef>
            </a:pPr>
            <a:r>
              <a:rPr lang="en-US" sz="2000" dirty="0" smtClean="0"/>
              <a:t>To interpret it and to put it in perspective we need to relate it to the total number of days that measurements were </a:t>
            </a:r>
            <a:r>
              <a:rPr lang="en-US" sz="2000" dirty="0"/>
              <a:t>taken. </a:t>
            </a:r>
            <a:endParaRPr lang="en-US" sz="2000" dirty="0" smtClean="0"/>
          </a:p>
          <a:p>
            <a:pPr>
              <a:spcBef>
                <a:spcPts val="0"/>
              </a:spcBef>
            </a:pPr>
            <a:r>
              <a:rPr lang="en-US" sz="2200" dirty="0" smtClean="0"/>
              <a:t>In </a:t>
            </a:r>
            <a:r>
              <a:rPr lang="en-US" sz="2200" dirty="0"/>
              <a:t>this case, the level went above 94 ppb on 3 out of 25 days, or 12 percent of the time. </a:t>
            </a:r>
          </a:p>
          <a:p>
            <a:pPr lvl="1">
              <a:spcBef>
                <a:spcPts val="0"/>
              </a:spcBef>
            </a:pPr>
            <a:r>
              <a:rPr lang="en-US" sz="2000" dirty="0"/>
              <a:t>W</a:t>
            </a:r>
            <a:r>
              <a:rPr lang="en-US" sz="2000" dirty="0" smtClean="0"/>
              <a:t>e </a:t>
            </a:r>
            <a:r>
              <a:rPr lang="en-US" sz="2000" dirty="0"/>
              <a:t>can convert each frequency into a relative frequency by dividing it by the sample size </a:t>
            </a:r>
            <a:r>
              <a:rPr lang="en-US" sz="2000" i="1" dirty="0"/>
              <a:t>n</a:t>
            </a:r>
            <a:r>
              <a:rPr lang="en-US" sz="2000" dirty="0"/>
              <a:t>, as in Table 2.2 on the right.</a:t>
            </a:r>
          </a:p>
          <a:p>
            <a:pPr marL="68580" indent="0">
              <a:spcBef>
                <a:spcPts val="0"/>
              </a:spcBef>
              <a:buFont typeface="Wingdings"/>
              <a:buNone/>
            </a:pPr>
            <a:endParaRPr lang="en-US" sz="2200" dirty="0" smtClean="0"/>
          </a:p>
          <a:p>
            <a:pPr marL="68580" indent="0">
              <a:spcBef>
                <a:spcPts val="0"/>
              </a:spcBef>
              <a:buFont typeface="Wingdings"/>
              <a:buNone/>
            </a:pP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1306692701"/>
              </p:ext>
            </p:extLst>
          </p:nvPr>
        </p:nvGraphicFramePr>
        <p:xfrm>
          <a:off x="2483891" y="1173922"/>
          <a:ext cx="2470245" cy="2183424"/>
        </p:xfrm>
        <a:graphic>
          <a:graphicData uri="http://schemas.openxmlformats.org/drawingml/2006/table">
            <a:tbl>
              <a:tblPr firstRow="1" firstCol="1" bandRow="1"/>
              <a:tblGrid>
                <a:gridCol w="1226432"/>
                <a:gridCol w="1243813"/>
              </a:tblGrid>
              <a:tr h="272928">
                <a:tc>
                  <a:txBody>
                    <a:bodyPr/>
                    <a:lstStyle/>
                    <a:p>
                      <a:pPr marL="0" marR="0" algn="ctr">
                        <a:lnSpc>
                          <a:spcPct val="107000"/>
                        </a:lnSpc>
                        <a:spcBef>
                          <a:spcPts val="0"/>
                        </a:spcBef>
                        <a:spcAft>
                          <a:spcPts val="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Bin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Frequency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72928">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72.0 - 77.5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28">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77.5 - 83.0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28">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83.0 - 88.5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28">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88.5 - 94.0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28">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94.0 - 99.5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28">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99.5 - 105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28">
                <a:tc>
                  <a:txBody>
                    <a:bodyPr/>
                    <a:lstStyle/>
                    <a:p>
                      <a:pPr marL="0" marR="0" algn="ctr">
                        <a:lnSpc>
                          <a:spcPct val="107000"/>
                        </a:lnSpc>
                        <a:spcBef>
                          <a:spcPts val="0"/>
                        </a:spcBef>
                        <a:spcAft>
                          <a:spcPts val="0"/>
                        </a:spcAft>
                      </a:pPr>
                      <a:r>
                        <a:rPr lang="en-US" sz="1600" b="1">
                          <a:effectLst/>
                          <a:latin typeface="Century Gothic" panose="020B0502020202020204" pitchFamily="34" charset="0"/>
                          <a:ea typeface="Calibri" panose="020F0502020204030204" pitchFamily="34" charset="0"/>
                          <a:cs typeface="Times New Roman" panose="02020603050405020304" pitchFamily="18"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00974707"/>
              </p:ext>
            </p:extLst>
          </p:nvPr>
        </p:nvGraphicFramePr>
        <p:xfrm>
          <a:off x="5378067" y="1160493"/>
          <a:ext cx="5108246" cy="2196853"/>
        </p:xfrm>
        <a:graphic>
          <a:graphicData uri="http://schemas.openxmlformats.org/drawingml/2006/table">
            <a:tbl>
              <a:tblPr firstRow="1" firstCol="1" bandRow="1"/>
              <a:tblGrid>
                <a:gridCol w="1377418"/>
                <a:gridCol w="1396939"/>
                <a:gridCol w="2333889"/>
              </a:tblGrid>
              <a:tr h="262011">
                <a:tc>
                  <a:txBody>
                    <a:bodyPr/>
                    <a:lstStyle/>
                    <a:p>
                      <a:pPr marL="0" marR="0" algn="ctr">
                        <a:lnSpc>
                          <a:spcPct val="107000"/>
                        </a:lnSpc>
                        <a:spcBef>
                          <a:spcPts val="0"/>
                        </a:spcBef>
                        <a:spcAft>
                          <a:spcPts val="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Bin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a:effectLst/>
                          <a:latin typeface="Century Gothic" panose="020B0502020202020204" pitchFamily="34" charset="0"/>
                          <a:ea typeface="Calibri" panose="020F0502020204030204" pitchFamily="34" charset="0"/>
                          <a:cs typeface="Times New Roman" panose="02020603050405020304" pitchFamily="18" charset="0"/>
                        </a:rPr>
                        <a:t>Frequency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600" b="1">
                          <a:effectLst/>
                          <a:latin typeface="Century Gothic" panose="020B0502020202020204" pitchFamily="34" charset="0"/>
                          <a:ea typeface="Calibri" panose="020F0502020204030204" pitchFamily="34" charset="0"/>
                          <a:cs typeface="Times New Roman" panose="02020603050405020304" pitchFamily="18" charset="0"/>
                        </a:rPr>
                        <a:t>Relative Frequency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76406">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72.0 - 77.5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4/25=16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06">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77.5 - 83.0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6/25=24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06">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83.0 - 88.5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6/25=24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06">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88.5 - 94.0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6/25=24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06">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94.0 - 99.5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2/25=8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06">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99.5 - 105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entury Gothic" panose="020B0502020202020204" pitchFamily="34"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1/25=4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06">
                <a:tc>
                  <a:txBody>
                    <a:bodyPr/>
                    <a:lstStyle/>
                    <a:p>
                      <a:pPr marL="0" marR="0" algn="ctr">
                        <a:lnSpc>
                          <a:spcPct val="107000"/>
                        </a:lnSpc>
                        <a:spcBef>
                          <a:spcPts val="0"/>
                        </a:spcBef>
                        <a:spcAft>
                          <a:spcPts val="0"/>
                        </a:spcAft>
                      </a:pPr>
                      <a:r>
                        <a:rPr lang="en-US" sz="1600" b="1">
                          <a:effectLst/>
                          <a:latin typeface="Century Gothic" panose="020B0502020202020204" pitchFamily="34" charset="0"/>
                          <a:ea typeface="Calibri" panose="020F0502020204030204" pitchFamily="34" charset="0"/>
                          <a:cs typeface="Times New Roman" panose="02020603050405020304" pitchFamily="18"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Century Gothic" panose="020B0502020202020204" pitchFamily="34" charset="0"/>
                          <a:ea typeface="Calibri" panose="020F0502020204030204" pitchFamily="34" charset="0"/>
                          <a:cs typeface="Times New Roman" panose="02020603050405020304" pitchFamily="18" charset="0"/>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19418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anim calcmode="lin" valueType="num">
                                      <p:cBhvr>
                                        <p:cTn id="8"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750"/>
                                        <p:tgtEl>
                                          <p:spTgt spid="10">
                                            <p:txEl>
                                              <p:pRg st="1" end="1"/>
                                            </p:txEl>
                                          </p:spTgt>
                                        </p:tgtEl>
                                      </p:cBhvr>
                                    </p:animEffect>
                                    <p:anim calcmode="lin" valueType="num">
                                      <p:cBhvr>
                                        <p:cTn id="15"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750"/>
                                        <p:tgtEl>
                                          <p:spTgt spid="10">
                                            <p:txEl>
                                              <p:pRg st="2" end="2"/>
                                            </p:txEl>
                                          </p:spTgt>
                                        </p:tgtEl>
                                      </p:cBhvr>
                                    </p:animEffect>
                                    <p:anim calcmode="lin" valueType="num">
                                      <p:cBhvr>
                                        <p:cTn id="22"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750"/>
                                        <p:tgtEl>
                                          <p:spTgt spid="10">
                                            <p:txEl>
                                              <p:pRg st="3" end="3"/>
                                            </p:txEl>
                                          </p:spTgt>
                                        </p:tgtEl>
                                      </p:cBhvr>
                                    </p:animEffect>
                                    <p:anim calcmode="lin" valueType="num">
                                      <p:cBhvr>
                                        <p:cTn id="29" dur="7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750"/>
                                        <p:tgtEl>
                                          <p:spTgt spid="10">
                                            <p:txEl>
                                              <p:pRg st="4" end="4"/>
                                            </p:txEl>
                                          </p:spTgt>
                                        </p:tgtEl>
                                      </p:cBhvr>
                                    </p:animEffect>
                                    <p:anim calcmode="lin" valueType="num">
                                      <p:cBhvr>
                                        <p:cTn id="36" dur="75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360069" y="1357545"/>
            <a:ext cx="9641306" cy="218575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499872" rIns="548640" bIns="199136" numCol="1" spcCol="1270" anchor="t" anchorCtr="0">
            <a:noAutofit/>
          </a:bodyPr>
          <a:lstStyle/>
          <a:p>
            <a:r>
              <a:rPr lang="en-US" sz="2400" dirty="0"/>
              <a:t>A sample of size 3 was selected from a survey of teacher evaluations. </a:t>
            </a:r>
            <a:r>
              <a:rPr lang="en-US" sz="2400" dirty="0" smtClean="0"/>
              <a:t>Two </a:t>
            </a:r>
            <a:r>
              <a:rPr lang="en-US" sz="2400" dirty="0"/>
              <a:t>respondents were male and one was female. </a:t>
            </a:r>
            <a:endParaRPr lang="en-US" sz="2400" dirty="0" smtClean="0"/>
          </a:p>
          <a:p>
            <a:pPr marL="342900" indent="-342900">
              <a:buFont typeface="Wingdings" panose="05000000000000000000" pitchFamily="2" charset="2"/>
              <a:buChar char="§"/>
            </a:pPr>
            <a:r>
              <a:rPr lang="en-US" sz="2400" dirty="0" smtClean="0"/>
              <a:t>Discuss </a:t>
            </a:r>
            <a:r>
              <a:rPr lang="en-US" sz="2400" dirty="0"/>
              <a:t>the merits of relative versus raw frequencies.</a:t>
            </a:r>
          </a:p>
          <a:p>
            <a:pPr lvl="2"/>
            <a:endParaRPr lang="en-US" sz="2200" dirty="0"/>
          </a:p>
          <a:p>
            <a:endParaRPr lang="en-US" sz="2400" dirty="0" smtClean="0"/>
          </a:p>
          <a:p>
            <a:pPr defTabSz="1244600"/>
            <a:endParaRPr lang="en-US" sz="2200" kern="1200" dirty="0" smtClean="0"/>
          </a:p>
        </p:txBody>
      </p:sp>
      <p:sp>
        <p:nvSpPr>
          <p:cNvPr id="8" name="Freeform 7"/>
          <p:cNvSpPr/>
          <p:nvPr/>
        </p:nvSpPr>
        <p:spPr>
          <a:xfrm>
            <a:off x="1486788" y="972511"/>
            <a:ext cx="2696692" cy="695838"/>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sp>
        <p:nvSpPr>
          <p:cNvPr id="7" name="TextBox 6"/>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Relative Frequency Histograms</a:t>
            </a:r>
            <a:endParaRPr lang="en-US" sz="1200" b="1" dirty="0">
              <a:solidFill>
                <a:schemeClr val="tx2"/>
              </a:solidFill>
            </a:endParaRPr>
          </a:p>
        </p:txBody>
      </p:sp>
      <p:sp>
        <p:nvSpPr>
          <p:cNvPr id="9" name="Content Placeholder 2"/>
          <p:cNvSpPr>
            <a:spLocks noGrp="1"/>
          </p:cNvSpPr>
          <p:nvPr>
            <p:ph idx="1"/>
          </p:nvPr>
        </p:nvSpPr>
        <p:spPr>
          <a:xfrm>
            <a:off x="1044742" y="3738812"/>
            <a:ext cx="10537658" cy="2242888"/>
          </a:xfrm>
        </p:spPr>
        <p:txBody>
          <a:bodyPr>
            <a:noAutofit/>
          </a:bodyPr>
          <a:lstStyle/>
          <a:p>
            <a:pPr>
              <a:spcBef>
                <a:spcPts val="300"/>
              </a:spcBef>
              <a:buFont typeface="Wingdings" panose="05000000000000000000" pitchFamily="2" charset="2"/>
              <a:buChar char="§"/>
            </a:pPr>
            <a:r>
              <a:rPr lang="en-US" sz="2600" dirty="0"/>
              <a:t>The relative frequencies of the sample are clear: 33 percent of the samples were female and 67 percent were male. </a:t>
            </a:r>
            <a:endParaRPr lang="en-US" sz="2600" dirty="0" smtClean="0"/>
          </a:p>
          <a:p>
            <a:pPr>
              <a:spcBef>
                <a:spcPts val="300"/>
              </a:spcBef>
              <a:buFont typeface="Wingdings" panose="05000000000000000000" pitchFamily="2" charset="2"/>
              <a:buChar char="§"/>
            </a:pPr>
            <a:r>
              <a:rPr lang="en-US" sz="2600" dirty="0" smtClean="0"/>
              <a:t>This </a:t>
            </a:r>
            <a:r>
              <a:rPr lang="en-US" sz="2600" dirty="0"/>
              <a:t>seems to suggest that about 33 percent of </a:t>
            </a:r>
            <a:r>
              <a:rPr lang="en-US" sz="2600" i="1" dirty="0"/>
              <a:t>all </a:t>
            </a:r>
            <a:r>
              <a:rPr lang="en-US" sz="2600" dirty="0"/>
              <a:t>evaluations were submitted by females, 67 percent by males. </a:t>
            </a:r>
            <a:endParaRPr lang="en-US" sz="2600" dirty="0" smtClean="0"/>
          </a:p>
          <a:p>
            <a:pPr marL="68580" indent="0">
              <a:spcBef>
                <a:spcPts val="300"/>
              </a:spcBef>
              <a:buNone/>
            </a:pPr>
            <a:endParaRPr lang="en-US" sz="2600" dirty="0"/>
          </a:p>
        </p:txBody>
      </p:sp>
    </p:spTree>
    <p:extLst>
      <p:ext uri="{BB962C8B-B14F-4D97-AF65-F5344CB8AC3E}">
        <p14:creationId xmlns:p14="http://schemas.microsoft.com/office/powerpoint/2010/main" val="1759021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anim calcmode="lin" valueType="num">
                                      <p:cBhvr>
                                        <p:cTn id="8"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750"/>
                                        <p:tgtEl>
                                          <p:spTgt spid="9">
                                            <p:txEl>
                                              <p:pRg st="1" end="1"/>
                                            </p:txEl>
                                          </p:spTgt>
                                        </p:tgtEl>
                                      </p:cBhvr>
                                    </p:animEffect>
                                    <p:anim calcmode="lin" valueType="num">
                                      <p:cBhvr>
                                        <p:cTn id="15"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Relative Frequency Histograms</a:t>
            </a:r>
            <a:endParaRPr lang="en-US" sz="1200" b="1" dirty="0">
              <a:solidFill>
                <a:schemeClr val="tx2"/>
              </a:solidFill>
            </a:endParaRPr>
          </a:p>
        </p:txBody>
      </p:sp>
      <p:sp>
        <p:nvSpPr>
          <p:cNvPr id="9" name="Content Placeholder 2"/>
          <p:cNvSpPr>
            <a:spLocks noGrp="1"/>
          </p:cNvSpPr>
          <p:nvPr>
            <p:ph idx="1"/>
          </p:nvPr>
        </p:nvSpPr>
        <p:spPr>
          <a:xfrm>
            <a:off x="937209" y="1167062"/>
            <a:ext cx="10012781" cy="4414588"/>
          </a:xfrm>
        </p:spPr>
        <p:txBody>
          <a:bodyPr>
            <a:noAutofit/>
          </a:bodyPr>
          <a:lstStyle/>
          <a:p>
            <a:pPr>
              <a:spcBef>
                <a:spcPts val="600"/>
              </a:spcBef>
              <a:spcAft>
                <a:spcPts val="1200"/>
              </a:spcAft>
              <a:buFont typeface="Wingdings" panose="05000000000000000000" pitchFamily="2" charset="2"/>
              <a:buChar char="§"/>
            </a:pPr>
            <a:r>
              <a:rPr lang="en-US" sz="2600" dirty="0"/>
              <a:t>However, since the sample size is so small, these figures are likely to be incorrect. </a:t>
            </a:r>
          </a:p>
          <a:p>
            <a:pPr>
              <a:spcBef>
                <a:spcPts val="600"/>
              </a:spcBef>
              <a:spcAft>
                <a:spcPts val="1200"/>
              </a:spcAft>
              <a:buFont typeface="Wingdings" panose="05000000000000000000" pitchFamily="2" charset="2"/>
              <a:buChar char="§"/>
            </a:pPr>
            <a:r>
              <a:rPr lang="en-US" sz="2600" dirty="0"/>
              <a:t>Thus, if the sample size is small, relative frequencies might convey a false sense of certainty</a:t>
            </a:r>
            <a:r>
              <a:rPr lang="en-US" sz="2600" dirty="0" smtClean="0"/>
              <a:t>.</a:t>
            </a:r>
          </a:p>
          <a:p>
            <a:pPr>
              <a:spcBef>
                <a:spcPts val="600"/>
              </a:spcBef>
              <a:spcAft>
                <a:spcPts val="1200"/>
              </a:spcAft>
              <a:buFont typeface="Wingdings" panose="05000000000000000000" pitchFamily="2" charset="2"/>
              <a:buChar char="§"/>
            </a:pPr>
            <a:r>
              <a:rPr lang="en-US" sz="2600" dirty="0" smtClean="0"/>
              <a:t>Perhaps </a:t>
            </a:r>
            <a:r>
              <a:rPr lang="en-US" sz="2600" dirty="0"/>
              <a:t>a reasonable solution is to state the relative frequency as a ratio, not in percentage. </a:t>
            </a:r>
          </a:p>
          <a:p>
            <a:pPr>
              <a:spcBef>
                <a:spcPts val="600"/>
              </a:spcBef>
              <a:spcAft>
                <a:spcPts val="1200"/>
              </a:spcAft>
              <a:buFont typeface="Wingdings" panose="05000000000000000000" pitchFamily="2" charset="2"/>
              <a:buChar char="§"/>
            </a:pPr>
            <a:r>
              <a:rPr lang="en-US" sz="2600" dirty="0"/>
              <a:t>In other words, one out of three evaluations was female and two out of three were male.</a:t>
            </a:r>
          </a:p>
          <a:p>
            <a:pPr marL="68580" indent="0">
              <a:spcBef>
                <a:spcPts val="600"/>
              </a:spcBef>
              <a:spcAft>
                <a:spcPts val="1200"/>
              </a:spcAft>
              <a:buNone/>
            </a:pPr>
            <a:endParaRPr lang="en-US" sz="2600" dirty="0"/>
          </a:p>
        </p:txBody>
      </p:sp>
    </p:spTree>
    <p:extLst>
      <p:ext uri="{BB962C8B-B14F-4D97-AF65-F5344CB8AC3E}">
        <p14:creationId xmlns:p14="http://schemas.microsoft.com/office/powerpoint/2010/main" val="11960984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750"/>
                                        <p:tgtEl>
                                          <p:spTgt spid="9">
                                            <p:txEl>
                                              <p:pRg st="1" end="1"/>
                                            </p:txEl>
                                          </p:spTgt>
                                        </p:tgtEl>
                                      </p:cBhvr>
                                    </p:animEffect>
                                    <p:anim calcmode="lin" valueType="num">
                                      <p:cBhvr>
                                        <p:cTn id="8"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750"/>
                                        <p:tgtEl>
                                          <p:spTgt spid="9">
                                            <p:txEl>
                                              <p:pRg st="2" end="2"/>
                                            </p:txEl>
                                          </p:spTgt>
                                        </p:tgtEl>
                                      </p:cBhvr>
                                    </p:animEffect>
                                    <p:anim calcmode="lin" valueType="num">
                                      <p:cBhvr>
                                        <p:cTn id="15"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750"/>
                                        <p:tgtEl>
                                          <p:spTgt spid="9">
                                            <p:txEl>
                                              <p:pRg st="3" end="3"/>
                                            </p:txEl>
                                          </p:spTgt>
                                        </p:tgtEl>
                                      </p:cBhvr>
                                    </p:animEffect>
                                    <p:anim calcmode="lin" valueType="num">
                                      <p:cBhvr>
                                        <p:cTn id="22" dur="75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237247" y="1233219"/>
            <a:ext cx="10040353" cy="245646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520" tIns="499872" rIns="548640" bIns="199136" numCol="1" spcCol="1270" anchor="t" anchorCtr="0">
            <a:noAutofit/>
          </a:bodyPr>
          <a:lstStyle/>
          <a:p>
            <a:r>
              <a:rPr lang="en-US" sz="2400" dirty="0"/>
              <a:t>Consider the same data set of MLB salaries and create a relative frequency table and corresponding histogram for the salaries in 2011 only. </a:t>
            </a:r>
            <a:endParaRPr lang="en-US" sz="2400" dirty="0" smtClean="0"/>
          </a:p>
          <a:p>
            <a:pPr marL="342900" indent="-342900">
              <a:buFont typeface="Wingdings" panose="05000000000000000000" pitchFamily="2" charset="2"/>
              <a:buChar char="§"/>
            </a:pPr>
            <a:r>
              <a:rPr lang="en-US" sz="2400" dirty="0" smtClean="0"/>
              <a:t>How </a:t>
            </a:r>
            <a:r>
              <a:rPr lang="en-US" sz="2400" dirty="0"/>
              <a:t>many players, approximately, made less than $13 million in 2011?</a:t>
            </a:r>
          </a:p>
          <a:p>
            <a:pPr lvl="2"/>
            <a:endParaRPr lang="en-US" sz="2400" dirty="0"/>
          </a:p>
          <a:p>
            <a:endParaRPr lang="en-US" sz="2400" dirty="0" smtClean="0"/>
          </a:p>
          <a:p>
            <a:pPr defTabSz="1244600"/>
            <a:endParaRPr lang="en-US" sz="2400" kern="1200" dirty="0" smtClean="0"/>
          </a:p>
        </p:txBody>
      </p:sp>
      <p:sp>
        <p:nvSpPr>
          <p:cNvPr id="8" name="Freeform 7"/>
          <p:cNvSpPr/>
          <p:nvPr/>
        </p:nvSpPr>
        <p:spPr>
          <a:xfrm>
            <a:off x="1363966" y="848185"/>
            <a:ext cx="2679621" cy="695838"/>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sp>
        <p:nvSpPr>
          <p:cNvPr id="7" name="TextBox 6"/>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Relative Frequency Histograms</a:t>
            </a:r>
            <a:endParaRPr lang="en-US" sz="1200" b="1" dirty="0">
              <a:solidFill>
                <a:schemeClr val="tx2"/>
              </a:solidFill>
            </a:endParaRPr>
          </a:p>
        </p:txBody>
      </p:sp>
      <p:sp>
        <p:nvSpPr>
          <p:cNvPr id="9" name="Content Placeholder 2"/>
          <p:cNvSpPr>
            <a:spLocks noGrp="1"/>
          </p:cNvSpPr>
          <p:nvPr>
            <p:ph idx="1"/>
          </p:nvPr>
        </p:nvSpPr>
        <p:spPr>
          <a:xfrm>
            <a:off x="1237247" y="3838094"/>
            <a:ext cx="9831806" cy="1826796"/>
          </a:xfrm>
        </p:spPr>
        <p:txBody>
          <a:bodyPr>
            <a:normAutofit/>
          </a:bodyPr>
          <a:lstStyle/>
          <a:p>
            <a:pPr>
              <a:buFont typeface="Wingdings" panose="05000000000000000000" pitchFamily="2" charset="2"/>
              <a:buChar char="§"/>
            </a:pPr>
            <a:r>
              <a:rPr lang="en-US" sz="2600" dirty="0"/>
              <a:t>To create a relative frequency </a:t>
            </a:r>
            <a:r>
              <a:rPr lang="en-US" sz="2600" dirty="0" smtClean="0"/>
              <a:t>table</a:t>
            </a:r>
            <a:r>
              <a:rPr lang="en-US" sz="2600" dirty="0"/>
              <a:t>:</a:t>
            </a:r>
            <a:endParaRPr lang="en-US" sz="2600" dirty="0" smtClean="0"/>
          </a:p>
          <a:p>
            <a:pPr lvl="1">
              <a:buFont typeface="Wingdings" panose="05000000000000000000" pitchFamily="2" charset="2"/>
              <a:buChar char="§"/>
            </a:pPr>
            <a:r>
              <a:rPr lang="en-US" sz="2400" dirty="0" smtClean="0"/>
              <a:t>We first </a:t>
            </a:r>
            <a:r>
              <a:rPr lang="en-US" sz="2400" dirty="0"/>
              <a:t>create a standard frequency </a:t>
            </a:r>
            <a:r>
              <a:rPr lang="en-US" sz="2400" dirty="0" smtClean="0"/>
              <a:t>table</a:t>
            </a:r>
          </a:p>
          <a:p>
            <a:pPr lvl="1">
              <a:buFont typeface="Wingdings" panose="05000000000000000000" pitchFamily="2" charset="2"/>
              <a:buChar char="§"/>
            </a:pPr>
            <a:r>
              <a:rPr lang="en-US" sz="2400" dirty="0"/>
              <a:t>T</a:t>
            </a:r>
            <a:r>
              <a:rPr lang="en-US" sz="2400" dirty="0" smtClean="0"/>
              <a:t>hen </a:t>
            </a:r>
            <a:r>
              <a:rPr lang="en-US" sz="2400" dirty="0"/>
              <a:t>we convert each frequency into a relative frequency by dividing it by the sample size. </a:t>
            </a:r>
            <a:endParaRPr lang="en-US" sz="3200" dirty="0"/>
          </a:p>
        </p:txBody>
      </p:sp>
    </p:spTree>
    <p:extLst>
      <p:ext uri="{BB962C8B-B14F-4D97-AF65-F5344CB8AC3E}">
        <p14:creationId xmlns:p14="http://schemas.microsoft.com/office/powerpoint/2010/main" val="1456581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anim calcmode="lin" valueType="num">
                                      <p:cBhvr>
                                        <p:cTn id="8"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750"/>
                                        <p:tgtEl>
                                          <p:spTgt spid="9">
                                            <p:txEl>
                                              <p:pRg st="1" end="1"/>
                                            </p:txEl>
                                          </p:spTgt>
                                        </p:tgtEl>
                                      </p:cBhvr>
                                    </p:animEffect>
                                    <p:anim calcmode="lin" valueType="num">
                                      <p:cBhvr>
                                        <p:cTn id="15"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750"/>
                                        <p:tgtEl>
                                          <p:spTgt spid="9">
                                            <p:txEl>
                                              <p:pRg st="2" end="2"/>
                                            </p:txEl>
                                          </p:spTgt>
                                        </p:tgtEl>
                                      </p:cBhvr>
                                    </p:animEffect>
                                    <p:anim calcmode="lin" valueType="num">
                                      <p:cBhvr>
                                        <p:cTn id="22"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Relative Frequency Histograms</a:t>
            </a:r>
            <a:endParaRPr lang="en-US" sz="1200" b="1"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772" y="1354175"/>
            <a:ext cx="3821908" cy="2869737"/>
          </a:xfrm>
          <a:prstGeom prst="rect">
            <a:avLst/>
          </a:prstGeom>
        </p:spPr>
      </p:pic>
      <p:sp>
        <p:nvSpPr>
          <p:cNvPr id="8" name="Rectangle 7"/>
          <p:cNvSpPr/>
          <p:nvPr/>
        </p:nvSpPr>
        <p:spPr>
          <a:xfrm>
            <a:off x="748723" y="4301794"/>
            <a:ext cx="6661727" cy="400110"/>
          </a:xfrm>
          <a:prstGeom prst="rect">
            <a:avLst/>
          </a:prstGeom>
        </p:spPr>
        <p:txBody>
          <a:bodyPr wrap="square">
            <a:spAutoFit/>
          </a:bodyPr>
          <a:lstStyle/>
          <a:p>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7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2.9</a:t>
            </a:r>
            <a:r>
              <a:rPr lang="en-US" sz="2000" b="1" i="1" spc="8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Relative</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frequencies</a:t>
            </a:r>
            <a:r>
              <a:rPr lang="en-US" sz="2000" b="1" i="1" spc="-7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of</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MLB</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salaries</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2011</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340789748"/>
              </p:ext>
            </p:extLst>
          </p:nvPr>
        </p:nvGraphicFramePr>
        <p:xfrm>
          <a:off x="7207376" y="1291016"/>
          <a:ext cx="3944204" cy="3309908"/>
        </p:xfrm>
        <a:graphic>
          <a:graphicData uri="http://schemas.openxmlformats.org/drawingml/2006/table">
            <a:tbl>
              <a:tblPr firstRow="1" firstCol="1" bandRow="1"/>
              <a:tblGrid>
                <a:gridCol w="1182721"/>
                <a:gridCol w="1187245"/>
                <a:gridCol w="1574238"/>
              </a:tblGrid>
              <a:tr h="484039">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Bin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Frequency</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marL="0" marR="0" algn="ctr">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Relative Frequency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r>
              <a:tr h="211745">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414,000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6.5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3,572,600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546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64.8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6,731,200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109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12.9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9,889,800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49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5.8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13,048,400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38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4.5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16,207,000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19,365,600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11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1.3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22,524,200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0.6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25,682,800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0.4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28,841,400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solidFill>
                            <a:srgbClr val="000000"/>
                          </a:solidFill>
                          <a:effectLst/>
                          <a:latin typeface="+mn-lt"/>
                          <a:ea typeface="Times New Roman" panose="02020603050405020304" pitchFamily="18" charset="0"/>
                          <a:cs typeface="Times New Roman" panose="02020603050405020304" pitchFamily="18" charset="0"/>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0.1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6952">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and greater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0.1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745">
                <a:tc>
                  <a:txBody>
                    <a:bodyPr/>
                    <a:lstStyle/>
                    <a:p>
                      <a:endParaRPr lang="en-US" sz="1400" dirty="0">
                        <a:effectLst/>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843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Times New Roman" panose="02020603050405020304" pitchFamily="18" charset="0"/>
                        </a:rPr>
                        <a:t>100.0</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Content Placeholder 1"/>
          <p:cNvSpPr txBox="1">
            <a:spLocks/>
          </p:cNvSpPr>
          <p:nvPr/>
        </p:nvSpPr>
        <p:spPr>
          <a:xfrm>
            <a:off x="380382" y="4857667"/>
            <a:ext cx="11278835" cy="1627205"/>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0"/>
              </a:spcBef>
              <a:buFont typeface="Wingdings" panose="05000000000000000000" pitchFamily="2" charset="2"/>
              <a:buChar char="§"/>
            </a:pPr>
            <a:r>
              <a:rPr lang="en-US" sz="2000" dirty="0" smtClean="0"/>
              <a:t>We added a column containing the relative frequencies by dividing each frequency by the sample size </a:t>
            </a:r>
            <a:r>
              <a:rPr lang="en-US" sz="2000" i="1" dirty="0" smtClean="0"/>
              <a:t>n </a:t>
            </a:r>
            <a:r>
              <a:rPr lang="en-US" sz="2000" dirty="0" smtClean="0"/>
              <a:t>= 843. </a:t>
            </a:r>
          </a:p>
          <a:p>
            <a:pPr>
              <a:spcBef>
                <a:spcPts val="0"/>
              </a:spcBef>
              <a:buFont typeface="Wingdings" panose="05000000000000000000" pitchFamily="2" charset="2"/>
              <a:buChar char="§"/>
            </a:pPr>
            <a:r>
              <a:rPr lang="en-US" sz="2000" dirty="0" smtClean="0"/>
              <a:t>Now it is easy to see that approximately 6.5 + 64.8 + 12.9 + 5.8 = 90% of MLB players made less than $13 million in 2011.</a:t>
            </a:r>
          </a:p>
          <a:p>
            <a:pPr marL="68580" indent="0">
              <a:spcBef>
                <a:spcPts val="0"/>
              </a:spcBef>
              <a:buNone/>
            </a:pPr>
            <a:r>
              <a:rPr lang="en-US" sz="2000" dirty="0" smtClean="0"/>
              <a:t/>
            </a:r>
            <a:br>
              <a:rPr lang="en-US" sz="2000" dirty="0" smtClean="0"/>
            </a:br>
            <a:endParaRPr lang="en-US" sz="2000" dirty="0"/>
          </a:p>
        </p:txBody>
      </p:sp>
      <p:sp>
        <p:nvSpPr>
          <p:cNvPr id="9" name="Rectangle 8"/>
          <p:cNvSpPr/>
          <p:nvPr/>
        </p:nvSpPr>
        <p:spPr>
          <a:xfrm>
            <a:off x="729673" y="721629"/>
            <a:ext cx="10852727" cy="430887"/>
          </a:xfrm>
          <a:prstGeom prst="rect">
            <a:avLst/>
          </a:prstGeom>
        </p:spPr>
        <p:txBody>
          <a:bodyPr wrap="square">
            <a:spAutoFit/>
          </a:bodyPr>
          <a:lstStyle/>
          <a:p>
            <a:r>
              <a:rPr lang="en-US" sz="2200" dirty="0">
                <a:effectLst>
                  <a:outerShdw blurRad="38100" dist="38100" dir="2700000" algn="tl">
                    <a:srgbClr val="000000">
                      <a:alpha val="43137"/>
                    </a:srgbClr>
                  </a:outerShdw>
                </a:effectLst>
              </a:rPr>
              <a:t>Figure 2.9 shows the resulting table, using 10 categories, of MLB salaries in </a:t>
            </a:r>
            <a:r>
              <a:rPr lang="en-US" sz="2200" dirty="0" smtClean="0">
                <a:effectLst>
                  <a:outerShdw blurRad="38100" dist="38100" dir="2700000" algn="tl">
                    <a:srgbClr val="000000">
                      <a:alpha val="43137"/>
                    </a:srgbClr>
                  </a:outerShdw>
                </a:effectLst>
              </a:rPr>
              <a:t>2011:</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72379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750"/>
                                        <p:tgtEl>
                                          <p:spTgt spid="7">
                                            <p:txEl>
                                              <p:pRg st="0" end="0"/>
                                            </p:txEl>
                                          </p:spTgt>
                                        </p:tgtEl>
                                      </p:cBhvr>
                                    </p:animEffect>
                                    <p:anim calcmode="lin" valueType="num">
                                      <p:cBhvr>
                                        <p:cTn id="2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750"/>
                                        <p:tgtEl>
                                          <p:spTgt spid="7">
                                            <p:txEl>
                                              <p:pRg st="1" end="1"/>
                                            </p:txEl>
                                          </p:spTgt>
                                        </p:tgtEl>
                                      </p:cBhvr>
                                    </p:animEffect>
                                    <p:anim calcmode="lin" valueType="num">
                                      <p:cBhvr>
                                        <p:cTn id="32"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34554" y="1560121"/>
            <a:ext cx="10770492" cy="3966358"/>
          </a:xfrm>
        </p:spPr>
        <p:txBody>
          <a:bodyPr>
            <a:normAutofit/>
          </a:bodyPr>
          <a:lstStyle/>
          <a:p>
            <a:pPr lvl="1"/>
            <a:r>
              <a:rPr lang="en-US" dirty="0" smtClean="0"/>
              <a:t>Organize </a:t>
            </a:r>
            <a:r>
              <a:rPr lang="en-US" dirty="0"/>
              <a:t>data</a:t>
            </a:r>
          </a:p>
          <a:p>
            <a:pPr lvl="1"/>
            <a:r>
              <a:rPr lang="en-US" dirty="0" smtClean="0"/>
              <a:t>Construct </a:t>
            </a:r>
            <a:r>
              <a:rPr lang="en-US" dirty="0"/>
              <a:t>tables and charts for numerical data</a:t>
            </a:r>
          </a:p>
          <a:p>
            <a:pPr lvl="1"/>
            <a:r>
              <a:rPr lang="en-US" dirty="0" smtClean="0"/>
              <a:t>Construct </a:t>
            </a:r>
            <a:r>
              <a:rPr lang="en-US" dirty="0"/>
              <a:t>tables and charts for categorical data</a:t>
            </a:r>
          </a:p>
          <a:p>
            <a:pPr lvl="1"/>
            <a:r>
              <a:rPr lang="en-US" dirty="0" smtClean="0"/>
              <a:t>Describe </a:t>
            </a:r>
            <a:r>
              <a:rPr lang="en-US" dirty="0"/>
              <a:t>the principles of properly presenting graphs</a:t>
            </a:r>
          </a:p>
          <a:p>
            <a:pPr lvl="1"/>
            <a:r>
              <a:rPr lang="en-US" dirty="0" smtClean="0"/>
              <a:t>Use </a:t>
            </a:r>
            <a:r>
              <a:rPr lang="en-US" dirty="0"/>
              <a:t>Microsoft Excel to present data in basic graphs and charts</a:t>
            </a:r>
          </a:p>
          <a:p>
            <a:pPr lvl="1"/>
            <a:r>
              <a:rPr lang="en-US" dirty="0" smtClean="0"/>
              <a:t>Demonstrate </a:t>
            </a:r>
            <a:r>
              <a:rPr lang="en-US" dirty="0"/>
              <a:t>how to create a pivot table and </a:t>
            </a:r>
            <a:r>
              <a:rPr lang="en-US" dirty="0" smtClean="0"/>
              <a:t>histogram</a:t>
            </a:r>
            <a:endParaRPr lang="en-US" dirty="0"/>
          </a:p>
        </p:txBody>
      </p:sp>
      <p:sp>
        <p:nvSpPr>
          <p:cNvPr id="13" name="Title 12"/>
          <p:cNvSpPr>
            <a:spLocks noGrp="1"/>
          </p:cNvSpPr>
          <p:nvPr>
            <p:ph type="title"/>
          </p:nvPr>
        </p:nvSpPr>
        <p:spPr>
          <a:xfrm>
            <a:off x="811908" y="574842"/>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Learning Objectives</a:t>
            </a:r>
            <a:endParaRPr lang="en-US" sz="12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anim calcmode="lin" valueType="num">
                                      <p:cBhvr>
                                        <p:cTn id="8"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750"/>
                                        <p:tgtEl>
                                          <p:spTgt spid="14">
                                            <p:txEl>
                                              <p:pRg st="1" end="1"/>
                                            </p:txEl>
                                          </p:spTgt>
                                        </p:tgtEl>
                                      </p:cBhvr>
                                    </p:animEffect>
                                    <p:anim calcmode="lin" valueType="num">
                                      <p:cBhvr>
                                        <p:cTn id="15"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750"/>
                                        <p:tgtEl>
                                          <p:spTgt spid="14">
                                            <p:txEl>
                                              <p:pRg st="2" end="2"/>
                                            </p:txEl>
                                          </p:spTgt>
                                        </p:tgtEl>
                                      </p:cBhvr>
                                    </p:animEffect>
                                    <p:anim calcmode="lin" valueType="num">
                                      <p:cBhvr>
                                        <p:cTn id="22"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750"/>
                                        <p:tgtEl>
                                          <p:spTgt spid="14">
                                            <p:txEl>
                                              <p:pRg st="3" end="3"/>
                                            </p:txEl>
                                          </p:spTgt>
                                        </p:tgtEl>
                                      </p:cBhvr>
                                    </p:animEffect>
                                    <p:anim calcmode="lin" valueType="num">
                                      <p:cBhvr>
                                        <p:cTn id="29"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750"/>
                                        <p:tgtEl>
                                          <p:spTgt spid="14">
                                            <p:txEl>
                                              <p:pRg st="4" end="4"/>
                                            </p:txEl>
                                          </p:spTgt>
                                        </p:tgtEl>
                                      </p:cBhvr>
                                    </p:animEffect>
                                    <p:anim calcmode="lin" valueType="num">
                                      <p:cBhvr>
                                        <p:cTn id="36"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750"/>
                                        <p:tgtEl>
                                          <p:spTgt spid="14">
                                            <p:txEl>
                                              <p:pRg st="5" end="5"/>
                                            </p:txEl>
                                          </p:spTgt>
                                        </p:tgtEl>
                                      </p:cBhvr>
                                    </p:animEffect>
                                    <p:anim calcmode="lin" valueType="num">
                                      <p:cBhvr>
                                        <p:cTn id="43" dur="75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75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Cumulative Frequency Histograms</a:t>
            </a:r>
            <a:endParaRPr lang="en-US" sz="1200" b="1" dirty="0">
              <a:solidFill>
                <a:schemeClr val="tx2"/>
              </a:solidFill>
            </a:endParaRPr>
          </a:p>
        </p:txBody>
      </p:sp>
      <p:sp>
        <p:nvSpPr>
          <p:cNvPr id="5" name="Title 4"/>
          <p:cNvSpPr>
            <a:spLocks noGrp="1"/>
          </p:cNvSpPr>
          <p:nvPr>
            <p:ph type="title"/>
          </p:nvPr>
        </p:nvSpPr>
        <p:spPr>
          <a:xfrm>
            <a:off x="906004" y="877479"/>
            <a:ext cx="10940716" cy="897074"/>
          </a:xfrm>
        </p:spPr>
        <p:txBody>
          <a:bodyPr/>
          <a:lstStyle/>
          <a:p>
            <a:r>
              <a:rPr lang="en-US" sz="3200" dirty="0"/>
              <a:t>Cumulative Frequency </a:t>
            </a:r>
            <a:r>
              <a:rPr lang="en-US" sz="3200" dirty="0" smtClean="0"/>
              <a:t>Histograms </a:t>
            </a:r>
            <a:br>
              <a:rPr lang="en-US" sz="3200" dirty="0" smtClean="0"/>
            </a:br>
            <a:endParaRPr lang="en-US" sz="2600" dirty="0"/>
          </a:p>
        </p:txBody>
      </p:sp>
      <p:sp>
        <p:nvSpPr>
          <p:cNvPr id="6" name="Freeform 5"/>
          <p:cNvSpPr/>
          <p:nvPr/>
        </p:nvSpPr>
        <p:spPr>
          <a:xfrm>
            <a:off x="1172998" y="3062258"/>
            <a:ext cx="10072437" cy="174987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1730" tIns="499872" rIns="821730" bIns="199136" numCol="1" spcCol="1270" anchor="t" anchorCtr="0">
            <a:noAutofit/>
          </a:bodyPr>
          <a:lstStyle/>
          <a:p>
            <a:r>
              <a:rPr lang="en-US" sz="2600" dirty="0"/>
              <a:t>Consider the salaries of MLB players in 2011 and add cumulative frequencies to the table.</a:t>
            </a:r>
          </a:p>
          <a:p>
            <a:endParaRPr lang="en-US" sz="2600" dirty="0" smtClean="0"/>
          </a:p>
          <a:p>
            <a:pPr defTabSz="1244600"/>
            <a:endParaRPr lang="en-US" sz="2600" kern="1200" dirty="0" smtClean="0"/>
          </a:p>
        </p:txBody>
      </p:sp>
      <p:sp>
        <p:nvSpPr>
          <p:cNvPr id="8" name="Freeform 7"/>
          <p:cNvSpPr/>
          <p:nvPr/>
        </p:nvSpPr>
        <p:spPr>
          <a:xfrm>
            <a:off x="1299717" y="2677224"/>
            <a:ext cx="2679621" cy="695838"/>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sp>
        <p:nvSpPr>
          <p:cNvPr id="2" name="Rectangle 1"/>
          <p:cNvSpPr/>
          <p:nvPr/>
        </p:nvSpPr>
        <p:spPr>
          <a:xfrm>
            <a:off x="1172998" y="1710392"/>
            <a:ext cx="9729937" cy="492443"/>
          </a:xfrm>
          <a:prstGeom prst="rect">
            <a:avLst/>
          </a:prstGeom>
        </p:spPr>
        <p:txBody>
          <a:bodyPr wrap="square">
            <a:spAutoFit/>
          </a:bodyPr>
          <a:lstStyle/>
          <a:p>
            <a:pPr marL="285750" indent="-285750">
              <a:buFont typeface="Wingdings" panose="05000000000000000000" pitchFamily="2" charset="2"/>
              <a:buChar char="§"/>
            </a:pPr>
            <a:r>
              <a:rPr lang="en-US" sz="2500" dirty="0"/>
              <a:t>the sum of the relative frequencies up to the given bin</a:t>
            </a:r>
          </a:p>
        </p:txBody>
      </p:sp>
    </p:spTree>
    <p:extLst>
      <p:ext uri="{BB962C8B-B14F-4D97-AF65-F5344CB8AC3E}">
        <p14:creationId xmlns:p14="http://schemas.microsoft.com/office/powerpoint/2010/main" val="7977037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608" y="1225215"/>
            <a:ext cx="4668253" cy="4636169"/>
          </a:xfrm>
        </p:spPr>
        <p:txBody>
          <a:bodyPr>
            <a:normAutofit/>
          </a:bodyPr>
          <a:lstStyle/>
          <a:p>
            <a:pPr marL="68580" indent="0">
              <a:spcBef>
                <a:spcPts val="600"/>
              </a:spcBef>
              <a:spcAft>
                <a:spcPts val="1200"/>
              </a:spcAft>
              <a:buNone/>
            </a:pPr>
            <a:r>
              <a:rPr lang="en-US" sz="2500" dirty="0"/>
              <a:t>To compute the cumulative frequency for a </a:t>
            </a:r>
            <a:r>
              <a:rPr lang="en-US" sz="2500" dirty="0" smtClean="0"/>
              <a:t>row:</a:t>
            </a:r>
          </a:p>
          <a:p>
            <a:pPr>
              <a:spcBef>
                <a:spcPts val="600"/>
              </a:spcBef>
              <a:spcAft>
                <a:spcPts val="1200"/>
              </a:spcAft>
            </a:pPr>
            <a:r>
              <a:rPr lang="en-US" sz="2500" dirty="0"/>
              <a:t>W</a:t>
            </a:r>
            <a:r>
              <a:rPr lang="en-US" sz="2500" dirty="0" smtClean="0"/>
              <a:t>e </a:t>
            </a:r>
            <a:r>
              <a:rPr lang="en-US" sz="2500" dirty="0"/>
              <a:t>add the relative frequencies up to and including that </a:t>
            </a:r>
            <a:r>
              <a:rPr lang="en-US" sz="2500" dirty="0" smtClean="0"/>
              <a:t>row</a:t>
            </a:r>
          </a:p>
          <a:p>
            <a:pPr>
              <a:spcBef>
                <a:spcPts val="600"/>
              </a:spcBef>
              <a:spcAft>
                <a:spcPts val="1200"/>
              </a:spcAft>
            </a:pPr>
            <a:r>
              <a:rPr lang="en-US" sz="2500" dirty="0"/>
              <a:t>O</a:t>
            </a:r>
            <a:r>
              <a:rPr lang="en-US" sz="2500" dirty="0" smtClean="0"/>
              <a:t>r </a:t>
            </a:r>
            <a:r>
              <a:rPr lang="en-US" sz="2500" dirty="0"/>
              <a:t>equivalently we add the current </a:t>
            </a:r>
            <a:r>
              <a:rPr lang="en-US" sz="2500" i="1" dirty="0"/>
              <a:t>relative </a:t>
            </a:r>
            <a:r>
              <a:rPr lang="en-US" sz="2500" dirty="0"/>
              <a:t>frequency to the prior </a:t>
            </a:r>
            <a:r>
              <a:rPr lang="en-US" sz="2500" i="1" dirty="0"/>
              <a:t>cumulative </a:t>
            </a:r>
            <a:r>
              <a:rPr lang="en-US" sz="2500" dirty="0" smtClean="0"/>
              <a:t>frequency</a:t>
            </a:r>
            <a:endParaRPr lang="en-US" sz="25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Cumulative Frequency Histograms</a:t>
            </a:r>
            <a:endParaRPr lang="en-US" sz="1200" b="1" dirty="0">
              <a:solidFill>
                <a:schemeClr val="tx2"/>
              </a:solidFill>
            </a:endParaRPr>
          </a:p>
        </p:txBody>
      </p:sp>
      <p:sp>
        <p:nvSpPr>
          <p:cNvPr id="6" name="Rectangle 5"/>
          <p:cNvSpPr/>
          <p:nvPr/>
        </p:nvSpPr>
        <p:spPr>
          <a:xfrm>
            <a:off x="568473" y="818106"/>
            <a:ext cx="6224340" cy="707886"/>
          </a:xfrm>
          <a:prstGeom prst="rect">
            <a:avLst/>
          </a:prstGeom>
        </p:spPr>
        <p:txBody>
          <a:bodyPr wrap="square">
            <a:spAutoFit/>
          </a:bodyPr>
          <a:lstStyle/>
          <a:p>
            <a:pPr marL="68580" indent="0">
              <a:buNone/>
            </a:pPr>
            <a:r>
              <a:rPr lang="en-US" sz="20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0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able</a:t>
            </a:r>
            <a:r>
              <a:rPr lang="en-US" sz="2000" b="1" i="1" spc="-1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2.3</a:t>
            </a:r>
            <a:r>
              <a:rPr lang="en-US" sz="20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Relative</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and</a:t>
            </a:r>
            <a:r>
              <a:rPr lang="en-US" sz="2000" b="1" i="1" spc="-1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cumulative</a:t>
            </a:r>
            <a:r>
              <a:rPr lang="en-US" sz="2000" b="1" i="1" spc="-1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frequency</a:t>
            </a:r>
            <a:r>
              <a:rPr lang="en-US" sz="2000" b="1" i="1" spc="-1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table</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sz="2000" b="1" i="1" spc="-1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MLB</a:t>
            </a:r>
            <a:r>
              <a:rPr lang="en-US" sz="2000" b="1" i="1" spc="-1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salaries</a:t>
            </a:r>
            <a:r>
              <a:rPr lang="en-US" sz="20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000" b="1" i="1" spc="18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2011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66908571"/>
              </p:ext>
            </p:extLst>
          </p:nvPr>
        </p:nvGraphicFramePr>
        <p:xfrm>
          <a:off x="727731" y="1741541"/>
          <a:ext cx="6065082" cy="4312232"/>
        </p:xfrm>
        <a:graphic>
          <a:graphicData uri="http://schemas.openxmlformats.org/drawingml/2006/table">
            <a:tbl>
              <a:tblPr firstRow="1" firstCol="1" lastRow="1" lastCol="1" bandRow="1" bandCol="1"/>
              <a:tblGrid>
                <a:gridCol w="1353771"/>
                <a:gridCol w="1244846"/>
                <a:gridCol w="1465142"/>
                <a:gridCol w="2001323"/>
              </a:tblGrid>
              <a:tr h="841412">
                <a:tc>
                  <a:txBody>
                    <a:bodyPr/>
                    <a:lstStyle/>
                    <a:p>
                      <a:pPr marL="0" marR="0" algn="ctr">
                        <a:lnSpc>
                          <a:spcPts val="1300"/>
                        </a:lnSpc>
                        <a:spcBef>
                          <a:spcPts val="5"/>
                        </a:spcBef>
                        <a:spcAft>
                          <a:spcPts val="0"/>
                        </a:spcAft>
                      </a:pPr>
                      <a:r>
                        <a:rPr lang="en-US" sz="1600" dirty="0">
                          <a:effectLst/>
                          <a:latin typeface="+mn-lt"/>
                          <a:ea typeface="Book Antiqua" panose="02040602050305030304" pitchFamily="18" charset="0"/>
                          <a:cs typeface="Book Antiqua" panose="02040602050305030304" pitchFamily="18" charset="0"/>
                        </a:rPr>
                        <a:t> </a:t>
                      </a:r>
                      <a:endParaRPr lang="en-US" sz="1600" dirty="0">
                        <a:effectLst/>
                        <a:latin typeface="+mn-lt"/>
                        <a:ea typeface="Calibri" panose="020F0502020204030204" pitchFamily="34" charset="0"/>
                        <a:cs typeface="Times New Roman" panose="02020603050405020304" pitchFamily="18" charset="0"/>
                      </a:endParaRPr>
                    </a:p>
                    <a:p>
                      <a:pPr marL="47625" marR="0" algn="ctr">
                        <a:spcBef>
                          <a:spcPts val="0"/>
                        </a:spcBef>
                        <a:spcAft>
                          <a:spcPts val="0"/>
                        </a:spcAft>
                      </a:pPr>
                      <a:r>
                        <a:rPr lang="en-US" sz="1600" b="1" dirty="0">
                          <a:solidFill>
                            <a:srgbClr val="231F20"/>
                          </a:solidFill>
                          <a:effectLst/>
                          <a:latin typeface="+mn-lt"/>
                          <a:ea typeface="Calibri" panose="020F0502020204030204" pitchFamily="34" charset="0"/>
                          <a:cs typeface="Times New Roman" panose="02020603050405020304" pitchFamily="18" charset="0"/>
                        </a:rPr>
                        <a:t>Bin</a:t>
                      </a:r>
                      <a:r>
                        <a:rPr lang="en-US" sz="1600" b="1" spc="-80" dirty="0">
                          <a:solidFill>
                            <a:srgbClr val="231F20"/>
                          </a:solidFill>
                          <a:effectLst/>
                          <a:latin typeface="+mn-lt"/>
                          <a:ea typeface="Calibri" panose="020F0502020204030204" pitchFamily="34" charset="0"/>
                          <a:cs typeface="Times New Roman" panose="02020603050405020304" pitchFamily="18" charset="0"/>
                        </a:rPr>
                        <a:t> </a:t>
                      </a:r>
                      <a:r>
                        <a:rPr lang="en-US" sz="1600" b="1" dirty="0">
                          <a:solidFill>
                            <a:srgbClr val="231F2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algn="ctr">
                        <a:lnSpc>
                          <a:spcPts val="1300"/>
                        </a:lnSpc>
                        <a:spcBef>
                          <a:spcPts val="5"/>
                        </a:spcBef>
                        <a:spcAft>
                          <a:spcPts val="0"/>
                        </a:spcAft>
                      </a:pPr>
                      <a:r>
                        <a:rPr lang="en-US" sz="1600" dirty="0">
                          <a:effectLst/>
                          <a:latin typeface="+mn-lt"/>
                          <a:ea typeface="Book Antiqua" panose="02040602050305030304" pitchFamily="18" charset="0"/>
                          <a:cs typeface="Book Antiqua" panose="02040602050305030304" pitchFamily="18" charset="0"/>
                        </a:rPr>
                        <a:t> </a:t>
                      </a:r>
                      <a:endParaRPr lang="en-US" sz="1600" dirty="0">
                        <a:effectLst/>
                        <a:latin typeface="+mn-lt"/>
                        <a:ea typeface="Calibri" panose="020F0502020204030204" pitchFamily="34" charset="0"/>
                        <a:cs typeface="Times New Roman" panose="02020603050405020304" pitchFamily="18" charset="0"/>
                      </a:endParaRPr>
                    </a:p>
                    <a:p>
                      <a:pPr marL="80645" marR="0" algn="ctr">
                        <a:spcBef>
                          <a:spcPts val="0"/>
                        </a:spcBef>
                        <a:spcAft>
                          <a:spcPts val="0"/>
                        </a:spcAft>
                      </a:pPr>
                      <a:r>
                        <a:rPr lang="en-US" sz="1600" b="1" dirty="0">
                          <a:solidFill>
                            <a:srgbClr val="231F20"/>
                          </a:solidFill>
                          <a:effectLst/>
                          <a:latin typeface="+mn-lt"/>
                          <a:ea typeface="Calibri" panose="020F0502020204030204" pitchFamily="34" charset="0"/>
                          <a:cs typeface="Times New Roman" panose="02020603050405020304" pitchFamily="18" charset="0"/>
                        </a:rPr>
                        <a:t>Frequency</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72390" marR="71120" indent="168910" algn="ctr">
                        <a:spcBef>
                          <a:spcPts val="105"/>
                        </a:spcBef>
                        <a:spcAft>
                          <a:spcPts val="0"/>
                        </a:spcAft>
                      </a:pPr>
                      <a:r>
                        <a:rPr lang="en-US" sz="1600" b="1" dirty="0">
                          <a:solidFill>
                            <a:srgbClr val="231F20"/>
                          </a:solidFill>
                          <a:effectLst/>
                          <a:latin typeface="+mn-lt"/>
                          <a:ea typeface="Calibri" panose="020F0502020204030204" pitchFamily="34" charset="0"/>
                          <a:cs typeface="Times New Roman" panose="02020603050405020304" pitchFamily="18" charset="0"/>
                        </a:rPr>
                        <a:t>Relative frequency</a:t>
                      </a:r>
                      <a:r>
                        <a:rPr lang="en-US" sz="1600" b="1" spc="-10" dirty="0">
                          <a:solidFill>
                            <a:srgbClr val="231F20"/>
                          </a:solidFill>
                          <a:effectLst/>
                          <a:latin typeface="+mn-lt"/>
                          <a:ea typeface="Calibri" panose="020F0502020204030204" pitchFamily="34" charset="0"/>
                          <a:cs typeface="Times New Roman" panose="02020603050405020304" pitchFamily="18" charset="0"/>
                        </a:rPr>
                        <a:t> </a:t>
                      </a:r>
                      <a:r>
                        <a:rPr lang="en-US" sz="1600" b="1" dirty="0">
                          <a:solidFill>
                            <a:srgbClr val="231F2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293370" marR="292100" indent="77470" algn="ctr">
                        <a:spcBef>
                          <a:spcPts val="105"/>
                        </a:spcBef>
                        <a:spcAft>
                          <a:spcPts val="0"/>
                        </a:spcAft>
                      </a:pPr>
                      <a:r>
                        <a:rPr lang="en-US" sz="1600" b="1" dirty="0">
                          <a:solidFill>
                            <a:srgbClr val="231F20"/>
                          </a:solidFill>
                          <a:effectLst/>
                          <a:latin typeface="+mn-lt"/>
                          <a:ea typeface="Calibri" panose="020F0502020204030204" pitchFamily="34" charset="0"/>
                          <a:cs typeface="Times New Roman" panose="02020603050405020304" pitchFamily="18" charset="0"/>
                        </a:rPr>
                        <a:t>Cumulative frequency</a:t>
                      </a:r>
                      <a:r>
                        <a:rPr lang="en-US" sz="1600" b="1" spc="-10" dirty="0">
                          <a:solidFill>
                            <a:srgbClr val="231F20"/>
                          </a:solidFill>
                          <a:effectLst/>
                          <a:latin typeface="+mn-lt"/>
                          <a:ea typeface="Calibri" panose="020F0502020204030204" pitchFamily="34" charset="0"/>
                          <a:cs typeface="Times New Roman" panose="02020603050405020304" pitchFamily="18" charset="0"/>
                        </a:rPr>
                        <a:t> </a:t>
                      </a:r>
                      <a:r>
                        <a:rPr lang="en-US" sz="1600" b="1" dirty="0">
                          <a:solidFill>
                            <a:srgbClr val="231F2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414,000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705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55</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6.5</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6.5</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3,572,600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6540" marR="266065"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546</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89560" marR="29972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64.8</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a:spcBef>
                          <a:spcPts val="100"/>
                        </a:spcBef>
                        <a:spcAft>
                          <a:spcPts val="0"/>
                        </a:spcAft>
                      </a:pPr>
                      <a:r>
                        <a:rPr lang="en-US" sz="1600" dirty="0">
                          <a:solidFill>
                            <a:srgbClr val="231F20"/>
                          </a:solidFill>
                          <a:effectLst/>
                          <a:latin typeface="+mn-lt"/>
                          <a:ea typeface="Century" panose="02040604050505020304" pitchFamily="18" charset="0"/>
                          <a:cs typeface="Century" panose="02040604050505020304" pitchFamily="18" charset="0"/>
                        </a:rPr>
                        <a:t>6.5</a:t>
                      </a:r>
                      <a:r>
                        <a:rPr lang="en-US" sz="1600" spc="-145" dirty="0">
                          <a:solidFill>
                            <a:srgbClr val="231F20"/>
                          </a:solidFill>
                          <a:effectLst/>
                          <a:latin typeface="+mn-lt"/>
                          <a:ea typeface="Century" panose="02040604050505020304" pitchFamily="18" charset="0"/>
                          <a:cs typeface="Century" panose="02040604050505020304" pitchFamily="18" charset="0"/>
                        </a:rPr>
                        <a:t> </a:t>
                      </a:r>
                      <a:r>
                        <a:rPr lang="en-US" sz="1600" dirty="0">
                          <a:solidFill>
                            <a:srgbClr val="231F20"/>
                          </a:solidFill>
                          <a:effectLst/>
                          <a:latin typeface="+mn-lt"/>
                          <a:ea typeface="Symbol" panose="05050102010706020507" pitchFamily="18" charset="2"/>
                          <a:cs typeface="Symbol" panose="05050102010706020507" pitchFamily="18" charset="2"/>
                        </a:rPr>
                        <a:t>+</a:t>
                      </a:r>
                      <a:r>
                        <a:rPr lang="en-US" sz="1600" spc="-115" dirty="0">
                          <a:solidFill>
                            <a:srgbClr val="231F20"/>
                          </a:solidFill>
                          <a:effectLst/>
                          <a:latin typeface="+mn-lt"/>
                          <a:ea typeface="Symbol" panose="05050102010706020507" pitchFamily="18" charset="2"/>
                          <a:cs typeface="Symbol" panose="05050102010706020507" pitchFamily="18" charset="2"/>
                        </a:rPr>
                        <a:t> </a:t>
                      </a:r>
                      <a:r>
                        <a:rPr lang="en-US" sz="1600" dirty="0">
                          <a:solidFill>
                            <a:srgbClr val="231F20"/>
                          </a:solidFill>
                          <a:effectLst/>
                          <a:latin typeface="+mn-lt"/>
                          <a:ea typeface="Century" panose="02040604050505020304" pitchFamily="18" charset="0"/>
                          <a:cs typeface="Century" panose="02040604050505020304" pitchFamily="18" charset="0"/>
                        </a:rPr>
                        <a:t>64.8</a:t>
                      </a:r>
                      <a:r>
                        <a:rPr lang="en-US" sz="1600" spc="-140" dirty="0">
                          <a:solidFill>
                            <a:srgbClr val="231F20"/>
                          </a:solidFill>
                          <a:effectLst/>
                          <a:latin typeface="+mn-lt"/>
                          <a:ea typeface="Century" panose="02040604050505020304" pitchFamily="18" charset="0"/>
                          <a:cs typeface="Century" panose="02040604050505020304" pitchFamily="18" charset="0"/>
                        </a:rPr>
                        <a:t> </a:t>
                      </a:r>
                      <a:r>
                        <a:rPr lang="en-US" sz="1600" dirty="0">
                          <a:solidFill>
                            <a:srgbClr val="231F20"/>
                          </a:solidFill>
                          <a:effectLst/>
                          <a:latin typeface="+mn-lt"/>
                          <a:ea typeface="Symbol" panose="05050102010706020507" pitchFamily="18" charset="2"/>
                          <a:cs typeface="Symbol" panose="05050102010706020507" pitchFamily="18" charset="2"/>
                        </a:rPr>
                        <a:t>=</a:t>
                      </a:r>
                      <a:r>
                        <a:rPr lang="en-US" sz="1600" spc="-115" dirty="0">
                          <a:solidFill>
                            <a:srgbClr val="231F20"/>
                          </a:solidFill>
                          <a:effectLst/>
                          <a:latin typeface="+mn-lt"/>
                          <a:ea typeface="Symbol" panose="05050102010706020507" pitchFamily="18" charset="2"/>
                          <a:cs typeface="Symbol" panose="05050102010706020507" pitchFamily="18" charset="2"/>
                        </a:rPr>
                        <a:t> </a:t>
                      </a:r>
                      <a:r>
                        <a:rPr lang="en-US" sz="1600" dirty="0">
                          <a:solidFill>
                            <a:srgbClr val="231F20"/>
                          </a:solidFill>
                          <a:effectLst/>
                          <a:latin typeface="+mn-lt"/>
                          <a:ea typeface="Century" panose="02040604050505020304" pitchFamily="18" charset="0"/>
                          <a:cs typeface="Century" panose="02040604050505020304" pitchFamily="18" charset="0"/>
                        </a:rPr>
                        <a:t>71.3</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6,731,200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6540" marR="266065"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109</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89560" marR="29972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12.9</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71.3 + 12.9 = 84.2</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9,889,800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705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49</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5.8</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84.2 + 5.8 = 90.0</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13,048,400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705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38</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4.5</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90.0 + 4.5 = 94.5</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16,207,000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705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25</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3.0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94.5 + 3.0 = 97.5</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19,365,600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705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11</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1.3</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97.5 + 1.3 = 98.8</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22,524,200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197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5</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0.6</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98.8 + 0.6 = 99.4</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25,682,800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197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3</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0.4</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99.4 + 0.4 = 99.8</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28,841,400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197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0.1</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99.8 + 0.1 = 99.9</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7482">
                <a:tc>
                  <a:txBody>
                    <a:bodyPr/>
                    <a:lstStyle/>
                    <a:p>
                      <a:pPr marL="47625" marR="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and</a:t>
                      </a:r>
                      <a:r>
                        <a:rPr lang="en-US" sz="1600" spc="-60">
                          <a:solidFill>
                            <a:srgbClr val="231F20"/>
                          </a:solidFill>
                          <a:effectLst/>
                          <a:latin typeface="+mn-lt"/>
                          <a:ea typeface="Calibri" panose="020F0502020204030204" pitchFamily="34" charset="0"/>
                          <a:cs typeface="Times New Roman" panose="02020603050405020304" pitchFamily="18" charset="0"/>
                        </a:rPr>
                        <a:t> </a:t>
                      </a:r>
                      <a:r>
                        <a:rPr lang="en-US" sz="1600">
                          <a:solidFill>
                            <a:srgbClr val="231F20"/>
                          </a:solidFill>
                          <a:effectLst/>
                          <a:latin typeface="+mn-lt"/>
                          <a:ea typeface="Calibri" panose="020F0502020204030204" pitchFamily="34" charset="0"/>
                          <a:cs typeface="Times New Roman" panose="02020603050405020304" pitchFamily="18" charset="0"/>
                        </a:rPr>
                        <a:t>greater</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09880" marR="21971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96875" marR="35814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0.1</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77800" marR="0" indent="0" algn="l" rtl="0" eaLnBrk="1" latinLnBrk="0" hangingPunct="1">
                        <a:spcBef>
                          <a:spcPts val="100"/>
                        </a:spcBef>
                        <a:spcAft>
                          <a:spcPts val="0"/>
                        </a:spcAft>
                      </a:pPr>
                      <a:r>
                        <a:rPr kumimoji="0" lang="en-US" sz="1600" kern="1200" dirty="0">
                          <a:solidFill>
                            <a:srgbClr val="231F20"/>
                          </a:solidFill>
                          <a:effectLst/>
                          <a:latin typeface="+mn-lt"/>
                          <a:ea typeface="Century" panose="02040604050505020304" pitchFamily="18" charset="0"/>
                          <a:cs typeface="Century" panose="02040604050505020304" pitchFamily="18" charset="0"/>
                        </a:rPr>
                        <a:t>99.9 + 0.1 = 100</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08518">
                <a:tc>
                  <a:txBody>
                    <a:bodyPr/>
                    <a:lstStyle/>
                    <a:p>
                      <a:pPr marL="0" marR="0" algn="ctr">
                        <a:spcBef>
                          <a:spcPts val="0"/>
                        </a:spcBef>
                        <a:spcAft>
                          <a:spcPts val="0"/>
                        </a:spcAft>
                      </a:pPr>
                      <a:r>
                        <a:rPr lang="en-US" sz="1600">
                          <a:effectLst/>
                          <a:latin typeface="+mn-lt"/>
                          <a:ea typeface="Calibri" panose="020F050202020403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6540" marR="266065" algn="ctr">
                        <a:spcBef>
                          <a:spcPts val="115"/>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843</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89560" marR="350520" algn="ctr">
                        <a:spcBef>
                          <a:spcPts val="115"/>
                        </a:spcBef>
                        <a:spcAft>
                          <a:spcPts val="0"/>
                        </a:spcAft>
                      </a:pPr>
                      <a:r>
                        <a:rPr lang="en-US" sz="1600">
                          <a:solidFill>
                            <a:srgbClr val="231F20"/>
                          </a:solidFill>
                          <a:effectLst/>
                          <a:latin typeface="+mn-lt"/>
                          <a:ea typeface="Calibri" panose="020F0502020204030204" pitchFamily="34" charset="0"/>
                          <a:cs typeface="Times New Roman" panose="02020603050405020304" pitchFamily="18" charset="0"/>
                        </a:rPr>
                        <a:t>100.0</a:t>
                      </a:r>
                      <a:endParaRPr lang="en-US" sz="16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26072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156" y="1361870"/>
            <a:ext cx="4520866" cy="705678"/>
          </a:xfrm>
        </p:spPr>
        <p:txBody>
          <a:bodyPr>
            <a:normAutofit lnSpcReduction="10000"/>
          </a:bodyPr>
          <a:lstStyle/>
          <a:p>
            <a:pPr marL="0" marR="0" indent="0" algn="just">
              <a:spcBef>
                <a:spcPts val="0"/>
              </a:spcBef>
              <a:spcAft>
                <a:spcPts val="0"/>
              </a:spcAft>
              <a:buNone/>
            </a:pPr>
            <a:r>
              <a:rPr lang="en-US" sz="22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2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able</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2.4</a:t>
            </a:r>
            <a:r>
              <a:rPr lang="en-US" sz="22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Money</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spent</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per</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student</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select</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states</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200" b="1" i="1" spc="-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2013</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68580" indent="0">
              <a:buNone/>
            </a:pPr>
            <a:endParaRPr lang="en-US" sz="2200"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Bending the Rules: Lying or Exaggeration</a:t>
            </a:r>
          </a:p>
        </p:txBody>
      </p:sp>
      <p:sp>
        <p:nvSpPr>
          <p:cNvPr id="5" name="Title 4"/>
          <p:cNvSpPr>
            <a:spLocks noGrp="1"/>
          </p:cNvSpPr>
          <p:nvPr>
            <p:ph type="title"/>
          </p:nvPr>
        </p:nvSpPr>
        <p:spPr>
          <a:xfrm>
            <a:off x="676776" y="501732"/>
            <a:ext cx="10940716" cy="897074"/>
          </a:xfrm>
        </p:spPr>
        <p:txBody>
          <a:bodyPr/>
          <a:lstStyle/>
          <a:p>
            <a:r>
              <a:rPr lang="en-US" sz="3200" dirty="0"/>
              <a:t>Bending the Rules: Lying or Exaggeration</a:t>
            </a:r>
          </a:p>
        </p:txBody>
      </p:sp>
      <p:sp>
        <p:nvSpPr>
          <p:cNvPr id="6" name="Content Placeholder 2"/>
          <p:cNvSpPr txBox="1">
            <a:spLocks/>
          </p:cNvSpPr>
          <p:nvPr/>
        </p:nvSpPr>
        <p:spPr>
          <a:xfrm>
            <a:off x="5502442" y="1292010"/>
            <a:ext cx="6079958" cy="873057"/>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0" marR="493395" indent="0">
              <a:spcBef>
                <a:spcPts val="380"/>
              </a:spcBef>
              <a:spcAft>
                <a:spcPts val="0"/>
              </a:spcAft>
              <a:buNone/>
            </a:pP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2.10</a:t>
            </a:r>
            <a:r>
              <a:rPr lang="en-US" sz="2200" b="1" i="1" spc="-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Standard</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bar</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representing</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money</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spent</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per</a:t>
            </a:r>
            <a:r>
              <a:rPr lang="en-US" sz="22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student in</a:t>
            </a:r>
            <a:r>
              <a:rPr lang="en-US" sz="2200" b="1" i="1" spc="18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2013</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13103478"/>
              </p:ext>
            </p:extLst>
          </p:nvPr>
        </p:nvGraphicFramePr>
        <p:xfrm>
          <a:off x="1208820" y="2214971"/>
          <a:ext cx="3571728" cy="3399763"/>
        </p:xfrm>
        <a:graphic>
          <a:graphicData uri="http://schemas.openxmlformats.org/drawingml/2006/table">
            <a:tbl>
              <a:tblPr firstRow="1" firstCol="1" bandRow="1"/>
              <a:tblGrid>
                <a:gridCol w="1820424"/>
                <a:gridCol w="1751304"/>
              </a:tblGrid>
              <a:tr h="552265">
                <a:tc>
                  <a:txBody>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per student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74583">
                <a:tc>
                  <a:txBody>
                    <a:bodyPr/>
                    <a:lstStyle/>
                    <a:p>
                      <a:pPr marL="4572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Arkansas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gn="ctr">
                        <a:spcBef>
                          <a:spcPts val="0"/>
                        </a:spcBef>
                        <a:spcAft>
                          <a:spcPts val="0"/>
                        </a:spcAft>
                      </a:pPr>
                      <a:r>
                        <a:rPr lang="en-US" sz="1800" kern="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9,394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83">
                <a:tc>
                  <a:txBody>
                    <a:bodyPr/>
                    <a:lstStyle/>
                    <a:p>
                      <a:pPr marL="4572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Mississippi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8,130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83">
                <a:tc>
                  <a:txBody>
                    <a:bodyPr/>
                    <a:lstStyle/>
                    <a:p>
                      <a:pPr marL="45720" marR="0" algn="ctr">
                        <a:spcBef>
                          <a:spcPts val="0"/>
                        </a:spcBef>
                        <a:spcAft>
                          <a:spcPts val="0"/>
                        </a:spcAft>
                      </a:pPr>
                      <a:r>
                        <a:rPr lang="en-US" sz="1800" kern="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North</a:t>
                      </a:r>
                      <a:r>
                        <a:rPr lang="en-US" sz="1800" kern="1200" spc="-85">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Dakota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11,980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83">
                <a:tc>
                  <a:txBody>
                    <a:bodyPr/>
                    <a:lstStyle/>
                    <a:p>
                      <a:pPr marL="45720" marR="0" algn="ctr">
                        <a:spcBef>
                          <a:spcPts val="0"/>
                        </a:spcBef>
                        <a:spcAft>
                          <a:spcPts val="0"/>
                        </a:spcAft>
                      </a:pPr>
                      <a:r>
                        <a:rPr lang="en-US" sz="1800" kern="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Idaho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6,791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83">
                <a:tc>
                  <a:txBody>
                    <a:bodyPr/>
                    <a:lstStyle/>
                    <a:p>
                      <a:pPr marL="45720" marR="0" algn="ctr">
                        <a:spcBef>
                          <a:spcPts val="0"/>
                        </a:spcBef>
                        <a:spcAft>
                          <a:spcPts val="0"/>
                        </a:spcAft>
                      </a:pPr>
                      <a:r>
                        <a:rPr lang="en-US" sz="1800" kern="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kern="1200" spc="-1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Jersey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17,572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583">
                <a:tc>
                  <a:txBody>
                    <a:bodyPr/>
                    <a:lstStyle/>
                    <a:p>
                      <a:pPr marL="45720" marR="0" algn="ctr">
                        <a:spcBef>
                          <a:spcPts val="0"/>
                        </a:spcBef>
                        <a:spcAft>
                          <a:spcPts val="0"/>
                        </a:spcAft>
                      </a:pPr>
                      <a:r>
                        <a:rPr lang="en-US" sz="1800" kern="1200" spc="-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W</a:t>
                      </a:r>
                      <a:r>
                        <a:rPr lang="en-US" sz="1800" kern="1200" spc="-1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ashington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gn="ctr">
                        <a:spcBef>
                          <a:spcPts val="0"/>
                        </a:spcBef>
                        <a:spcAft>
                          <a:spcPts val="0"/>
                        </a:spcAft>
                      </a:pPr>
                      <a:r>
                        <a:rPr lang="en-US" sz="1800" kern="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9,672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Content Placeholder 2"/>
          <p:cNvSpPr txBox="1">
            <a:spLocks/>
          </p:cNvSpPr>
          <p:nvPr/>
        </p:nvSpPr>
        <p:spPr>
          <a:xfrm>
            <a:off x="5342022" y="4771190"/>
            <a:ext cx="6384757" cy="138395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1600" dirty="0"/>
              <a:t>It is easy to see that of the states listed, New Jersey (NJ) spends the most per student, about twice as much as states like Arkansas (AR) or Mississippi (MS). </a:t>
            </a:r>
            <a:endParaRPr lang="en-US" sz="1600" dirty="0" smtClean="0"/>
          </a:p>
          <a:p>
            <a:r>
              <a:rPr lang="en-US" sz="1600" dirty="0" smtClean="0"/>
              <a:t>The </a:t>
            </a:r>
            <a:r>
              <a:rPr lang="en-US" sz="1600" dirty="0"/>
              <a:t>difference between NJ and AR is pretty </a:t>
            </a:r>
            <a:r>
              <a:rPr lang="en-US" sz="1600" dirty="0" smtClean="0"/>
              <a:t>clear.</a:t>
            </a:r>
            <a:endParaRPr lang="en-US" sz="1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042" y="2120341"/>
            <a:ext cx="4476750" cy="2695575"/>
          </a:xfrm>
          <a:prstGeom prst="rect">
            <a:avLst/>
          </a:prstGeom>
        </p:spPr>
      </p:pic>
    </p:spTree>
    <p:extLst>
      <p:ext uri="{BB962C8B-B14F-4D97-AF65-F5344CB8AC3E}">
        <p14:creationId xmlns:p14="http://schemas.microsoft.com/office/powerpoint/2010/main" val="14806292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anim calcmode="lin" valueType="num">
                                      <p:cBhvr>
                                        <p:cTn id="32" dur="750" fill="hold"/>
                                        <p:tgtEl>
                                          <p:spTgt spid="16"/>
                                        </p:tgtEl>
                                        <p:attrNameLst>
                                          <p:attrName>ppt_x</p:attrName>
                                        </p:attrNameLst>
                                      </p:cBhvr>
                                      <p:tavLst>
                                        <p:tav tm="0">
                                          <p:val>
                                            <p:strVal val="#ppt_x"/>
                                          </p:val>
                                        </p:tav>
                                        <p:tav tm="100000">
                                          <p:val>
                                            <p:strVal val="#ppt_x"/>
                                          </p:val>
                                        </p:tav>
                                      </p:tavLst>
                                    </p:anim>
                                    <p:anim calcmode="lin" valueType="num">
                                      <p:cBhvr>
                                        <p:cTn id="33"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35" y="5616722"/>
            <a:ext cx="5551654" cy="615490"/>
          </a:xfrm>
        </p:spPr>
        <p:txBody>
          <a:bodyPr>
            <a:noAutofit/>
          </a:bodyPr>
          <a:lstStyle/>
          <a:p>
            <a:pPr marL="0" marR="0" indent="0">
              <a:spcBef>
                <a:spcPts val="0"/>
              </a:spcBef>
              <a:spcAft>
                <a:spcPts val="0"/>
              </a:spcAft>
              <a:buNone/>
            </a:pP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1600" b="1" i="1" spc="-1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2.11</a:t>
            </a:r>
            <a:r>
              <a:rPr lang="en-US" sz="16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Spending</a:t>
            </a:r>
            <a:r>
              <a:rPr lang="en-US" sz="16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per</a:t>
            </a:r>
            <a:r>
              <a:rPr lang="en-US" sz="1600" b="1" i="1" spc="-1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student,</a:t>
            </a:r>
            <a:r>
              <a:rPr lang="en-US" sz="1600" b="1" i="1" spc="-1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de-emphasizing</a:t>
            </a:r>
            <a:r>
              <a:rPr lang="en-US" sz="16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differences between</a:t>
            </a:r>
            <a:r>
              <a:rPr lang="en-US" sz="1600" b="1" i="1" spc="16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6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states</a:t>
            </a:r>
            <a:endParaRPr lang="en-US" sz="1600"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Bending the Rules: Lying or Exaggeration</a:t>
            </a:r>
          </a:p>
        </p:txBody>
      </p:sp>
      <p:sp>
        <p:nvSpPr>
          <p:cNvPr id="11" name="Content Placeholder 2"/>
          <p:cNvSpPr txBox="1">
            <a:spLocks/>
          </p:cNvSpPr>
          <p:nvPr/>
        </p:nvSpPr>
        <p:spPr>
          <a:xfrm>
            <a:off x="6153370" y="1683533"/>
            <a:ext cx="5146976" cy="3933189"/>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spcBef>
                <a:spcPts val="600"/>
              </a:spcBef>
              <a:spcAft>
                <a:spcPts val="1200"/>
              </a:spcAft>
            </a:pPr>
            <a:r>
              <a:rPr lang="en-US" sz="2200" dirty="0" smtClean="0"/>
              <a:t>De-emphasizing </a:t>
            </a:r>
            <a:r>
              <a:rPr lang="en-US" sz="2200" dirty="0"/>
              <a:t>the empty space that results in choosing a large y-scale by placing the chart title into that </a:t>
            </a:r>
            <a:r>
              <a:rPr lang="en-US" sz="2200" dirty="0" smtClean="0"/>
              <a:t>area</a:t>
            </a:r>
          </a:p>
          <a:p>
            <a:pPr>
              <a:spcBef>
                <a:spcPts val="600"/>
              </a:spcBef>
              <a:spcAft>
                <a:spcPts val="1200"/>
              </a:spcAft>
            </a:pPr>
            <a:r>
              <a:rPr lang="en-US" sz="2200" dirty="0" smtClean="0"/>
              <a:t>In </a:t>
            </a:r>
            <a:r>
              <a:rPr lang="en-US" sz="2200" dirty="0"/>
              <a:t>this chart it is still clear that NJ spends the most per student—after all, we cannot change the actual data—but the difference does not look quite so stark any more. </a:t>
            </a:r>
            <a:endParaRPr lang="en-US" sz="2200" dirty="0" smtClean="0"/>
          </a:p>
        </p:txBody>
      </p:sp>
      <p:sp>
        <p:nvSpPr>
          <p:cNvPr id="14" name="Content Placeholder 2"/>
          <p:cNvSpPr txBox="1">
            <a:spLocks/>
          </p:cNvSpPr>
          <p:nvPr/>
        </p:nvSpPr>
        <p:spPr>
          <a:xfrm>
            <a:off x="317746" y="707734"/>
            <a:ext cx="11232570" cy="880434"/>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just">
              <a:buNone/>
            </a:pPr>
            <a:r>
              <a:rPr lang="en-US" sz="2400" dirty="0">
                <a:effectLst>
                  <a:outerShdw blurRad="38100" dist="38100" dir="2700000" algn="tl">
                    <a:srgbClr val="000000">
                      <a:alpha val="43137"/>
                    </a:srgbClr>
                  </a:outerShdw>
                </a:effectLst>
              </a:rPr>
              <a:t>Now suppose we want to give a presentation in which the state of AR is supposed to look reasonably good as compared to the state of NJ. </a:t>
            </a:r>
            <a:endParaRPr lang="en-US" sz="2400" dirty="0" smtClean="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35" y="3193237"/>
            <a:ext cx="5180096" cy="2423485"/>
          </a:xfrm>
          <a:prstGeom prst="rect">
            <a:avLst/>
          </a:prstGeom>
        </p:spPr>
      </p:pic>
      <p:sp>
        <p:nvSpPr>
          <p:cNvPr id="7" name="Content Placeholder 2"/>
          <p:cNvSpPr txBox="1">
            <a:spLocks/>
          </p:cNvSpPr>
          <p:nvPr/>
        </p:nvSpPr>
        <p:spPr>
          <a:xfrm>
            <a:off x="339328" y="1683533"/>
            <a:ext cx="5680472" cy="1414339"/>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200" dirty="0"/>
              <a:t>C</a:t>
            </a:r>
            <a:r>
              <a:rPr lang="en-US" sz="2200" dirty="0" smtClean="0"/>
              <a:t>reate </a:t>
            </a:r>
            <a:r>
              <a:rPr lang="en-US" sz="2200" dirty="0"/>
              <a:t>a bar chart that minimizes the visual differences in state spending by using a particularly “large” scale on the </a:t>
            </a:r>
            <a:r>
              <a:rPr lang="en-US" sz="2200" dirty="0" smtClean="0"/>
              <a:t>y-axis</a:t>
            </a:r>
          </a:p>
          <a:p>
            <a:pPr marL="68580" indent="0" algn="just">
              <a:buNone/>
            </a:pPr>
            <a:r>
              <a:rPr lang="en-US" sz="2200" dirty="0" smtClean="0"/>
              <a:t> </a:t>
            </a:r>
          </a:p>
        </p:txBody>
      </p:sp>
    </p:spTree>
    <p:extLst>
      <p:ext uri="{BB962C8B-B14F-4D97-AF65-F5344CB8AC3E}">
        <p14:creationId xmlns:p14="http://schemas.microsoft.com/office/powerpoint/2010/main" val="4464109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anim calcmode="lin" valueType="num">
                                      <p:cBhvr>
                                        <p:cTn id="8"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750"/>
                                        <p:tgtEl>
                                          <p:spTgt spid="11">
                                            <p:txEl>
                                              <p:pRg st="0" end="0"/>
                                            </p:txEl>
                                          </p:spTgt>
                                        </p:tgtEl>
                                      </p:cBhvr>
                                    </p:animEffect>
                                    <p:anim calcmode="lin" valueType="num">
                                      <p:cBhvr>
                                        <p:cTn id="27"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750"/>
                                        <p:tgtEl>
                                          <p:spTgt spid="11">
                                            <p:txEl>
                                              <p:pRg st="1" end="1"/>
                                            </p:txEl>
                                          </p:spTgt>
                                        </p:tgtEl>
                                      </p:cBhvr>
                                    </p:animEffect>
                                    <p:anim calcmode="lin" valueType="num">
                                      <p:cBhvr>
                                        <p:cTn id="34" dur="75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5" dur="75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Bending the Rules: Lying or Exaggeration</a:t>
            </a:r>
          </a:p>
        </p:txBody>
      </p:sp>
      <p:sp>
        <p:nvSpPr>
          <p:cNvPr id="6" name="Content Placeholder 2"/>
          <p:cNvSpPr txBox="1">
            <a:spLocks/>
          </p:cNvSpPr>
          <p:nvPr/>
        </p:nvSpPr>
        <p:spPr>
          <a:xfrm>
            <a:off x="5781241" y="1874892"/>
            <a:ext cx="6779728" cy="640956"/>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152400" marR="990600" indent="0">
              <a:spcBef>
                <a:spcPts val="380"/>
              </a:spcBef>
              <a:spcAft>
                <a:spcPts val="0"/>
              </a:spcAft>
              <a:buNone/>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2.12</a:t>
            </a:r>
            <a:r>
              <a:rPr lang="en-US" sz="20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Spending</a:t>
            </a:r>
            <a:r>
              <a:rPr lang="en-US" sz="20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per</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student,</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emphasizing</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difference between</a:t>
            </a:r>
            <a:r>
              <a:rPr lang="en-US" sz="2000" b="1" i="1" spc="-7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AR</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and</a:t>
            </a:r>
            <a:r>
              <a:rPr lang="en-US" sz="2000" b="1" i="1" spc="-7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NJ</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ontent Placeholder 1"/>
          <p:cNvSpPr>
            <a:spLocks noGrp="1"/>
          </p:cNvSpPr>
          <p:nvPr>
            <p:ph idx="1"/>
          </p:nvPr>
        </p:nvSpPr>
        <p:spPr>
          <a:xfrm>
            <a:off x="753979" y="1661666"/>
            <a:ext cx="4764505" cy="4523003"/>
          </a:xfrm>
        </p:spPr>
        <p:txBody>
          <a:bodyPr>
            <a:noAutofit/>
          </a:bodyPr>
          <a:lstStyle/>
          <a:p>
            <a:r>
              <a:rPr lang="en-US" sz="2000" dirty="0"/>
              <a:t>P</a:t>
            </a:r>
            <a:r>
              <a:rPr lang="en-US" sz="2000" dirty="0" smtClean="0"/>
              <a:t>ick </a:t>
            </a:r>
            <a:r>
              <a:rPr lang="en-US" sz="2000" dirty="0"/>
              <a:t>a scale on the y-axis that makes sure that the difference between AR and NJ appears as large as </a:t>
            </a:r>
            <a:r>
              <a:rPr lang="en-US" sz="2000" dirty="0" smtClean="0"/>
              <a:t>possible</a:t>
            </a:r>
          </a:p>
          <a:p>
            <a:r>
              <a:rPr lang="en-US" sz="2000" dirty="0"/>
              <a:t>C</a:t>
            </a:r>
            <a:r>
              <a:rPr lang="en-US" sz="2000" dirty="0" smtClean="0"/>
              <a:t>hoose </a:t>
            </a:r>
            <a:r>
              <a:rPr lang="en-US" sz="2000" dirty="0"/>
              <a:t>a y-scale that starts at 6,000 and ends at 17,600 instead of the standard </a:t>
            </a:r>
            <a:r>
              <a:rPr lang="en-US" sz="2000" dirty="0" smtClean="0"/>
              <a:t>values</a:t>
            </a:r>
          </a:p>
          <a:p>
            <a:r>
              <a:rPr lang="en-US" sz="2000" dirty="0"/>
              <a:t>P</a:t>
            </a:r>
            <a:r>
              <a:rPr lang="en-US" sz="2000" dirty="0" smtClean="0"/>
              <a:t>ick </a:t>
            </a:r>
            <a:r>
              <a:rPr lang="en-US" sz="2000" dirty="0"/>
              <a:t>an “aggressive” color (such as red) for the AR figure and a “calm” color (such as green) for NJ, emphasizing the fact that we want to represent AR as “bad” and NJ as “good.” </a:t>
            </a:r>
          </a:p>
          <a:p>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21709"/>
            <a:ext cx="5300045" cy="2834908"/>
          </a:xfrm>
          <a:prstGeom prst="rect">
            <a:avLst/>
          </a:prstGeom>
        </p:spPr>
      </p:pic>
      <p:sp>
        <p:nvSpPr>
          <p:cNvPr id="8" name="Rectangle 7"/>
          <p:cNvSpPr/>
          <p:nvPr/>
        </p:nvSpPr>
        <p:spPr>
          <a:xfrm>
            <a:off x="753979" y="675319"/>
            <a:ext cx="10565866" cy="830997"/>
          </a:xfrm>
          <a:prstGeom prst="rect">
            <a:avLst/>
          </a:prstGeom>
        </p:spPr>
        <p:txBody>
          <a:bodyPr wrap="square">
            <a:spAutoFit/>
          </a:bodyPr>
          <a:lstStyle/>
          <a:p>
            <a:r>
              <a:rPr lang="en-US" sz="2400" dirty="0">
                <a:effectLst>
                  <a:outerShdw blurRad="38100" dist="38100" dir="2700000" algn="tl">
                    <a:srgbClr val="000000">
                      <a:alpha val="43137"/>
                    </a:srgbClr>
                  </a:outerShdw>
                </a:effectLst>
              </a:rPr>
              <a:t>T</a:t>
            </a:r>
            <a:r>
              <a:rPr lang="en-US" sz="2400" dirty="0" smtClean="0">
                <a:effectLst>
                  <a:outerShdw blurRad="38100" dist="38100" dir="2700000" algn="tl">
                    <a:srgbClr val="000000">
                      <a:alpha val="43137"/>
                    </a:srgbClr>
                  </a:outerShdw>
                </a:effectLst>
              </a:rPr>
              <a:t>ry </a:t>
            </a:r>
            <a:r>
              <a:rPr lang="en-US" sz="2400" dirty="0">
                <a:effectLst>
                  <a:outerShdw blurRad="38100" dist="38100" dir="2700000" algn="tl">
                    <a:srgbClr val="000000">
                      <a:alpha val="43137"/>
                    </a:srgbClr>
                  </a:outerShdw>
                </a:effectLst>
              </a:rPr>
              <a:t>the </a:t>
            </a:r>
            <a:r>
              <a:rPr lang="en-US" sz="2400" dirty="0" smtClean="0">
                <a:effectLst>
                  <a:outerShdw blurRad="38100" dist="38100" dir="2700000" algn="tl">
                    <a:srgbClr val="000000">
                      <a:alpha val="43137"/>
                    </a:srgbClr>
                  </a:outerShdw>
                </a:effectLst>
              </a:rPr>
              <a:t>opposite: a </a:t>
            </a:r>
            <a:r>
              <a:rPr lang="en-US" sz="2400" dirty="0">
                <a:effectLst>
                  <a:outerShdw blurRad="38100" dist="38100" dir="2700000" algn="tl">
                    <a:srgbClr val="000000">
                      <a:alpha val="43137"/>
                    </a:srgbClr>
                  </a:outerShdw>
                </a:effectLst>
              </a:rPr>
              <a:t>presentation in which the state of AR looks bad as compared to the state of </a:t>
            </a:r>
            <a:r>
              <a:rPr lang="en-US" sz="2400" dirty="0" smtClean="0">
                <a:effectLst>
                  <a:outerShdw blurRad="38100" dist="38100" dir="2700000" algn="tl">
                    <a:srgbClr val="000000">
                      <a:alpha val="43137"/>
                    </a:srgbClr>
                  </a:outerShdw>
                </a:effectLst>
              </a:rPr>
              <a:t>NJ</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9724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anim calcmode="lin" valueType="num">
                                      <p:cBhvr>
                                        <p:cTn id="20" dur="750" fill="hold"/>
                                        <p:tgtEl>
                                          <p:spTgt spid="3"/>
                                        </p:tgtEl>
                                        <p:attrNameLst>
                                          <p:attrName>ppt_x</p:attrName>
                                        </p:attrNameLst>
                                      </p:cBhvr>
                                      <p:tavLst>
                                        <p:tav tm="0">
                                          <p:val>
                                            <p:strVal val="#ppt_x"/>
                                          </p:val>
                                        </p:tav>
                                        <p:tav tm="100000">
                                          <p:val>
                                            <p:strVal val="#ppt_x"/>
                                          </p:val>
                                        </p:tav>
                                      </p:tavLst>
                                    </p:anim>
                                    <p:anim calcmode="lin" valueType="num">
                                      <p:cBhvr>
                                        <p:cTn id="21"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750"/>
                                        <p:tgtEl>
                                          <p:spTgt spid="2">
                                            <p:txEl>
                                              <p:pRg st="1" end="1"/>
                                            </p:txEl>
                                          </p:spTgt>
                                        </p:tgtEl>
                                      </p:cBhvr>
                                    </p:animEffect>
                                    <p:anim calcmode="lin" valueType="num">
                                      <p:cBhvr>
                                        <p:cTn id="27"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750"/>
                                        <p:tgtEl>
                                          <p:spTgt spid="2">
                                            <p:txEl>
                                              <p:pRg st="2" end="2"/>
                                            </p:txEl>
                                          </p:spTgt>
                                        </p:tgtEl>
                                      </p:cBhvr>
                                    </p:animEffect>
                                    <p:anim calcmode="lin" valueType="num">
                                      <p:cBhvr>
                                        <p:cTn id="34"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237248" y="928419"/>
            <a:ext cx="9960142" cy="5151539"/>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1730" tIns="499872" rIns="640080" bIns="199136" numCol="1" spcCol="1270" anchor="t" anchorCtr="0">
            <a:noAutofit/>
          </a:bodyPr>
          <a:lstStyle/>
          <a:p>
            <a:pPr>
              <a:spcBef>
                <a:spcPts val="1200"/>
              </a:spcBef>
            </a:pPr>
            <a:r>
              <a:rPr lang="en-US" sz="2400" dirty="0"/>
              <a:t>Suppose you have some data showing the cases of H1N1 influenza infections per region as follows</a:t>
            </a:r>
            <a:r>
              <a:rPr lang="en-US" sz="2400" dirty="0" smtClean="0"/>
              <a:t>:</a:t>
            </a:r>
          </a:p>
          <a:p>
            <a:pPr lvl="5">
              <a:spcBef>
                <a:spcPts val="1200"/>
              </a:spcBef>
            </a:pPr>
            <a:r>
              <a:rPr lang="en-US" sz="2200" dirty="0"/>
              <a:t>Region 01—Boston: 215</a:t>
            </a:r>
          </a:p>
          <a:p>
            <a:pPr lvl="5"/>
            <a:r>
              <a:rPr lang="en-US" sz="2200" dirty="0"/>
              <a:t>Region 02—New York: 229</a:t>
            </a:r>
          </a:p>
          <a:p>
            <a:pPr lvl="5"/>
            <a:r>
              <a:rPr lang="en-US" sz="2200" dirty="0"/>
              <a:t>Region 03—Philadelphia: 193</a:t>
            </a:r>
          </a:p>
          <a:p>
            <a:pPr lvl="5"/>
            <a:r>
              <a:rPr lang="en-US" sz="2200" dirty="0"/>
              <a:t>Region 04—Atlanta: 301</a:t>
            </a:r>
          </a:p>
          <a:p>
            <a:pPr lvl="5"/>
            <a:r>
              <a:rPr lang="en-US" sz="2200" dirty="0"/>
              <a:t>Region 05—Chicago: 1,788</a:t>
            </a:r>
          </a:p>
          <a:p>
            <a:pPr lvl="5"/>
            <a:r>
              <a:rPr lang="en-US" sz="2200" dirty="0"/>
              <a:t>Region 06—Dallas: 734</a:t>
            </a:r>
          </a:p>
          <a:p>
            <a:pPr lvl="5"/>
            <a:r>
              <a:rPr lang="en-US" sz="2200" dirty="0"/>
              <a:t>Region 07—Kansas City: 164</a:t>
            </a:r>
          </a:p>
          <a:p>
            <a:pPr lvl="5"/>
            <a:r>
              <a:rPr lang="en-US" sz="2200" dirty="0"/>
              <a:t>Region 08—Denver: 175</a:t>
            </a:r>
          </a:p>
          <a:p>
            <a:pPr lvl="5"/>
            <a:r>
              <a:rPr lang="en-US" sz="2200" dirty="0"/>
              <a:t>Region 09—San Francisco: 1,080</a:t>
            </a:r>
          </a:p>
          <a:p>
            <a:pPr lvl="5"/>
            <a:r>
              <a:rPr lang="en-US" sz="2200" dirty="0"/>
              <a:t>Region 10—Seattle: 420</a:t>
            </a:r>
          </a:p>
          <a:p>
            <a:pPr lvl="2"/>
            <a:endParaRPr lang="en-US" sz="2200" dirty="0"/>
          </a:p>
          <a:p>
            <a:endParaRPr lang="en-US" sz="2200" dirty="0" smtClean="0"/>
          </a:p>
          <a:p>
            <a:pPr defTabSz="1244600"/>
            <a:endParaRPr lang="en-US" sz="2200" kern="1200" dirty="0" smtClean="0"/>
          </a:p>
        </p:txBody>
      </p:sp>
      <p:sp>
        <p:nvSpPr>
          <p:cNvPr id="8" name="Freeform 7"/>
          <p:cNvSpPr/>
          <p:nvPr/>
        </p:nvSpPr>
        <p:spPr>
          <a:xfrm>
            <a:off x="1363966" y="54338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1696A3"/>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t>Exercise</a:t>
            </a:r>
            <a:r>
              <a:rPr lang="en-US" sz="3200" kern="1200" dirty="0" smtClean="0"/>
              <a:t>: </a:t>
            </a:r>
            <a:endParaRPr lang="en-US" sz="3200" kern="1200" dirty="0"/>
          </a:p>
        </p:txBody>
      </p:sp>
      <p:sp>
        <p:nvSpPr>
          <p:cNvPr id="11" name="TextBox 10"/>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Bending the Rules: Lying or Exaggeration</a:t>
            </a:r>
          </a:p>
        </p:txBody>
      </p:sp>
    </p:spTree>
    <p:extLst>
      <p:ext uri="{BB962C8B-B14F-4D97-AF65-F5344CB8AC3E}">
        <p14:creationId xmlns:p14="http://schemas.microsoft.com/office/powerpoint/2010/main" val="41592215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99" y="362841"/>
            <a:ext cx="11258319" cy="531390"/>
          </a:xfrm>
        </p:spPr>
        <p:txBody>
          <a:bodyPr>
            <a:normAutofit/>
          </a:bodyPr>
          <a:lstStyle/>
          <a:p>
            <a:pPr marL="68580" indent="0">
              <a:buNone/>
            </a:pP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4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2.13</a:t>
            </a:r>
            <a:r>
              <a:rPr lang="en-US" sz="2400" b="1" i="1" spc="-7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4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ricks</a:t>
            </a:r>
            <a:r>
              <a:rPr lang="en-US" sz="24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to</a:t>
            </a:r>
            <a:r>
              <a:rPr lang="en-US" sz="24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highlight</a:t>
            </a:r>
            <a:r>
              <a:rPr lang="en-US" sz="24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4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particular</a:t>
            </a:r>
            <a:r>
              <a:rPr lang="en-US" sz="24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r>
              <a:rPr lang="en-US" sz="24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point</a:t>
            </a:r>
            <a:r>
              <a:rPr lang="en-US" sz="24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without</a:t>
            </a:r>
            <a:r>
              <a:rPr lang="en-US" sz="24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changing</a:t>
            </a:r>
            <a:r>
              <a:rPr lang="en-US" sz="2400" b="1" i="1" spc="-15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4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endParaRPr lang="en-US" sz="2400"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Bending the Rules: Lying or Exaggeration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358" y="881921"/>
            <a:ext cx="3986588" cy="26276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59" y="3735948"/>
            <a:ext cx="4323473" cy="256948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0905"/>
          <a:stretch/>
        </p:blipFill>
        <p:spPr>
          <a:xfrm>
            <a:off x="753979" y="1785558"/>
            <a:ext cx="5303921" cy="3448050"/>
          </a:xfrm>
          <a:prstGeom prst="rect">
            <a:avLst/>
          </a:prstGeom>
        </p:spPr>
      </p:pic>
    </p:spTree>
    <p:extLst>
      <p:ext uri="{BB962C8B-B14F-4D97-AF65-F5344CB8AC3E}">
        <p14:creationId xmlns:p14="http://schemas.microsoft.com/office/powerpoint/2010/main" val="18080529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750" fill="hold"/>
                                        <p:tgtEl>
                                          <p:spTgt spid="10"/>
                                        </p:tgtEl>
                                        <p:attrNameLst>
                                          <p:attrName>ppt_w</p:attrName>
                                        </p:attrNameLst>
                                      </p:cBhvr>
                                      <p:tavLst>
                                        <p:tav tm="0">
                                          <p:val>
                                            <p:fltVal val="0"/>
                                          </p:val>
                                        </p:tav>
                                        <p:tav tm="100000">
                                          <p:val>
                                            <p:strVal val="#ppt_w"/>
                                          </p:val>
                                        </p:tav>
                                      </p:tavLst>
                                    </p:anim>
                                    <p:anim calcmode="lin" valueType="num">
                                      <p:cBhvr>
                                        <p:cTn id="15" dur="750" fill="hold"/>
                                        <p:tgtEl>
                                          <p:spTgt spid="10"/>
                                        </p:tgtEl>
                                        <p:attrNameLst>
                                          <p:attrName>ppt_h</p:attrName>
                                        </p:attrNameLst>
                                      </p:cBhvr>
                                      <p:tavLst>
                                        <p:tav tm="0">
                                          <p:val>
                                            <p:fltVal val="0"/>
                                          </p:val>
                                        </p:tav>
                                        <p:tav tm="100000">
                                          <p:val>
                                            <p:strVal val="#ppt_h"/>
                                          </p:val>
                                        </p:tav>
                                      </p:tavLst>
                                    </p:anim>
                                    <p:animEffect transition="in" filter="fade">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750" fill="hold"/>
                                        <p:tgtEl>
                                          <p:spTgt spid="11"/>
                                        </p:tgtEl>
                                        <p:attrNameLst>
                                          <p:attrName>ppt_w</p:attrName>
                                        </p:attrNameLst>
                                      </p:cBhvr>
                                      <p:tavLst>
                                        <p:tav tm="0">
                                          <p:val>
                                            <p:fltVal val="0"/>
                                          </p:val>
                                        </p:tav>
                                        <p:tav tm="100000">
                                          <p:val>
                                            <p:strVal val="#ppt_w"/>
                                          </p:val>
                                        </p:tav>
                                      </p:tavLst>
                                    </p:anim>
                                    <p:anim calcmode="lin" valueType="num">
                                      <p:cBhvr>
                                        <p:cTn id="22" dur="750" fill="hold"/>
                                        <p:tgtEl>
                                          <p:spTgt spid="11"/>
                                        </p:tgtEl>
                                        <p:attrNameLst>
                                          <p:attrName>ppt_h</p:attrName>
                                        </p:attrNameLst>
                                      </p:cBhvr>
                                      <p:tavLst>
                                        <p:tav tm="0">
                                          <p:val>
                                            <p:fltVal val="0"/>
                                          </p:val>
                                        </p:tav>
                                        <p:tav tm="100000">
                                          <p:val>
                                            <p:strVal val="#ppt_h"/>
                                          </p:val>
                                        </p:tav>
                                      </p:tavLst>
                                    </p:anim>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855" y="1605084"/>
            <a:ext cx="4892402" cy="785261"/>
          </a:xfrm>
        </p:spPr>
        <p:txBody>
          <a:bodyPr>
            <a:normAutofit/>
          </a:bodyPr>
          <a:lstStyle/>
          <a:p>
            <a:pPr marL="0" marR="0" indent="0">
              <a:spcBef>
                <a:spcPts val="380"/>
              </a:spcBef>
              <a:spcAft>
                <a:spcPts val="0"/>
              </a:spcAft>
              <a:buNone/>
            </a:pPr>
            <a:r>
              <a:rPr lang="en-US" sz="20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0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able</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2.5</a:t>
            </a:r>
            <a:r>
              <a:rPr lang="en-US" sz="2000" b="1" i="1" spc="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Poverty</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and</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crime</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sz="2000" b="1" i="1" spc="-8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New</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England</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states</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000" b="1" i="1" spc="-9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2009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8580" indent="0">
              <a:buNone/>
            </a:pPr>
            <a:endParaRPr lang="en-US" sz="2000"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Using Microsoft Excel –  Creating Charts</a:t>
            </a:r>
          </a:p>
        </p:txBody>
      </p:sp>
      <p:sp>
        <p:nvSpPr>
          <p:cNvPr id="5" name="Title 4"/>
          <p:cNvSpPr>
            <a:spLocks noGrp="1"/>
          </p:cNvSpPr>
          <p:nvPr>
            <p:ph type="title"/>
          </p:nvPr>
        </p:nvSpPr>
        <p:spPr>
          <a:xfrm>
            <a:off x="587542" y="652104"/>
            <a:ext cx="10940716" cy="897074"/>
          </a:xfrm>
        </p:spPr>
        <p:txBody>
          <a:bodyPr/>
          <a:lstStyle/>
          <a:p>
            <a:r>
              <a:rPr lang="en-US" sz="3600" dirty="0" smtClean="0"/>
              <a:t>Using Microsoft Excel – Creating Charts</a:t>
            </a:r>
            <a:endParaRPr lang="en-US" sz="3600" dirty="0"/>
          </a:p>
        </p:txBody>
      </p:sp>
      <p:sp>
        <p:nvSpPr>
          <p:cNvPr id="6" name="Freeform 5"/>
          <p:cNvSpPr/>
          <p:nvPr/>
        </p:nvSpPr>
        <p:spPr>
          <a:xfrm>
            <a:off x="786063" y="2131356"/>
            <a:ext cx="5117431" cy="3723027"/>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defTabSz="0"/>
            <a:r>
              <a:rPr lang="en-US" sz="2400" dirty="0"/>
              <a:t>Table 2.5 shows the percentage of the population living in poverty and the violent crime rate per 100,000 people in 2009 (from census.gov) in the six New England states. Decide if a bar chart or pie chart is better to represent the data.</a:t>
            </a:r>
          </a:p>
          <a:p>
            <a:pPr lvl="2"/>
            <a:endParaRPr lang="en-US" sz="2400" dirty="0"/>
          </a:p>
          <a:p>
            <a:endParaRPr lang="en-US" sz="2400" dirty="0" smtClean="0"/>
          </a:p>
          <a:p>
            <a:pPr defTabSz="1244600"/>
            <a:endParaRPr lang="en-US" sz="2400" kern="1200" dirty="0" smtClean="0"/>
          </a:p>
        </p:txBody>
      </p:sp>
      <p:sp>
        <p:nvSpPr>
          <p:cNvPr id="8" name="Freeform 7"/>
          <p:cNvSpPr/>
          <p:nvPr/>
        </p:nvSpPr>
        <p:spPr>
          <a:xfrm>
            <a:off x="912781" y="1746321"/>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2396455065"/>
              </p:ext>
            </p:extLst>
          </p:nvPr>
        </p:nvGraphicFramePr>
        <p:xfrm>
          <a:off x="6841382" y="2493262"/>
          <a:ext cx="4481347" cy="2951537"/>
        </p:xfrm>
        <a:graphic>
          <a:graphicData uri="http://schemas.openxmlformats.org/drawingml/2006/table">
            <a:tbl>
              <a:tblPr firstRow="1" firstCol="1" lastRow="1" lastCol="1" bandRow="1" bandCol="1"/>
              <a:tblGrid>
                <a:gridCol w="1561683"/>
                <a:gridCol w="1400427"/>
                <a:gridCol w="1519237"/>
              </a:tblGrid>
              <a:tr h="443607">
                <a:tc>
                  <a:txBody>
                    <a:bodyPr/>
                    <a:lstStyle/>
                    <a:p>
                      <a:pPr marL="47625" marR="0" algn="ctr">
                        <a:spcBef>
                          <a:spcPts val="205"/>
                        </a:spcBef>
                        <a:spcAft>
                          <a:spcPts val="0"/>
                        </a:spcAft>
                      </a:pPr>
                      <a:r>
                        <a:rPr lang="en-US" sz="18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State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0" marR="0" algn="ctr">
                        <a:spcBef>
                          <a:spcPts val="205"/>
                        </a:spcBef>
                        <a:spcAft>
                          <a:spcPts val="0"/>
                        </a:spcAft>
                      </a:pPr>
                      <a:r>
                        <a:rPr lang="en-US" sz="18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Poverty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369570" marR="369570" algn="ctr">
                        <a:spcBef>
                          <a:spcPts val="205"/>
                        </a:spcBef>
                        <a:spcAft>
                          <a:spcPts val="0"/>
                        </a:spcAft>
                      </a:pPr>
                      <a:r>
                        <a:rPr lang="en-US" sz="1800" b="1"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Crime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404050">
                <a:tc>
                  <a:txBody>
                    <a:bodyPr/>
                    <a:lstStyle/>
                    <a:p>
                      <a:pPr marL="47625" marR="0" algn="ctr">
                        <a:spcBef>
                          <a:spcPts val="240"/>
                        </a:spcBef>
                        <a:spcAft>
                          <a:spcPts val="0"/>
                        </a:spcAft>
                      </a:pPr>
                      <a:r>
                        <a:rPr lang="en-US" sz="16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Connecticut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18465" marR="430530" algn="ctr">
                        <a:spcBef>
                          <a:spcPts val="215"/>
                        </a:spcBef>
                        <a:spcAft>
                          <a:spcPts val="0"/>
                        </a:spcAft>
                      </a:pPr>
                      <a:r>
                        <a:rPr lang="en-US" sz="16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69570" marR="356870" algn="ctr">
                        <a:spcBef>
                          <a:spcPts val="215"/>
                        </a:spcBef>
                        <a:spcAft>
                          <a:spcPts val="0"/>
                        </a:spcAft>
                      </a:pPr>
                      <a:r>
                        <a:rPr lang="en-US" sz="16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306.7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4050">
                <a:tc>
                  <a:txBody>
                    <a:bodyPr/>
                    <a:lstStyle/>
                    <a:p>
                      <a:pPr marL="47625" marR="0" algn="ctr">
                        <a:spcBef>
                          <a:spcPts val="240"/>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Maine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18465" marR="48133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69570" marR="35687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119.4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4050">
                <a:tc>
                  <a:txBody>
                    <a:bodyPr/>
                    <a:lstStyle/>
                    <a:p>
                      <a:pPr marL="47625" marR="0" algn="ctr">
                        <a:spcBef>
                          <a:spcPts val="240"/>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Massachusetts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18465" marR="48133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69570" marR="35687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466.2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4050">
                <a:tc>
                  <a:txBody>
                    <a:bodyPr/>
                    <a:lstStyle/>
                    <a:p>
                      <a:pPr marL="47625" marR="0" algn="ctr">
                        <a:spcBef>
                          <a:spcPts val="240"/>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New</a:t>
                      </a:r>
                      <a:r>
                        <a:rPr lang="en-US" sz="1600" spc="7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Hampshire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18465" marR="43053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69570" marR="28067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4050">
                <a:tc>
                  <a:txBody>
                    <a:bodyPr/>
                    <a:lstStyle/>
                    <a:p>
                      <a:pPr marL="47625" marR="0" algn="ctr">
                        <a:spcBef>
                          <a:spcPts val="240"/>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Rhode</a:t>
                      </a:r>
                      <a:r>
                        <a:rPr lang="en-US" sz="1600" spc="-1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Island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18465" marR="48133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69570" marR="35687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252.8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4050">
                <a:tc>
                  <a:txBody>
                    <a:bodyPr/>
                    <a:lstStyle/>
                    <a:p>
                      <a:pPr marL="47625" marR="0" algn="ctr">
                        <a:spcBef>
                          <a:spcPts val="240"/>
                        </a:spcBef>
                        <a:spcAft>
                          <a:spcPts val="0"/>
                        </a:spcAft>
                      </a:pPr>
                      <a:r>
                        <a:rPr lang="en-US" sz="1600" spc="-15">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V</a:t>
                      </a:r>
                      <a:r>
                        <a:rPr lang="en-US" sz="1600" spc="-2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ermont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18465" marR="481330" algn="ctr">
                        <a:spcBef>
                          <a:spcPts val="215"/>
                        </a:spcBef>
                        <a:spcAft>
                          <a:spcPts val="0"/>
                        </a:spcAft>
                      </a:pPr>
                      <a:r>
                        <a:rPr lang="en-US" sz="160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69570" marR="356870" algn="ctr">
                        <a:spcBef>
                          <a:spcPts val="215"/>
                        </a:spcBef>
                        <a:spcAft>
                          <a:spcPts val="0"/>
                        </a:spcAft>
                      </a:pPr>
                      <a:r>
                        <a:rPr lang="en-US" sz="1600" dirty="0">
                          <a:solidFill>
                            <a:srgbClr val="231F20"/>
                          </a:solidFill>
                          <a:effectLst/>
                          <a:latin typeface="Century Gothic" panose="020B0502020202020204" pitchFamily="34" charset="0"/>
                          <a:ea typeface="Calibri" panose="020F0502020204030204" pitchFamily="34" charset="0"/>
                          <a:cs typeface="Times New Roman" panose="02020603050405020304" pitchFamily="18" charset="0"/>
                        </a:rPr>
                        <a:t>140.8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70614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167" y="1684421"/>
            <a:ext cx="10539664" cy="4570314"/>
          </a:xfrm>
        </p:spPr>
        <p:txBody>
          <a:bodyPr>
            <a:normAutofit/>
          </a:bodyPr>
          <a:lstStyle/>
          <a:p>
            <a:pPr lvl="0" algn="just"/>
            <a:r>
              <a:rPr lang="en-US" sz="2400" dirty="0"/>
              <a:t>Enter the data into an empty spreadsheet in Excel.</a:t>
            </a:r>
          </a:p>
          <a:p>
            <a:pPr lvl="0" algn="just"/>
            <a:r>
              <a:rPr lang="en-US" sz="2400" dirty="0"/>
              <a:t>Use the mouse (or cursor keys while holding SHIFT) to select the cells in the first two columns, including the first row </a:t>
            </a:r>
            <a:r>
              <a:rPr lang="en-US" sz="2400" dirty="0" smtClean="0"/>
              <a:t>containing </a:t>
            </a:r>
            <a:r>
              <a:rPr lang="en-US" sz="2400" dirty="0"/>
              <a:t>the variable names; ignore the third column for now.</a:t>
            </a:r>
          </a:p>
          <a:p>
            <a:pPr lvl="0" algn="just"/>
            <a:r>
              <a:rPr lang="en-US" sz="2400" dirty="0"/>
              <a:t>Select the “Insert” ribbon. </a:t>
            </a:r>
            <a:endParaRPr lang="en-US" sz="2400" dirty="0" smtClean="0"/>
          </a:p>
          <a:p>
            <a:pPr lvl="1" algn="just"/>
            <a:r>
              <a:rPr lang="en-US" sz="2400" dirty="0" smtClean="0"/>
              <a:t>You </a:t>
            </a:r>
            <a:r>
              <a:rPr lang="en-US" sz="2400" dirty="0"/>
              <a:t>should see an icon for “recommended chart” as well as icons for specific chart types. </a:t>
            </a:r>
            <a:r>
              <a:rPr lang="en-US" sz="2400" dirty="0" smtClean="0"/>
              <a:t>It </a:t>
            </a:r>
            <a:r>
              <a:rPr lang="en-US" sz="2400" dirty="0"/>
              <a:t>is usually a good idea to check the recommended chart.</a:t>
            </a:r>
          </a:p>
          <a:p>
            <a:pPr algn="just"/>
            <a:r>
              <a:rPr lang="en-US" sz="2400" dirty="0"/>
              <a:t>In our case, though, we know which chart type we want, so we directly click on the pie chart icon and select the “3D” subtype.</a:t>
            </a:r>
          </a:p>
          <a:p>
            <a:pPr algn="just"/>
            <a:endParaRPr lang="en-US" sz="2400"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Using Microsoft Excel –  Creating Charts</a:t>
            </a:r>
          </a:p>
        </p:txBody>
      </p:sp>
      <p:sp>
        <p:nvSpPr>
          <p:cNvPr id="2" name="Rectangle 1"/>
          <p:cNvSpPr/>
          <p:nvPr/>
        </p:nvSpPr>
        <p:spPr>
          <a:xfrm>
            <a:off x="721894" y="791869"/>
            <a:ext cx="10748211" cy="892552"/>
          </a:xfrm>
          <a:prstGeom prst="rect">
            <a:avLst/>
          </a:prstGeom>
        </p:spPr>
        <p:txBody>
          <a:bodyPr wrap="square">
            <a:spAutoFit/>
          </a:bodyPr>
          <a:lstStyle/>
          <a:p>
            <a:r>
              <a:rPr lang="en-US" sz="2600" dirty="0">
                <a:effectLst>
                  <a:outerShdw blurRad="38100" dist="38100" dir="2700000" algn="tl">
                    <a:srgbClr val="000000">
                      <a:alpha val="43137"/>
                    </a:srgbClr>
                  </a:outerShdw>
                </a:effectLst>
              </a:rPr>
              <a:t>Note that the following instructions are for Excel 2013 but other versions of Excel offer similar capabilities.</a:t>
            </a:r>
          </a:p>
        </p:txBody>
      </p:sp>
    </p:spTree>
    <p:extLst>
      <p:ext uri="{BB962C8B-B14F-4D97-AF65-F5344CB8AC3E}">
        <p14:creationId xmlns:p14="http://schemas.microsoft.com/office/powerpoint/2010/main" val="19165264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750"/>
                                        <p:tgtEl>
                                          <p:spTgt spid="3">
                                            <p:txEl>
                                              <p:pRg st="3" end="3"/>
                                            </p:txEl>
                                          </p:spTgt>
                                        </p:tgtEl>
                                      </p:cBhvr>
                                    </p:animEffect>
                                    <p:anim calcmode="lin" valueType="num">
                                      <p:cBhvr>
                                        <p:cTn id="2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anim calcmode="lin" valueType="num">
                                      <p:cBhvr>
                                        <p:cTn id="3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090" y="931517"/>
            <a:ext cx="10940716" cy="482548"/>
          </a:xfrm>
        </p:spPr>
        <p:txBody>
          <a:bodyPr>
            <a:normAutofit/>
          </a:bodyPr>
          <a:lstStyle/>
          <a:p>
            <a:pPr marL="68580" indent="0">
              <a:buNone/>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0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2.14</a:t>
            </a:r>
            <a:r>
              <a:rPr lang="en-US" sz="2000" b="1" i="1" spc="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Poverty</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New</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England</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states</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0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pie</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(left)</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and</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bar</a:t>
            </a:r>
            <a:r>
              <a:rPr lang="en-US" sz="2000" b="1" i="1" spc="-9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2000" b="1" i="1" spc="-10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(right)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482" y="1414065"/>
            <a:ext cx="3972068" cy="25835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48" y="1797472"/>
            <a:ext cx="5339823" cy="2610580"/>
          </a:xfrm>
          <a:prstGeom prst="rect">
            <a:avLst/>
          </a:prstGeom>
        </p:spPr>
      </p:pic>
      <p:sp>
        <p:nvSpPr>
          <p:cNvPr id="6" name="Rectangle 5"/>
          <p:cNvSpPr/>
          <p:nvPr/>
        </p:nvSpPr>
        <p:spPr>
          <a:xfrm>
            <a:off x="796090" y="4296280"/>
            <a:ext cx="5404813" cy="1754326"/>
          </a:xfrm>
          <a:prstGeom prst="rect">
            <a:avLst/>
          </a:prstGeom>
        </p:spPr>
        <p:txBody>
          <a:bodyPr wrap="square">
            <a:spAutoFit/>
          </a:bodyPr>
          <a:lstStyle/>
          <a:p>
            <a:pPr marL="285750" indent="-285750">
              <a:buFont typeface="Arial" panose="020B0604020202020204" pitchFamily="34" charset="0"/>
              <a:buChar char="•"/>
            </a:pPr>
            <a:r>
              <a:rPr lang="en-US" dirty="0"/>
              <a:t>The pie chart </a:t>
            </a:r>
            <a:r>
              <a:rPr lang="en-US" dirty="0" smtClean="0"/>
              <a:t>– not </a:t>
            </a:r>
            <a:r>
              <a:rPr lang="en-US" dirty="0"/>
              <a:t>very </a:t>
            </a:r>
            <a:r>
              <a:rPr lang="en-US" dirty="0" smtClean="0"/>
              <a:t>helpful</a:t>
            </a:r>
          </a:p>
          <a:p>
            <a:pPr marL="742950" lvl="1" indent="-285750">
              <a:buFont typeface="Arial" panose="020B0604020202020204" pitchFamily="34" charset="0"/>
              <a:buChar char="•"/>
            </a:pPr>
            <a:r>
              <a:rPr lang="en-US" dirty="0" smtClean="0"/>
              <a:t>difficult </a:t>
            </a:r>
            <a:r>
              <a:rPr lang="en-US" dirty="0"/>
              <a:t>to grasp which slice </a:t>
            </a:r>
            <a:r>
              <a:rPr lang="en-US" dirty="0" smtClean="0"/>
              <a:t>represents </a:t>
            </a:r>
            <a:r>
              <a:rPr lang="en-US" dirty="0"/>
              <a:t>what state and it is difficult to see the actual poverty rate for each </a:t>
            </a:r>
            <a:r>
              <a:rPr lang="en-US" dirty="0" smtClean="0"/>
              <a:t>slice</a:t>
            </a:r>
          </a:p>
          <a:p>
            <a:pPr marL="285750" indent="-285750">
              <a:buFont typeface="Arial" panose="020B0604020202020204" pitchFamily="34" charset="0"/>
              <a:buChar char="•"/>
            </a:pPr>
            <a:r>
              <a:rPr lang="en-US" dirty="0" smtClean="0"/>
              <a:t>Excel </a:t>
            </a:r>
            <a:r>
              <a:rPr lang="en-US" dirty="0"/>
              <a:t>recommends pie charts if the various category values add to 100 percent</a:t>
            </a:r>
          </a:p>
        </p:txBody>
      </p:sp>
      <p:sp>
        <p:nvSpPr>
          <p:cNvPr id="7" name="Rectangle 6"/>
          <p:cNvSpPr/>
          <p:nvPr/>
        </p:nvSpPr>
        <p:spPr>
          <a:xfrm>
            <a:off x="6440037" y="5173443"/>
            <a:ext cx="5404813" cy="646331"/>
          </a:xfrm>
          <a:prstGeom prst="rect">
            <a:avLst/>
          </a:prstGeom>
        </p:spPr>
        <p:txBody>
          <a:bodyPr wrap="square">
            <a:spAutoFit/>
          </a:bodyPr>
          <a:lstStyle/>
          <a:p>
            <a:pPr marL="285750" indent="-285750">
              <a:buFont typeface="Arial" panose="020B0604020202020204" pitchFamily="34" charset="0"/>
              <a:buChar char="•"/>
            </a:pPr>
            <a:r>
              <a:rPr lang="en-US" dirty="0" smtClean="0"/>
              <a:t>The bar chart has </a:t>
            </a:r>
            <a:r>
              <a:rPr lang="en-US" dirty="0"/>
              <a:t>more potential but at the moment it is not looking its best.</a:t>
            </a:r>
          </a:p>
        </p:txBody>
      </p:sp>
      <p:sp>
        <p:nvSpPr>
          <p:cNvPr id="9" name="TextBox 8"/>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Using Microsoft Excel –  Creating Charts</a:t>
            </a:r>
          </a:p>
        </p:txBody>
      </p:sp>
    </p:spTree>
    <p:extLst>
      <p:ext uri="{BB962C8B-B14F-4D97-AF65-F5344CB8AC3E}">
        <p14:creationId xmlns:p14="http://schemas.microsoft.com/office/powerpoint/2010/main" val="34159040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750"/>
                                        <p:tgtEl>
                                          <p:spTgt spid="6">
                                            <p:txEl>
                                              <p:pRg st="1" end="1"/>
                                            </p:txEl>
                                          </p:spTgt>
                                        </p:tgtEl>
                                      </p:cBhvr>
                                    </p:animEffect>
                                    <p:anim calcmode="lin" valueType="num">
                                      <p:cBhvr>
                                        <p:cTn id="13"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750"/>
                                        <p:tgtEl>
                                          <p:spTgt spid="6">
                                            <p:txEl>
                                              <p:pRg st="2" end="2"/>
                                            </p:txEl>
                                          </p:spTgt>
                                        </p:tgtEl>
                                      </p:cBhvr>
                                    </p:animEffect>
                                    <p:anim calcmode="lin" valueType="num">
                                      <p:cBhvr>
                                        <p:cTn id="20"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55331" y="1025778"/>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4400" kern="1200" dirty="0" smtClean="0">
                <a:solidFill>
                  <a:schemeClr val="bg1"/>
                </a:solidFill>
                <a:effectLst>
                  <a:outerShdw blurRad="38100" dist="38100" dir="2700000" algn="tl">
                    <a:srgbClr val="000000">
                      <a:alpha val="43137"/>
                    </a:srgbClr>
                  </a:outerShdw>
                </a:effectLst>
              </a:rPr>
              <a:t>Pie Charts</a:t>
            </a:r>
            <a:endParaRPr lang="en-US" sz="44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55331" y="1803378"/>
            <a:ext cx="10940716" cy="345973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lvl="1" indent="-457200" algn="l" defTabSz="1200150" rtl="0">
              <a:lnSpc>
                <a:spcPct val="90000"/>
              </a:lnSpc>
              <a:spcBef>
                <a:spcPct val="0"/>
              </a:spcBef>
              <a:spcAft>
                <a:spcPct val="15000"/>
              </a:spcAft>
              <a:buFont typeface="Wingdings" panose="05000000000000000000" pitchFamily="2" charset="2"/>
              <a:buChar char="§"/>
            </a:pPr>
            <a:r>
              <a:rPr lang="en-US" sz="2700" kern="1200" dirty="0" smtClean="0"/>
              <a:t>convenient way to visualize data if the categories that divide the data are not that numerous (eight or less)</a:t>
            </a:r>
            <a:endParaRPr lang="en-US" sz="2700" kern="1200" dirty="0"/>
          </a:p>
          <a:p>
            <a:pPr lvl="1" indent="-457200" algn="l" defTabSz="1200150" rtl="0">
              <a:lnSpc>
                <a:spcPct val="90000"/>
              </a:lnSpc>
              <a:spcBef>
                <a:spcPct val="0"/>
              </a:spcBef>
              <a:spcAft>
                <a:spcPct val="15000"/>
              </a:spcAft>
              <a:buFont typeface="Wingdings" panose="05000000000000000000" pitchFamily="2" charset="2"/>
              <a:buChar char="§"/>
            </a:pPr>
            <a:r>
              <a:rPr lang="en-US" sz="2700" kern="1200" dirty="0" smtClean="0"/>
              <a:t>apply to categorical variables (either ordinal or nominal)</a:t>
            </a:r>
            <a:endParaRPr lang="en-US" sz="2700" kern="1200" dirty="0"/>
          </a:p>
          <a:p>
            <a:pPr lvl="2" indent="-457200" defTabSz="1200150">
              <a:lnSpc>
                <a:spcPct val="90000"/>
              </a:lnSpc>
              <a:spcBef>
                <a:spcPct val="0"/>
              </a:spcBef>
              <a:spcAft>
                <a:spcPct val="15000"/>
              </a:spcAft>
              <a:buFont typeface="Wingdings" panose="05000000000000000000" pitchFamily="2" charset="2"/>
              <a:buChar char="§"/>
            </a:pPr>
            <a:r>
              <a:rPr lang="en-US" sz="2700" kern="1200" dirty="0" smtClean="0"/>
              <a:t>in most cases they are not appropriate for numerical variables</a:t>
            </a:r>
            <a:endParaRPr lang="en-US" sz="2700" kern="1200" dirty="0"/>
          </a:p>
          <a:p>
            <a:pPr lvl="1" indent="-457200" algn="l" defTabSz="1200150" rtl="0">
              <a:lnSpc>
                <a:spcPct val="90000"/>
              </a:lnSpc>
              <a:spcBef>
                <a:spcPct val="0"/>
              </a:spcBef>
              <a:spcAft>
                <a:spcPct val="15000"/>
              </a:spcAft>
              <a:buFont typeface="Wingdings" panose="05000000000000000000" pitchFamily="2" charset="2"/>
              <a:buChar char="§"/>
            </a:pPr>
            <a:r>
              <a:rPr lang="en-US" sz="2700" kern="1200" dirty="0" smtClean="0"/>
              <a:t>divides a circle into segments such that the area of each segment over the total area corresponds to the ratio of each number over the total</a:t>
            </a:r>
            <a:endParaRPr lang="en-US" sz="2700" kern="12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Tree>
    <p:extLst>
      <p:ext uri="{BB962C8B-B14F-4D97-AF65-F5344CB8AC3E}">
        <p14:creationId xmlns:p14="http://schemas.microsoft.com/office/powerpoint/2010/main" val="1943924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750"/>
                                        <p:tgtEl>
                                          <p:spTgt spid="23">
                                            <p:txEl>
                                              <p:pRg st="2" end="2"/>
                                            </p:txEl>
                                          </p:spTgt>
                                        </p:tgtEl>
                                      </p:cBhvr>
                                    </p:animEffect>
                                    <p:anim calcmode="lin" valueType="num">
                                      <p:cBhvr>
                                        <p:cTn id="28"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750"/>
                                        <p:tgtEl>
                                          <p:spTgt spid="23">
                                            <p:txEl>
                                              <p:pRg st="3" end="3"/>
                                            </p:txEl>
                                          </p:spTgt>
                                        </p:tgtEl>
                                      </p:cBhvr>
                                    </p:animEffect>
                                    <p:anim calcmode="lin" valueType="num">
                                      <p:cBhvr>
                                        <p:cTn id="35"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0300" y="1292684"/>
            <a:ext cx="5909355" cy="482548"/>
          </a:xfrm>
        </p:spPr>
        <p:txBody>
          <a:bodyPr>
            <a:noAutofit/>
          </a:bodyPr>
          <a:lstStyle/>
          <a:p>
            <a:pPr marL="68580" indent="0">
              <a:buNone/>
            </a:pP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18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2.15</a:t>
            </a:r>
            <a:r>
              <a:rPr lang="en-US" sz="18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Nicely</a:t>
            </a:r>
            <a:r>
              <a:rPr lang="en-US" sz="18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formatted</a:t>
            </a:r>
            <a:r>
              <a:rPr lang="en-US" sz="18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bar</a:t>
            </a:r>
            <a:r>
              <a:rPr lang="en-US" sz="18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18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sz="18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poverty</a:t>
            </a:r>
            <a:r>
              <a:rPr lang="en-US" sz="18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18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endParaRPr lang="en-US" sz="1800" dirty="0"/>
          </a:p>
        </p:txBody>
      </p:sp>
      <p:sp>
        <p:nvSpPr>
          <p:cNvPr id="5" name="Content Placeholder 2"/>
          <p:cNvSpPr txBox="1">
            <a:spLocks/>
          </p:cNvSpPr>
          <p:nvPr/>
        </p:nvSpPr>
        <p:spPr>
          <a:xfrm>
            <a:off x="470042" y="1164347"/>
            <a:ext cx="5330258" cy="4194347"/>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r>
              <a:rPr lang="en-US" sz="2400" dirty="0"/>
              <a:t>Click on the chart title “Poverty” and press </a:t>
            </a:r>
            <a:r>
              <a:rPr lang="en-US" sz="2400" dirty="0" smtClean="0"/>
              <a:t>Delete.</a:t>
            </a:r>
          </a:p>
          <a:p>
            <a:pPr lvl="1"/>
            <a:r>
              <a:rPr lang="en-US" sz="2200" dirty="0" smtClean="0"/>
              <a:t>The </a:t>
            </a:r>
            <a:r>
              <a:rPr lang="en-US" sz="2200" dirty="0"/>
              <a:t>title will disappear and the chart will grow slightly.</a:t>
            </a:r>
          </a:p>
          <a:p>
            <a:r>
              <a:rPr lang="en-US" sz="2400" dirty="0"/>
              <a:t>Excel offers some “styles” on the “Insert” ribbon that can further improve the look of a chart. </a:t>
            </a:r>
            <a:endParaRPr lang="en-US" sz="2400" dirty="0" smtClean="0"/>
          </a:p>
          <a:p>
            <a:pPr lvl="1"/>
            <a:r>
              <a:rPr lang="en-US" sz="2200" dirty="0" smtClean="0"/>
              <a:t>We </a:t>
            </a:r>
            <a:r>
              <a:rPr lang="en-US" sz="2200" dirty="0"/>
              <a:t>pick, for example, the third option called “style 3” to get a nicely formatted, readable chart as shown in Figure 2.15.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1941219"/>
            <a:ext cx="5303935" cy="3127962"/>
          </a:xfrm>
          <a:prstGeom prst="rect">
            <a:avLst/>
          </a:prstGeom>
        </p:spPr>
      </p:pic>
      <p:sp>
        <p:nvSpPr>
          <p:cNvPr id="7" name="TextBox 6"/>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Using Microsoft Excel –  Creating Charts</a:t>
            </a:r>
          </a:p>
        </p:txBody>
      </p:sp>
    </p:spTree>
    <p:extLst>
      <p:ext uri="{BB962C8B-B14F-4D97-AF65-F5344CB8AC3E}">
        <p14:creationId xmlns:p14="http://schemas.microsoft.com/office/powerpoint/2010/main" val="1495218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750"/>
                                        <p:tgtEl>
                                          <p:spTgt spid="5">
                                            <p:txEl>
                                              <p:pRg st="2" end="2"/>
                                            </p:txEl>
                                          </p:spTgt>
                                        </p:tgtEl>
                                      </p:cBhvr>
                                    </p:animEffect>
                                    <p:anim calcmode="lin" valueType="num">
                                      <p:cBhvr>
                                        <p:cTn id="20"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750"/>
                                        <p:tgtEl>
                                          <p:spTgt spid="5">
                                            <p:txEl>
                                              <p:pRg st="3" end="3"/>
                                            </p:txEl>
                                          </p:spTgt>
                                        </p:tgtEl>
                                      </p:cBhvr>
                                    </p:animEffect>
                                    <p:anim calcmode="lin" valueType="num">
                                      <p:cBhvr>
                                        <p:cTn id="27"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7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barn(inVertical)">
                                      <p:cBhvr>
                                        <p:cTn id="33" dur="500"/>
                                        <p:tgtEl>
                                          <p:spTgt spid="3">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84" y="1090862"/>
            <a:ext cx="10844463" cy="5031641"/>
          </a:xfrm>
        </p:spPr>
        <p:txBody>
          <a:bodyPr>
            <a:normAutofit/>
          </a:bodyPr>
          <a:lstStyle/>
          <a:p>
            <a:r>
              <a:rPr lang="en-US" sz="2600" dirty="0"/>
              <a:t>To create a chart for the “crime” variable we first switch the second and third columns with each other via cut and paste—for simple charts it is easiest to make sure that the data and the labels are next to each other. </a:t>
            </a:r>
            <a:endParaRPr lang="en-US" sz="2600" dirty="0" smtClean="0"/>
          </a:p>
          <a:p>
            <a:pPr lvl="1"/>
            <a:r>
              <a:rPr lang="en-US" dirty="0" smtClean="0"/>
              <a:t>If </a:t>
            </a:r>
            <a:r>
              <a:rPr lang="en-US" dirty="0"/>
              <a:t>you select all three columns, Excel will recommend a “stacked” chart, which is not appropriate for this </a:t>
            </a:r>
            <a:r>
              <a:rPr lang="en-US" dirty="0" smtClean="0"/>
              <a:t>data.</a:t>
            </a:r>
          </a:p>
          <a:p>
            <a:pPr lvl="1"/>
            <a:r>
              <a:rPr lang="en-US" dirty="0" smtClean="0"/>
              <a:t>Alternatively</a:t>
            </a:r>
            <a:r>
              <a:rPr lang="en-US" dirty="0"/>
              <a:t>, you could use the cursor keys together with CTRL to select the non-adjacent columns “State” and “Crime.” </a:t>
            </a:r>
            <a:endParaRPr lang="en-US" dirty="0" smtClean="0"/>
          </a:p>
          <a:p>
            <a:r>
              <a:rPr lang="en-US" sz="2400" dirty="0" smtClean="0"/>
              <a:t>For </a:t>
            </a:r>
            <a:r>
              <a:rPr lang="en-US" sz="2400" dirty="0"/>
              <a:t>additional help and information, see “How to use the Chart Wizard,” available at </a:t>
            </a:r>
            <a:r>
              <a:rPr lang="en-US" sz="2400" dirty="0">
                <a:hlinkClick r:id="rId2"/>
              </a:rPr>
              <a:t>https://</a:t>
            </a:r>
            <a:r>
              <a:rPr lang="en-US" sz="2400" dirty="0" smtClean="0">
                <a:hlinkClick r:id="rId2"/>
              </a:rPr>
              <a:t>support.microsoft.com/en-us/kb/304421</a:t>
            </a:r>
            <a:endParaRPr lang="en-US" sz="2400" dirty="0" smtClean="0"/>
          </a:p>
          <a:p>
            <a:endParaRPr lang="en-US" sz="2600" dirty="0"/>
          </a:p>
          <a:p>
            <a:pPr marL="68580" indent="0">
              <a:buNone/>
            </a:pPr>
            <a:endParaRPr lang="en-US" sz="2600"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Using Microsoft Excel –  Creating Charts</a:t>
            </a:r>
          </a:p>
        </p:txBody>
      </p:sp>
    </p:spTree>
    <p:extLst>
      <p:ext uri="{BB962C8B-B14F-4D97-AF65-F5344CB8AC3E}">
        <p14:creationId xmlns:p14="http://schemas.microsoft.com/office/powerpoint/2010/main" val="40976210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Excel’s Histogram Tool</a:t>
            </a:r>
            <a:endParaRPr lang="en-US" dirty="0"/>
          </a:p>
        </p:txBody>
      </p:sp>
      <p:sp>
        <p:nvSpPr>
          <p:cNvPr id="4" name="TextBox 3"/>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
        <p:nvSpPr>
          <p:cNvPr id="5" name="Freeform 4"/>
          <p:cNvSpPr/>
          <p:nvPr/>
        </p:nvSpPr>
        <p:spPr>
          <a:xfrm>
            <a:off x="1124952" y="2084352"/>
            <a:ext cx="10072437" cy="333788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600" dirty="0"/>
              <a:t>Many communities add fluoride to water to prevent tooth decay. In a 25-day period, these levels of fluoride were measured: 75, 86, 84, 85, 97, 94, 89, 84, 83, 89, 88, 78, 77, 76, 82, 72, 92, </a:t>
            </a:r>
            <a:r>
              <a:rPr lang="en-US" sz="2600" dirty="0" smtClean="0"/>
              <a:t>105, 94</a:t>
            </a:r>
            <a:r>
              <a:rPr lang="en-US" sz="2600" dirty="0"/>
              <a:t>, 83, 81, 85, 97, 93, 79. </a:t>
            </a:r>
            <a:endParaRPr lang="en-US" sz="2600" dirty="0" smtClean="0"/>
          </a:p>
          <a:p>
            <a:pPr marL="342900" indent="-342900">
              <a:spcBef>
                <a:spcPts val="600"/>
              </a:spcBef>
              <a:spcAft>
                <a:spcPts val="1200"/>
              </a:spcAft>
              <a:buFont typeface="Wingdings" panose="05000000000000000000" pitchFamily="2" charset="2"/>
              <a:buChar char="§"/>
            </a:pPr>
            <a:r>
              <a:rPr lang="en-US" sz="2600" dirty="0" smtClean="0"/>
              <a:t>Create </a:t>
            </a:r>
            <a:r>
              <a:rPr lang="en-US" sz="2600" dirty="0"/>
              <a:t>an appropriate frequency histogram representing this data, using the appropriate Analysis </a:t>
            </a:r>
            <a:r>
              <a:rPr lang="en-US" sz="2600" dirty="0" err="1"/>
              <a:t>ToolPak</a:t>
            </a:r>
            <a:r>
              <a:rPr lang="en-US" sz="2600" dirty="0"/>
              <a:t> tool.</a:t>
            </a:r>
          </a:p>
          <a:p>
            <a:pPr lvl="2">
              <a:spcBef>
                <a:spcPts val="600"/>
              </a:spcBef>
              <a:spcAft>
                <a:spcPts val="1200"/>
              </a:spcAft>
            </a:pPr>
            <a:endParaRPr lang="en-US" sz="2600" dirty="0"/>
          </a:p>
          <a:p>
            <a:pPr>
              <a:spcBef>
                <a:spcPts val="600"/>
              </a:spcBef>
              <a:spcAft>
                <a:spcPts val="1200"/>
              </a:spcAft>
            </a:pPr>
            <a:endParaRPr lang="en-US" sz="2600" dirty="0" smtClean="0"/>
          </a:p>
          <a:p>
            <a:pPr defTabSz="1244600">
              <a:spcBef>
                <a:spcPts val="600"/>
              </a:spcBef>
              <a:spcAft>
                <a:spcPts val="1200"/>
              </a:spcAft>
            </a:pPr>
            <a:endParaRPr lang="en-US" sz="2600" kern="1200" dirty="0" smtClean="0"/>
          </a:p>
        </p:txBody>
      </p:sp>
      <p:sp>
        <p:nvSpPr>
          <p:cNvPr id="6" name="Freeform 5"/>
          <p:cNvSpPr/>
          <p:nvPr/>
        </p:nvSpPr>
        <p:spPr>
          <a:xfrm>
            <a:off x="1251670" y="1699316"/>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18175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84" y="770021"/>
            <a:ext cx="10635916" cy="5352483"/>
          </a:xfrm>
        </p:spPr>
        <p:txBody>
          <a:bodyPr>
            <a:noAutofit/>
          </a:bodyPr>
          <a:lstStyle/>
          <a:p>
            <a:pPr marL="68580" indent="0" algn="just">
              <a:buNone/>
            </a:pPr>
            <a:r>
              <a:rPr lang="en-US" sz="2800" dirty="0">
                <a:effectLst>
                  <a:outerShdw blurRad="38100" dist="38100" dir="2700000" algn="tl">
                    <a:srgbClr val="000000">
                      <a:alpha val="43137"/>
                    </a:srgbClr>
                  </a:outerShdw>
                </a:effectLst>
              </a:rPr>
              <a:t>Here is a quick walk-through of this procedure</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algn="just"/>
            <a:r>
              <a:rPr lang="en-US" sz="2400" dirty="0"/>
              <a:t>Start Excel and enter the preceding numbers, all in one column. </a:t>
            </a:r>
            <a:endParaRPr lang="en-US" sz="2400" dirty="0" smtClean="0"/>
          </a:p>
          <a:p>
            <a:pPr lvl="1" algn="just"/>
            <a:r>
              <a:rPr lang="en-US" sz="2400" dirty="0" smtClean="0"/>
              <a:t>You </a:t>
            </a:r>
            <a:r>
              <a:rPr lang="en-US" sz="2400" dirty="0"/>
              <a:t>do not need to enter a title or anything else, just the numbers in one column, one number in each row.</a:t>
            </a:r>
          </a:p>
          <a:p>
            <a:pPr algn="just"/>
            <a:r>
              <a:rPr lang="en-US" sz="2400" dirty="0"/>
              <a:t>Bring up the “Data Analysis ...” dialog (remember, it is available on the “Data” ribbon). If you do not see this item, you must first install the “Analysis </a:t>
            </a:r>
            <a:r>
              <a:rPr lang="en-US" sz="2400" dirty="0" err="1"/>
              <a:t>ToolPak</a:t>
            </a:r>
            <a:r>
              <a:rPr lang="en-US" sz="2400" dirty="0"/>
              <a:t>” as described in Chapter 1. </a:t>
            </a:r>
            <a:endParaRPr lang="en-US" sz="2400" dirty="0" smtClean="0"/>
          </a:p>
          <a:p>
            <a:pPr lvl="1" algn="just"/>
            <a:r>
              <a:rPr lang="en-US" sz="2400" dirty="0" smtClean="0"/>
              <a:t>You </a:t>
            </a:r>
            <a:r>
              <a:rPr lang="en-US" sz="2400" dirty="0"/>
              <a:t>will see a dialog box listing all procedures available in this Analysis </a:t>
            </a:r>
            <a:r>
              <a:rPr lang="en-US" sz="2400" dirty="0" err="1"/>
              <a:t>ToolPak</a:t>
            </a:r>
            <a:r>
              <a:rPr lang="en-US" sz="2400" dirty="0"/>
              <a:t>. Highlight the entry “Histogram”; then click “OK.”</a:t>
            </a:r>
          </a:p>
          <a:p>
            <a:pPr algn="just"/>
            <a:r>
              <a:rPr lang="en-US" sz="2400" dirty="0"/>
              <a:t>Next, enter the options for a (frequency) histogram, including the location of the data to use and, optionally, the categories (bin ranges) that you want to define. See Figure 2.16 for details.</a:t>
            </a:r>
          </a:p>
          <a:p>
            <a:pPr algn="just"/>
            <a:endParaRPr lang="en-US" sz="2400" dirty="0"/>
          </a:p>
        </p:txBody>
      </p:sp>
      <p:sp>
        <p:nvSpPr>
          <p:cNvPr id="7" name="TextBox 6"/>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Tree>
    <p:extLst>
      <p:ext uri="{BB962C8B-B14F-4D97-AF65-F5344CB8AC3E}">
        <p14:creationId xmlns:p14="http://schemas.microsoft.com/office/powerpoint/2010/main" val="42585349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anim calcmode="lin" valueType="num">
                                      <p:cBhvr>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anim calcmode="lin" valueType="num">
                                      <p:cBhvr>
                                        <p:cTn id="20"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anim calcmode="lin" valueType="num">
                                      <p:cBhvr>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750"/>
                                        <p:tgtEl>
                                          <p:spTgt spid="3">
                                            <p:txEl>
                                              <p:pRg st="5" end="5"/>
                                            </p:txEl>
                                          </p:spTgt>
                                        </p:tgtEl>
                                      </p:cBhvr>
                                    </p:animEffect>
                                    <p:anim calcmode="lin" valueType="num">
                                      <p:cBhvr>
                                        <p:cTn id="34"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716" y="712589"/>
            <a:ext cx="5294913" cy="736770"/>
          </a:xfrm>
        </p:spPr>
        <p:txBody>
          <a:bodyPr>
            <a:noAutofit/>
          </a:bodyPr>
          <a:lstStyle/>
          <a:p>
            <a:pPr marL="0" marR="666750" indent="0">
              <a:spcBef>
                <a:spcPts val="0"/>
              </a:spcBef>
              <a:spcAft>
                <a:spcPts val="0"/>
              </a:spcAft>
              <a:buNone/>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2.16</a:t>
            </a:r>
            <a:r>
              <a:rPr lang="en-US" sz="2000" b="1" i="1" spc="17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Options</a:t>
            </a:r>
            <a:r>
              <a:rPr lang="en-US" sz="2000" b="1" i="1" spc="-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sz="2000" b="1" i="1" spc="-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000" b="1" i="1" spc="-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histogram</a:t>
            </a:r>
            <a:r>
              <a:rPr lang="en-US" sz="2000" b="1" i="1" spc="-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procedure</a:t>
            </a:r>
            <a:r>
              <a:rPr lang="en-US" sz="2000" b="1" i="1" spc="-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000" b="1" i="1" spc="-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Analysis </a:t>
            </a:r>
            <a:r>
              <a:rPr lang="en-US" sz="2000" b="1" i="1" spc="-15" dirty="0" err="1">
                <a:solidFill>
                  <a:srgbClr val="231F20"/>
                </a:solidFill>
                <a:latin typeface="Book Antiqua" panose="02040602050305030304" pitchFamily="18" charset="0"/>
                <a:ea typeface="Calibri" panose="020F0502020204030204" pitchFamily="34" charset="0"/>
                <a:cs typeface="Times New Roman" panose="02020603050405020304" pitchFamily="18" charset="0"/>
              </a:rPr>
              <a:t>T</a:t>
            </a:r>
            <a:r>
              <a:rPr lang="en-US" sz="2000" b="1" i="1" spc="-20" dirty="0" err="1">
                <a:solidFill>
                  <a:srgbClr val="231F20"/>
                </a:solidFill>
                <a:latin typeface="Book Antiqua" panose="02040602050305030304" pitchFamily="18" charset="0"/>
                <a:ea typeface="Calibri" panose="020F0502020204030204" pitchFamily="34" charset="0"/>
                <a:cs typeface="Times New Roman" panose="02020603050405020304" pitchFamily="18" charset="0"/>
              </a:rPr>
              <a:t>oolPak</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063" y="1570223"/>
            <a:ext cx="4481087" cy="3315363"/>
          </a:xfrm>
          <a:prstGeom prst="rect">
            <a:avLst/>
          </a:prstGeom>
        </p:spPr>
      </p:pic>
      <p:sp>
        <p:nvSpPr>
          <p:cNvPr id="6" name="Content Placeholder 2"/>
          <p:cNvSpPr txBox="1">
            <a:spLocks/>
          </p:cNvSpPr>
          <p:nvPr/>
        </p:nvSpPr>
        <p:spPr>
          <a:xfrm>
            <a:off x="496461" y="587272"/>
            <a:ext cx="5523339" cy="485900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000" dirty="0" smtClean="0"/>
              <a:t>To define the input range, you can use the “cell selector” icon       next to the “Input Range” field. </a:t>
            </a:r>
          </a:p>
          <a:p>
            <a:pPr algn="just"/>
            <a:r>
              <a:rPr lang="en-US" sz="2000" dirty="0" smtClean="0"/>
              <a:t>Click it and use the mouse or cursor keys to select the appropriate cells by highlighting them. </a:t>
            </a:r>
          </a:p>
          <a:p>
            <a:pPr algn="just"/>
            <a:r>
              <a:rPr lang="en-US" sz="2000" dirty="0" smtClean="0"/>
              <a:t>Click the “Return” icon to return to the original “Histogram” dialog box. </a:t>
            </a:r>
          </a:p>
          <a:p>
            <a:pPr algn="just"/>
            <a:r>
              <a:rPr lang="en-US" sz="2000" dirty="0" smtClean="0"/>
              <a:t>Leave the “Bin Range” empty for now so that the tool will automatically pick the bins for the data.</a:t>
            </a:r>
          </a:p>
          <a:p>
            <a:pPr algn="just"/>
            <a:r>
              <a:rPr lang="en-US" sz="2000" dirty="0" smtClean="0"/>
              <a:t>Make sure to check “New Worksheet Ply” as your output options, check the “Chart Output,” and click OK.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274" t="19606" r="20426" b="16077"/>
          <a:stretch/>
        </p:blipFill>
        <p:spPr>
          <a:xfrm>
            <a:off x="4039101" y="929306"/>
            <a:ext cx="342900" cy="303335"/>
          </a:xfrm>
          <a:prstGeom prst="rect">
            <a:avLst/>
          </a:prstGeom>
        </p:spPr>
      </p:pic>
      <p:sp>
        <p:nvSpPr>
          <p:cNvPr id="9" name="TextBox 8"/>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
        <p:nvSpPr>
          <p:cNvPr id="4" name="Rectangle 3"/>
          <p:cNvSpPr/>
          <p:nvPr/>
        </p:nvSpPr>
        <p:spPr>
          <a:xfrm>
            <a:off x="737938" y="5446274"/>
            <a:ext cx="10158662" cy="646331"/>
          </a:xfrm>
          <a:prstGeom prst="rect">
            <a:avLst/>
          </a:prstGeom>
        </p:spPr>
        <p:txBody>
          <a:bodyPr wrap="square">
            <a:spAutoFit/>
          </a:bodyPr>
          <a:lstStyle/>
          <a:p>
            <a:pPr marL="285750" indent="-285750">
              <a:buFont typeface="Wingdings" panose="05000000000000000000" pitchFamily="2" charset="2"/>
              <a:buChar char="v"/>
            </a:pPr>
            <a:r>
              <a:rPr lang="en-US" dirty="0"/>
              <a:t>Note that if your first cell contained a variable label instead of the first value, you would need to check the “Labels” option as well. </a:t>
            </a:r>
          </a:p>
        </p:txBody>
      </p:sp>
    </p:spTree>
    <p:extLst>
      <p:ext uri="{BB962C8B-B14F-4D97-AF65-F5344CB8AC3E}">
        <p14:creationId xmlns:p14="http://schemas.microsoft.com/office/powerpoint/2010/main" val="2779145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750"/>
                                        <p:tgtEl>
                                          <p:spTgt spid="6">
                                            <p:txEl>
                                              <p:pRg st="1" end="1"/>
                                            </p:txEl>
                                          </p:spTgt>
                                        </p:tgtEl>
                                      </p:cBhvr>
                                    </p:animEffect>
                                    <p:anim calcmode="lin" valueType="num">
                                      <p:cBhvr>
                                        <p:cTn id="16"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750"/>
                                        <p:tgtEl>
                                          <p:spTgt spid="6">
                                            <p:txEl>
                                              <p:pRg st="2" end="2"/>
                                            </p:txEl>
                                          </p:spTgt>
                                        </p:tgtEl>
                                      </p:cBhvr>
                                    </p:animEffect>
                                    <p:anim calcmode="lin" valueType="num">
                                      <p:cBhvr>
                                        <p:cTn id="23"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750"/>
                                        <p:tgtEl>
                                          <p:spTgt spid="6">
                                            <p:txEl>
                                              <p:pRg st="3" end="3"/>
                                            </p:txEl>
                                          </p:spTgt>
                                        </p:tgtEl>
                                      </p:cBhvr>
                                    </p:animEffect>
                                    <p:anim calcmode="lin" valueType="num">
                                      <p:cBhvr>
                                        <p:cTn id="30"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750"/>
                                        <p:tgtEl>
                                          <p:spTgt spid="6">
                                            <p:txEl>
                                              <p:pRg st="4" end="4"/>
                                            </p:txEl>
                                          </p:spTgt>
                                        </p:tgtEl>
                                      </p:cBhvr>
                                    </p:animEffect>
                                    <p:anim calcmode="lin" valueType="num">
                                      <p:cBhvr>
                                        <p:cTn id="37"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750"/>
                                        <p:tgtEl>
                                          <p:spTgt spid="4"/>
                                        </p:tgtEl>
                                      </p:cBhvr>
                                    </p:animEffect>
                                    <p:anim calcmode="lin" valueType="num">
                                      <p:cBhvr>
                                        <p:cTn id="44" dur="750" fill="hold"/>
                                        <p:tgtEl>
                                          <p:spTgt spid="4"/>
                                        </p:tgtEl>
                                        <p:attrNameLst>
                                          <p:attrName>ppt_x</p:attrName>
                                        </p:attrNameLst>
                                      </p:cBhvr>
                                      <p:tavLst>
                                        <p:tav tm="0">
                                          <p:val>
                                            <p:strVal val="#ppt_x"/>
                                          </p:val>
                                        </p:tav>
                                        <p:tav tm="100000">
                                          <p:val>
                                            <p:strVal val="#ppt_x"/>
                                          </p:val>
                                        </p:tav>
                                      </p:tavLst>
                                    </p:anim>
                                    <p:anim calcmode="lin" valueType="num">
                                      <p:cBhvr>
                                        <p:cTn id="4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6804" y="805208"/>
            <a:ext cx="11245992" cy="602665"/>
          </a:xfrm>
          <a:prstGeom prst="rect">
            <a:avLst/>
          </a:prstGeom>
        </p:spPr>
        <p:txBody>
          <a:bodyPr wrap="square">
            <a:spAutoFit/>
          </a:bodyPr>
          <a:lstStyle/>
          <a:p>
            <a:pPr marL="495300" marR="0">
              <a:spcBef>
                <a:spcPts val="590"/>
              </a:spcBef>
              <a:spcAft>
                <a:spcPts val="0"/>
              </a:spcAft>
            </a:pP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4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2.17</a:t>
            </a:r>
            <a:r>
              <a:rPr lang="en-US" sz="2400" b="1" i="1" spc="1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4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histogram</a:t>
            </a:r>
            <a:r>
              <a:rPr lang="en-US" sz="24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with</a:t>
            </a:r>
            <a:r>
              <a:rPr lang="en-US" sz="24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automatically</a:t>
            </a:r>
            <a:r>
              <a:rPr lang="en-US" sz="24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generated</a:t>
            </a:r>
            <a:r>
              <a:rPr lang="en-US" sz="2400"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bins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600"/>
              </a:lnSpc>
              <a:spcBef>
                <a:spcPts val="30"/>
              </a:spcBef>
            </a:pPr>
            <a:r>
              <a:rPr lang="en-US" sz="2400" dirty="0">
                <a:latin typeface="Book Antiqua" panose="02040602050305030304" pitchFamily="18" charset="0"/>
                <a:ea typeface="Book Antiqua" panose="02040602050305030304" pitchFamily="18" charset="0"/>
                <a:cs typeface="Book Antiqua" panose="0204060205030503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959" y="1673747"/>
            <a:ext cx="8409682" cy="3427643"/>
          </a:xfrm>
          <a:prstGeom prst="rect">
            <a:avLst/>
          </a:prstGeom>
        </p:spPr>
      </p:pic>
      <p:sp>
        <p:nvSpPr>
          <p:cNvPr id="12" name="TextBox 11"/>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Tree>
    <p:extLst>
      <p:ext uri="{BB962C8B-B14F-4D97-AF65-F5344CB8AC3E}">
        <p14:creationId xmlns:p14="http://schemas.microsoft.com/office/powerpoint/2010/main" val="18425465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1" y="511871"/>
            <a:ext cx="10940716" cy="5309936"/>
          </a:xfrm>
        </p:spPr>
        <p:txBody>
          <a:bodyPr>
            <a:noAutofit/>
          </a:bodyPr>
          <a:lstStyle/>
          <a:p>
            <a:pPr algn="just"/>
            <a:r>
              <a:rPr lang="en-US" sz="2200" dirty="0"/>
              <a:t>As usual, we can now customize our chart by double-clicking on its components to replace the various titles by more meaningful names, and removing the “Frequency” label. </a:t>
            </a:r>
            <a:endParaRPr lang="en-US" sz="2200" dirty="0" smtClean="0"/>
          </a:p>
          <a:p>
            <a:pPr lvl="1" algn="just"/>
            <a:r>
              <a:rPr lang="en-US" sz="2000" dirty="0" smtClean="0"/>
              <a:t>In </a:t>
            </a:r>
            <a:r>
              <a:rPr lang="en-US" sz="2000" dirty="0"/>
              <a:t>this example Excel determined the categories for our numerical variable (the “bins”) automatically</a:t>
            </a:r>
            <a:r>
              <a:rPr lang="en-US" sz="2000" dirty="0" smtClean="0"/>
              <a:t>.</a:t>
            </a:r>
            <a:endParaRPr lang="en-US" sz="2000" dirty="0"/>
          </a:p>
          <a:p>
            <a:pPr algn="just"/>
            <a:endParaRPr lang="en-US" sz="2200" dirty="0" smtClean="0"/>
          </a:p>
          <a:p>
            <a:pPr algn="just"/>
            <a:endParaRPr lang="en-US" sz="2200" dirty="0"/>
          </a:p>
          <a:p>
            <a:pPr algn="just"/>
            <a:endParaRPr lang="en-US" sz="2200" dirty="0" smtClean="0"/>
          </a:p>
          <a:p>
            <a:pPr marL="68580" indent="0" algn="just">
              <a:buNone/>
            </a:pPr>
            <a:endParaRPr lang="en-US" sz="2200" dirty="0"/>
          </a:p>
          <a:p>
            <a:pPr algn="just"/>
            <a:endParaRPr lang="en-US" sz="2200" dirty="0" smtClean="0"/>
          </a:p>
          <a:p>
            <a:pPr algn="just"/>
            <a:endParaRPr lang="en-US" sz="2200" dirty="0" smtClean="0"/>
          </a:p>
          <a:p>
            <a:pPr marL="68580" indent="0" algn="just">
              <a:buNone/>
            </a:pPr>
            <a:endParaRPr lang="en-US" sz="2200" dirty="0"/>
          </a:p>
          <a:p>
            <a:pPr algn="just"/>
            <a:r>
              <a:rPr lang="en-US" sz="2000" dirty="0" smtClean="0"/>
              <a:t>If </a:t>
            </a:r>
            <a:r>
              <a:rPr lang="en-US" sz="2000" dirty="0"/>
              <a:t>we want to define the bin boundaries manually, we would add the numbers representing the bin boundaries in increasing order </a:t>
            </a:r>
            <a:r>
              <a:rPr lang="en-US" sz="2000" dirty="0" smtClean="0"/>
              <a:t>somewhere </a:t>
            </a:r>
            <a:r>
              <a:rPr lang="en-US" sz="2000" dirty="0"/>
              <a:t>in a column and select them by clicking the cell selector icon in the “Bin Range” field.</a:t>
            </a:r>
          </a:p>
          <a:p>
            <a:pPr marL="68580" indent="0" algn="just">
              <a:buNone/>
            </a:pPr>
            <a:endParaRPr lang="en-US" sz="2000" dirty="0"/>
          </a:p>
          <a:p>
            <a:pPr marL="68580" indent="0" algn="just">
              <a:buNone/>
            </a:pPr>
            <a:r>
              <a:rPr lang="en-US" sz="2000" dirty="0"/>
              <a:t/>
            </a:r>
            <a:br>
              <a:rPr lang="en-US" sz="2000" dirty="0"/>
            </a:br>
            <a:endParaRPr lang="en-US" sz="2000" dirty="0"/>
          </a:p>
          <a:p>
            <a:pPr algn="just"/>
            <a:endParaRPr lang="en-US" sz="2000" dirty="0"/>
          </a:p>
        </p:txBody>
      </p:sp>
      <p:sp>
        <p:nvSpPr>
          <p:cNvPr id="6" name="TextBox 5"/>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grpSp>
        <p:nvGrpSpPr>
          <p:cNvPr id="4" name="Group 3"/>
          <p:cNvGrpSpPr/>
          <p:nvPr/>
        </p:nvGrpSpPr>
        <p:grpSpPr>
          <a:xfrm>
            <a:off x="1658740" y="2358189"/>
            <a:ext cx="9538650" cy="2743201"/>
            <a:chOff x="1055541" y="2679032"/>
            <a:chExt cx="9612459" cy="2919663"/>
          </a:xfrm>
        </p:grpSpPr>
        <p:sp>
          <p:nvSpPr>
            <p:cNvPr id="5" name="Freeform 4"/>
            <p:cNvSpPr/>
            <p:nvPr/>
          </p:nvSpPr>
          <p:spPr>
            <a:xfrm>
              <a:off x="2887579" y="2725747"/>
              <a:ext cx="7780421" cy="373717"/>
            </a:xfrm>
            <a:custGeom>
              <a:avLst/>
              <a:gdLst>
                <a:gd name="connsiteX0" fmla="*/ 113219 w 679298"/>
                <a:gd name="connsiteY0" fmla="*/ 0 h 7002058"/>
                <a:gd name="connsiteX1" fmla="*/ 566079 w 679298"/>
                <a:gd name="connsiteY1" fmla="*/ 0 h 7002058"/>
                <a:gd name="connsiteX2" fmla="*/ 679298 w 679298"/>
                <a:gd name="connsiteY2" fmla="*/ 113219 h 7002058"/>
                <a:gd name="connsiteX3" fmla="*/ 679298 w 679298"/>
                <a:gd name="connsiteY3" fmla="*/ 7002058 h 7002058"/>
                <a:gd name="connsiteX4" fmla="*/ 679298 w 679298"/>
                <a:gd name="connsiteY4" fmla="*/ 7002058 h 7002058"/>
                <a:gd name="connsiteX5" fmla="*/ 0 w 679298"/>
                <a:gd name="connsiteY5" fmla="*/ 7002058 h 7002058"/>
                <a:gd name="connsiteX6" fmla="*/ 0 w 679298"/>
                <a:gd name="connsiteY6" fmla="*/ 7002058 h 7002058"/>
                <a:gd name="connsiteX7" fmla="*/ 0 w 679298"/>
                <a:gd name="connsiteY7" fmla="*/ 113219 h 7002058"/>
                <a:gd name="connsiteX8" fmla="*/ 113219 w 679298"/>
                <a:gd name="connsiteY8" fmla="*/ 0 h 70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298" h="7002058">
                  <a:moveTo>
                    <a:pt x="679298" y="1167041"/>
                  </a:moveTo>
                  <a:lnTo>
                    <a:pt x="679298" y="5835017"/>
                  </a:lnTo>
                  <a:cubicBezTo>
                    <a:pt x="679298" y="6479552"/>
                    <a:pt x="674380" y="7002053"/>
                    <a:pt x="668314" y="7002053"/>
                  </a:cubicBezTo>
                  <a:lnTo>
                    <a:pt x="0" y="7002053"/>
                  </a:lnTo>
                  <a:lnTo>
                    <a:pt x="0" y="7002053"/>
                  </a:lnTo>
                  <a:lnTo>
                    <a:pt x="0" y="5"/>
                  </a:lnTo>
                  <a:lnTo>
                    <a:pt x="0" y="5"/>
                  </a:lnTo>
                  <a:lnTo>
                    <a:pt x="668314" y="5"/>
                  </a:lnTo>
                  <a:cubicBezTo>
                    <a:pt x="674380" y="5"/>
                    <a:pt x="679298" y="522506"/>
                    <a:pt x="679298" y="1167041"/>
                  </a:cubicBezTo>
                  <a:close/>
                </a:path>
              </a:pathLst>
            </a:custGeom>
            <a:solidFill>
              <a:srgbClr val="F2FFE3"/>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5545" rIns="97930" bIns="65547" numCol="1" spcCol="1270" anchor="ctr" anchorCtr="0">
              <a:noAutofit/>
            </a:bodyPr>
            <a:lstStyle/>
            <a:p>
              <a:pPr marL="171450" lvl="1" indent="-171450" algn="l" defTabSz="755650" rtl="0">
                <a:lnSpc>
                  <a:spcPct val="90000"/>
                </a:lnSpc>
                <a:spcBef>
                  <a:spcPct val="0"/>
                </a:spcBef>
                <a:spcAft>
                  <a:spcPct val="15000"/>
                </a:spcAft>
                <a:buChar char="••"/>
              </a:pPr>
              <a:r>
                <a:rPr lang="en-US" kern="1200" dirty="0" smtClean="0"/>
                <a:t>includes all numbers less than 72 and includes one measurement</a:t>
              </a:r>
              <a:endParaRPr lang="en-US" kern="1200" dirty="0"/>
            </a:p>
          </p:txBody>
        </p:sp>
        <p:sp>
          <p:nvSpPr>
            <p:cNvPr id="7" name="Freeform 6"/>
            <p:cNvSpPr/>
            <p:nvPr/>
          </p:nvSpPr>
          <p:spPr>
            <a:xfrm>
              <a:off x="1055541" y="2679032"/>
              <a:ext cx="1832038" cy="467146"/>
            </a:xfrm>
            <a:custGeom>
              <a:avLst/>
              <a:gdLst>
                <a:gd name="connsiteX0" fmla="*/ 0 w 3938657"/>
                <a:gd name="connsiteY0" fmla="*/ 141523 h 849123"/>
                <a:gd name="connsiteX1" fmla="*/ 141523 w 3938657"/>
                <a:gd name="connsiteY1" fmla="*/ 0 h 849123"/>
                <a:gd name="connsiteX2" fmla="*/ 3797134 w 3938657"/>
                <a:gd name="connsiteY2" fmla="*/ 0 h 849123"/>
                <a:gd name="connsiteX3" fmla="*/ 3938657 w 3938657"/>
                <a:gd name="connsiteY3" fmla="*/ 141523 h 849123"/>
                <a:gd name="connsiteX4" fmla="*/ 3938657 w 3938657"/>
                <a:gd name="connsiteY4" fmla="*/ 707600 h 849123"/>
                <a:gd name="connsiteX5" fmla="*/ 3797134 w 3938657"/>
                <a:gd name="connsiteY5" fmla="*/ 849123 h 849123"/>
                <a:gd name="connsiteX6" fmla="*/ 141523 w 3938657"/>
                <a:gd name="connsiteY6" fmla="*/ 849123 h 849123"/>
                <a:gd name="connsiteX7" fmla="*/ 0 w 3938657"/>
                <a:gd name="connsiteY7" fmla="*/ 707600 h 849123"/>
                <a:gd name="connsiteX8" fmla="*/ 0 w 3938657"/>
                <a:gd name="connsiteY8" fmla="*/ 141523 h 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657" h="849123">
                  <a:moveTo>
                    <a:pt x="0" y="141523"/>
                  </a:moveTo>
                  <a:cubicBezTo>
                    <a:pt x="0" y="63362"/>
                    <a:pt x="63362" y="0"/>
                    <a:pt x="141523" y="0"/>
                  </a:cubicBezTo>
                  <a:lnTo>
                    <a:pt x="3797134" y="0"/>
                  </a:lnTo>
                  <a:cubicBezTo>
                    <a:pt x="3875295" y="0"/>
                    <a:pt x="3938657" y="63362"/>
                    <a:pt x="3938657" y="141523"/>
                  </a:cubicBezTo>
                  <a:lnTo>
                    <a:pt x="3938657" y="707600"/>
                  </a:lnTo>
                  <a:cubicBezTo>
                    <a:pt x="3938657" y="785761"/>
                    <a:pt x="3875295" y="849123"/>
                    <a:pt x="3797134" y="849123"/>
                  </a:cubicBezTo>
                  <a:lnTo>
                    <a:pt x="141523" y="849123"/>
                  </a:lnTo>
                  <a:cubicBezTo>
                    <a:pt x="63362" y="849123"/>
                    <a:pt x="0" y="785761"/>
                    <a:pt x="0" y="707600"/>
                  </a:cubicBezTo>
                  <a:lnTo>
                    <a:pt x="0" y="141523"/>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471" tIns="121461" rIns="201471" bIns="121461" numCol="1" spcCol="1270" anchor="ctr" anchorCtr="0">
              <a:noAutofit/>
            </a:bodyPr>
            <a:lstStyle/>
            <a:p>
              <a:pPr lvl="0" algn="ctr" defTabSz="18669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Category 1 </a:t>
              </a:r>
              <a:endParaRPr lang="en-US" sz="2000" b="1" kern="1200" dirty="0">
                <a:effectLst>
                  <a:outerShdw blurRad="38100" dist="38100" dir="2700000" algn="tl">
                    <a:srgbClr val="000000">
                      <a:alpha val="43137"/>
                    </a:srgbClr>
                  </a:outerShdw>
                </a:effectLst>
              </a:endParaRPr>
            </a:p>
          </p:txBody>
        </p:sp>
        <p:sp>
          <p:nvSpPr>
            <p:cNvPr id="8" name="Freeform 7"/>
            <p:cNvSpPr/>
            <p:nvPr/>
          </p:nvSpPr>
          <p:spPr>
            <a:xfrm>
              <a:off x="2887579" y="3216251"/>
              <a:ext cx="7780421" cy="373717"/>
            </a:xfrm>
            <a:custGeom>
              <a:avLst/>
              <a:gdLst>
                <a:gd name="connsiteX0" fmla="*/ 113219 w 679298"/>
                <a:gd name="connsiteY0" fmla="*/ 0 h 7002058"/>
                <a:gd name="connsiteX1" fmla="*/ 566079 w 679298"/>
                <a:gd name="connsiteY1" fmla="*/ 0 h 7002058"/>
                <a:gd name="connsiteX2" fmla="*/ 679298 w 679298"/>
                <a:gd name="connsiteY2" fmla="*/ 113219 h 7002058"/>
                <a:gd name="connsiteX3" fmla="*/ 679298 w 679298"/>
                <a:gd name="connsiteY3" fmla="*/ 7002058 h 7002058"/>
                <a:gd name="connsiteX4" fmla="*/ 679298 w 679298"/>
                <a:gd name="connsiteY4" fmla="*/ 7002058 h 7002058"/>
                <a:gd name="connsiteX5" fmla="*/ 0 w 679298"/>
                <a:gd name="connsiteY5" fmla="*/ 7002058 h 7002058"/>
                <a:gd name="connsiteX6" fmla="*/ 0 w 679298"/>
                <a:gd name="connsiteY6" fmla="*/ 7002058 h 7002058"/>
                <a:gd name="connsiteX7" fmla="*/ 0 w 679298"/>
                <a:gd name="connsiteY7" fmla="*/ 113219 h 7002058"/>
                <a:gd name="connsiteX8" fmla="*/ 113219 w 679298"/>
                <a:gd name="connsiteY8" fmla="*/ 0 h 70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298" h="7002058">
                  <a:moveTo>
                    <a:pt x="679298" y="1167041"/>
                  </a:moveTo>
                  <a:lnTo>
                    <a:pt x="679298" y="5835017"/>
                  </a:lnTo>
                  <a:cubicBezTo>
                    <a:pt x="679298" y="6479552"/>
                    <a:pt x="674380" y="7002053"/>
                    <a:pt x="668314" y="7002053"/>
                  </a:cubicBezTo>
                  <a:lnTo>
                    <a:pt x="0" y="7002053"/>
                  </a:lnTo>
                  <a:lnTo>
                    <a:pt x="0" y="7002053"/>
                  </a:lnTo>
                  <a:lnTo>
                    <a:pt x="0" y="5"/>
                  </a:lnTo>
                  <a:lnTo>
                    <a:pt x="0" y="5"/>
                  </a:lnTo>
                  <a:lnTo>
                    <a:pt x="668314" y="5"/>
                  </a:lnTo>
                  <a:cubicBezTo>
                    <a:pt x="674380" y="5"/>
                    <a:pt x="679298" y="522506"/>
                    <a:pt x="679298" y="1167041"/>
                  </a:cubicBezTo>
                  <a:close/>
                </a:path>
              </a:pathLst>
            </a:custGeom>
            <a:solidFill>
              <a:srgbClr val="F2FFE3"/>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5545" rIns="97930" bIns="65547" numCol="1" spcCol="1270" anchor="ctr" anchorCtr="0">
              <a:noAutofit/>
            </a:bodyPr>
            <a:lstStyle/>
            <a:p>
              <a:pPr marL="171450" lvl="1" indent="-171450" algn="l" defTabSz="755650" rtl="0">
                <a:lnSpc>
                  <a:spcPct val="90000"/>
                </a:lnSpc>
                <a:spcBef>
                  <a:spcPct val="0"/>
                </a:spcBef>
                <a:spcAft>
                  <a:spcPct val="15000"/>
                </a:spcAft>
                <a:buChar char="••"/>
              </a:pPr>
              <a:r>
                <a:rPr lang="en-US" kern="1200" smtClean="0"/>
                <a:t>goes from 72 to 78.6 and includes four measurements</a:t>
              </a:r>
              <a:endParaRPr lang="en-US" kern="1200"/>
            </a:p>
          </p:txBody>
        </p:sp>
        <p:sp>
          <p:nvSpPr>
            <p:cNvPr id="9" name="Freeform 8"/>
            <p:cNvSpPr/>
            <p:nvPr/>
          </p:nvSpPr>
          <p:spPr>
            <a:xfrm>
              <a:off x="1055541" y="3169535"/>
              <a:ext cx="1832038" cy="467146"/>
            </a:xfrm>
            <a:custGeom>
              <a:avLst/>
              <a:gdLst>
                <a:gd name="connsiteX0" fmla="*/ 0 w 3938657"/>
                <a:gd name="connsiteY0" fmla="*/ 141523 h 849123"/>
                <a:gd name="connsiteX1" fmla="*/ 141523 w 3938657"/>
                <a:gd name="connsiteY1" fmla="*/ 0 h 849123"/>
                <a:gd name="connsiteX2" fmla="*/ 3797134 w 3938657"/>
                <a:gd name="connsiteY2" fmla="*/ 0 h 849123"/>
                <a:gd name="connsiteX3" fmla="*/ 3938657 w 3938657"/>
                <a:gd name="connsiteY3" fmla="*/ 141523 h 849123"/>
                <a:gd name="connsiteX4" fmla="*/ 3938657 w 3938657"/>
                <a:gd name="connsiteY4" fmla="*/ 707600 h 849123"/>
                <a:gd name="connsiteX5" fmla="*/ 3797134 w 3938657"/>
                <a:gd name="connsiteY5" fmla="*/ 849123 h 849123"/>
                <a:gd name="connsiteX6" fmla="*/ 141523 w 3938657"/>
                <a:gd name="connsiteY6" fmla="*/ 849123 h 849123"/>
                <a:gd name="connsiteX7" fmla="*/ 0 w 3938657"/>
                <a:gd name="connsiteY7" fmla="*/ 707600 h 849123"/>
                <a:gd name="connsiteX8" fmla="*/ 0 w 3938657"/>
                <a:gd name="connsiteY8" fmla="*/ 141523 h 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657" h="849123">
                  <a:moveTo>
                    <a:pt x="0" y="141523"/>
                  </a:moveTo>
                  <a:cubicBezTo>
                    <a:pt x="0" y="63362"/>
                    <a:pt x="63362" y="0"/>
                    <a:pt x="141523" y="0"/>
                  </a:cubicBezTo>
                  <a:lnTo>
                    <a:pt x="3797134" y="0"/>
                  </a:lnTo>
                  <a:cubicBezTo>
                    <a:pt x="3875295" y="0"/>
                    <a:pt x="3938657" y="63362"/>
                    <a:pt x="3938657" y="141523"/>
                  </a:cubicBezTo>
                  <a:lnTo>
                    <a:pt x="3938657" y="707600"/>
                  </a:lnTo>
                  <a:cubicBezTo>
                    <a:pt x="3938657" y="785761"/>
                    <a:pt x="3875295" y="849123"/>
                    <a:pt x="3797134" y="849123"/>
                  </a:cubicBezTo>
                  <a:lnTo>
                    <a:pt x="141523" y="849123"/>
                  </a:lnTo>
                  <a:cubicBezTo>
                    <a:pt x="63362" y="849123"/>
                    <a:pt x="0" y="785761"/>
                    <a:pt x="0" y="707600"/>
                  </a:cubicBezTo>
                  <a:lnTo>
                    <a:pt x="0" y="141523"/>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471" tIns="121461" rIns="201471" bIns="121461" numCol="1" spcCol="1270" anchor="ctr" anchorCtr="0">
              <a:noAutofit/>
            </a:bodyPr>
            <a:lstStyle/>
            <a:p>
              <a:pPr lvl="0" algn="ctr" defTabSz="18669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Category 2 </a:t>
              </a:r>
              <a:endParaRPr lang="en-US" sz="2000" b="1" kern="1200" dirty="0">
                <a:effectLst>
                  <a:outerShdw blurRad="38100" dist="38100" dir="2700000" algn="tl">
                    <a:srgbClr val="000000">
                      <a:alpha val="43137"/>
                    </a:srgbClr>
                  </a:outerShdw>
                </a:effectLst>
              </a:endParaRPr>
            </a:p>
          </p:txBody>
        </p:sp>
        <p:sp>
          <p:nvSpPr>
            <p:cNvPr id="10" name="Freeform 9"/>
            <p:cNvSpPr/>
            <p:nvPr/>
          </p:nvSpPr>
          <p:spPr>
            <a:xfrm>
              <a:off x="2887579" y="3706754"/>
              <a:ext cx="7780421" cy="373717"/>
            </a:xfrm>
            <a:custGeom>
              <a:avLst/>
              <a:gdLst>
                <a:gd name="connsiteX0" fmla="*/ 113219 w 679298"/>
                <a:gd name="connsiteY0" fmla="*/ 0 h 7002058"/>
                <a:gd name="connsiteX1" fmla="*/ 566079 w 679298"/>
                <a:gd name="connsiteY1" fmla="*/ 0 h 7002058"/>
                <a:gd name="connsiteX2" fmla="*/ 679298 w 679298"/>
                <a:gd name="connsiteY2" fmla="*/ 113219 h 7002058"/>
                <a:gd name="connsiteX3" fmla="*/ 679298 w 679298"/>
                <a:gd name="connsiteY3" fmla="*/ 7002058 h 7002058"/>
                <a:gd name="connsiteX4" fmla="*/ 679298 w 679298"/>
                <a:gd name="connsiteY4" fmla="*/ 7002058 h 7002058"/>
                <a:gd name="connsiteX5" fmla="*/ 0 w 679298"/>
                <a:gd name="connsiteY5" fmla="*/ 7002058 h 7002058"/>
                <a:gd name="connsiteX6" fmla="*/ 0 w 679298"/>
                <a:gd name="connsiteY6" fmla="*/ 7002058 h 7002058"/>
                <a:gd name="connsiteX7" fmla="*/ 0 w 679298"/>
                <a:gd name="connsiteY7" fmla="*/ 113219 h 7002058"/>
                <a:gd name="connsiteX8" fmla="*/ 113219 w 679298"/>
                <a:gd name="connsiteY8" fmla="*/ 0 h 70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298" h="7002058">
                  <a:moveTo>
                    <a:pt x="679298" y="1167041"/>
                  </a:moveTo>
                  <a:lnTo>
                    <a:pt x="679298" y="5835017"/>
                  </a:lnTo>
                  <a:cubicBezTo>
                    <a:pt x="679298" y="6479552"/>
                    <a:pt x="674380" y="7002053"/>
                    <a:pt x="668314" y="7002053"/>
                  </a:cubicBezTo>
                  <a:lnTo>
                    <a:pt x="0" y="7002053"/>
                  </a:lnTo>
                  <a:lnTo>
                    <a:pt x="0" y="7002053"/>
                  </a:lnTo>
                  <a:lnTo>
                    <a:pt x="0" y="5"/>
                  </a:lnTo>
                  <a:lnTo>
                    <a:pt x="0" y="5"/>
                  </a:lnTo>
                  <a:lnTo>
                    <a:pt x="668314" y="5"/>
                  </a:lnTo>
                  <a:cubicBezTo>
                    <a:pt x="674380" y="5"/>
                    <a:pt x="679298" y="522506"/>
                    <a:pt x="679298" y="1167041"/>
                  </a:cubicBezTo>
                  <a:close/>
                </a:path>
              </a:pathLst>
            </a:custGeom>
            <a:solidFill>
              <a:srgbClr val="F2FFE3"/>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5545" rIns="97930" bIns="65547" numCol="1" spcCol="1270" anchor="ctr" anchorCtr="0">
              <a:noAutofit/>
            </a:bodyPr>
            <a:lstStyle/>
            <a:p>
              <a:pPr marL="171450" lvl="1" indent="-171450" algn="l" defTabSz="755650" rtl="0">
                <a:lnSpc>
                  <a:spcPct val="90000"/>
                </a:lnSpc>
                <a:spcBef>
                  <a:spcPct val="0"/>
                </a:spcBef>
                <a:spcAft>
                  <a:spcPct val="15000"/>
                </a:spcAft>
                <a:buChar char="••"/>
              </a:pPr>
              <a:r>
                <a:rPr lang="en-US" kern="1200" dirty="0" smtClean="0"/>
                <a:t>goes from 78.6 to 85.2 and includes nine measurements</a:t>
              </a:r>
              <a:endParaRPr lang="en-US" kern="1200" dirty="0"/>
            </a:p>
          </p:txBody>
        </p:sp>
        <p:sp>
          <p:nvSpPr>
            <p:cNvPr id="11" name="Freeform 10"/>
            <p:cNvSpPr/>
            <p:nvPr/>
          </p:nvSpPr>
          <p:spPr>
            <a:xfrm>
              <a:off x="1055541" y="3660039"/>
              <a:ext cx="1832038" cy="467146"/>
            </a:xfrm>
            <a:custGeom>
              <a:avLst/>
              <a:gdLst>
                <a:gd name="connsiteX0" fmla="*/ 0 w 3938657"/>
                <a:gd name="connsiteY0" fmla="*/ 141523 h 849123"/>
                <a:gd name="connsiteX1" fmla="*/ 141523 w 3938657"/>
                <a:gd name="connsiteY1" fmla="*/ 0 h 849123"/>
                <a:gd name="connsiteX2" fmla="*/ 3797134 w 3938657"/>
                <a:gd name="connsiteY2" fmla="*/ 0 h 849123"/>
                <a:gd name="connsiteX3" fmla="*/ 3938657 w 3938657"/>
                <a:gd name="connsiteY3" fmla="*/ 141523 h 849123"/>
                <a:gd name="connsiteX4" fmla="*/ 3938657 w 3938657"/>
                <a:gd name="connsiteY4" fmla="*/ 707600 h 849123"/>
                <a:gd name="connsiteX5" fmla="*/ 3797134 w 3938657"/>
                <a:gd name="connsiteY5" fmla="*/ 849123 h 849123"/>
                <a:gd name="connsiteX6" fmla="*/ 141523 w 3938657"/>
                <a:gd name="connsiteY6" fmla="*/ 849123 h 849123"/>
                <a:gd name="connsiteX7" fmla="*/ 0 w 3938657"/>
                <a:gd name="connsiteY7" fmla="*/ 707600 h 849123"/>
                <a:gd name="connsiteX8" fmla="*/ 0 w 3938657"/>
                <a:gd name="connsiteY8" fmla="*/ 141523 h 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657" h="849123">
                  <a:moveTo>
                    <a:pt x="0" y="141523"/>
                  </a:moveTo>
                  <a:cubicBezTo>
                    <a:pt x="0" y="63362"/>
                    <a:pt x="63362" y="0"/>
                    <a:pt x="141523" y="0"/>
                  </a:cubicBezTo>
                  <a:lnTo>
                    <a:pt x="3797134" y="0"/>
                  </a:lnTo>
                  <a:cubicBezTo>
                    <a:pt x="3875295" y="0"/>
                    <a:pt x="3938657" y="63362"/>
                    <a:pt x="3938657" y="141523"/>
                  </a:cubicBezTo>
                  <a:lnTo>
                    <a:pt x="3938657" y="707600"/>
                  </a:lnTo>
                  <a:cubicBezTo>
                    <a:pt x="3938657" y="785761"/>
                    <a:pt x="3875295" y="849123"/>
                    <a:pt x="3797134" y="849123"/>
                  </a:cubicBezTo>
                  <a:lnTo>
                    <a:pt x="141523" y="849123"/>
                  </a:lnTo>
                  <a:cubicBezTo>
                    <a:pt x="63362" y="849123"/>
                    <a:pt x="0" y="785761"/>
                    <a:pt x="0" y="707600"/>
                  </a:cubicBezTo>
                  <a:lnTo>
                    <a:pt x="0" y="141523"/>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471" tIns="121461" rIns="201471" bIns="121461" numCol="1" spcCol="1270" anchor="ctr" anchorCtr="0">
              <a:noAutofit/>
            </a:bodyPr>
            <a:lstStyle/>
            <a:p>
              <a:pPr lvl="0" algn="ctr" defTabSz="18669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Category 3 </a:t>
              </a:r>
              <a:endParaRPr lang="en-US" sz="2000" b="1" kern="1200" dirty="0">
                <a:effectLst>
                  <a:outerShdw blurRad="38100" dist="38100" dir="2700000" algn="tl">
                    <a:srgbClr val="000000">
                      <a:alpha val="43137"/>
                    </a:srgbClr>
                  </a:outerShdw>
                </a:effectLst>
              </a:endParaRPr>
            </a:p>
          </p:txBody>
        </p:sp>
        <p:sp>
          <p:nvSpPr>
            <p:cNvPr id="12" name="Freeform 11"/>
            <p:cNvSpPr/>
            <p:nvPr/>
          </p:nvSpPr>
          <p:spPr>
            <a:xfrm>
              <a:off x="2887579" y="4197257"/>
              <a:ext cx="7780421" cy="373717"/>
            </a:xfrm>
            <a:custGeom>
              <a:avLst/>
              <a:gdLst>
                <a:gd name="connsiteX0" fmla="*/ 113219 w 679298"/>
                <a:gd name="connsiteY0" fmla="*/ 0 h 7002058"/>
                <a:gd name="connsiteX1" fmla="*/ 566079 w 679298"/>
                <a:gd name="connsiteY1" fmla="*/ 0 h 7002058"/>
                <a:gd name="connsiteX2" fmla="*/ 679298 w 679298"/>
                <a:gd name="connsiteY2" fmla="*/ 113219 h 7002058"/>
                <a:gd name="connsiteX3" fmla="*/ 679298 w 679298"/>
                <a:gd name="connsiteY3" fmla="*/ 7002058 h 7002058"/>
                <a:gd name="connsiteX4" fmla="*/ 679298 w 679298"/>
                <a:gd name="connsiteY4" fmla="*/ 7002058 h 7002058"/>
                <a:gd name="connsiteX5" fmla="*/ 0 w 679298"/>
                <a:gd name="connsiteY5" fmla="*/ 7002058 h 7002058"/>
                <a:gd name="connsiteX6" fmla="*/ 0 w 679298"/>
                <a:gd name="connsiteY6" fmla="*/ 7002058 h 7002058"/>
                <a:gd name="connsiteX7" fmla="*/ 0 w 679298"/>
                <a:gd name="connsiteY7" fmla="*/ 113219 h 7002058"/>
                <a:gd name="connsiteX8" fmla="*/ 113219 w 679298"/>
                <a:gd name="connsiteY8" fmla="*/ 0 h 70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298" h="7002058">
                  <a:moveTo>
                    <a:pt x="679298" y="1167041"/>
                  </a:moveTo>
                  <a:lnTo>
                    <a:pt x="679298" y="5835017"/>
                  </a:lnTo>
                  <a:cubicBezTo>
                    <a:pt x="679298" y="6479552"/>
                    <a:pt x="674380" y="7002053"/>
                    <a:pt x="668314" y="7002053"/>
                  </a:cubicBezTo>
                  <a:lnTo>
                    <a:pt x="0" y="7002053"/>
                  </a:lnTo>
                  <a:lnTo>
                    <a:pt x="0" y="7002053"/>
                  </a:lnTo>
                  <a:lnTo>
                    <a:pt x="0" y="5"/>
                  </a:lnTo>
                  <a:lnTo>
                    <a:pt x="0" y="5"/>
                  </a:lnTo>
                  <a:lnTo>
                    <a:pt x="668314" y="5"/>
                  </a:lnTo>
                  <a:cubicBezTo>
                    <a:pt x="674380" y="5"/>
                    <a:pt x="679298" y="522506"/>
                    <a:pt x="679298" y="1167041"/>
                  </a:cubicBezTo>
                  <a:close/>
                </a:path>
              </a:pathLst>
            </a:custGeom>
            <a:solidFill>
              <a:srgbClr val="F2FFE3"/>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5545" rIns="97930" bIns="65547" numCol="1" spcCol="1270" anchor="ctr" anchorCtr="0">
              <a:noAutofit/>
            </a:bodyPr>
            <a:lstStyle/>
            <a:p>
              <a:pPr marL="171450" lvl="1" indent="-171450" algn="l" defTabSz="755650" rtl="0">
                <a:lnSpc>
                  <a:spcPct val="90000"/>
                </a:lnSpc>
                <a:spcBef>
                  <a:spcPct val="0"/>
                </a:spcBef>
                <a:spcAft>
                  <a:spcPct val="15000"/>
                </a:spcAft>
                <a:buChar char="••"/>
              </a:pPr>
              <a:r>
                <a:rPr lang="en-US" kern="1200" smtClean="0"/>
                <a:t>goes from 85.2 to 91.8 and includes four measurements</a:t>
              </a:r>
              <a:endParaRPr lang="en-US" kern="1200"/>
            </a:p>
          </p:txBody>
        </p:sp>
        <p:sp>
          <p:nvSpPr>
            <p:cNvPr id="13" name="Freeform 12"/>
            <p:cNvSpPr/>
            <p:nvPr/>
          </p:nvSpPr>
          <p:spPr>
            <a:xfrm>
              <a:off x="1055541" y="4150542"/>
              <a:ext cx="1832038" cy="467146"/>
            </a:xfrm>
            <a:custGeom>
              <a:avLst/>
              <a:gdLst>
                <a:gd name="connsiteX0" fmla="*/ 0 w 3938657"/>
                <a:gd name="connsiteY0" fmla="*/ 141523 h 849123"/>
                <a:gd name="connsiteX1" fmla="*/ 141523 w 3938657"/>
                <a:gd name="connsiteY1" fmla="*/ 0 h 849123"/>
                <a:gd name="connsiteX2" fmla="*/ 3797134 w 3938657"/>
                <a:gd name="connsiteY2" fmla="*/ 0 h 849123"/>
                <a:gd name="connsiteX3" fmla="*/ 3938657 w 3938657"/>
                <a:gd name="connsiteY3" fmla="*/ 141523 h 849123"/>
                <a:gd name="connsiteX4" fmla="*/ 3938657 w 3938657"/>
                <a:gd name="connsiteY4" fmla="*/ 707600 h 849123"/>
                <a:gd name="connsiteX5" fmla="*/ 3797134 w 3938657"/>
                <a:gd name="connsiteY5" fmla="*/ 849123 h 849123"/>
                <a:gd name="connsiteX6" fmla="*/ 141523 w 3938657"/>
                <a:gd name="connsiteY6" fmla="*/ 849123 h 849123"/>
                <a:gd name="connsiteX7" fmla="*/ 0 w 3938657"/>
                <a:gd name="connsiteY7" fmla="*/ 707600 h 849123"/>
                <a:gd name="connsiteX8" fmla="*/ 0 w 3938657"/>
                <a:gd name="connsiteY8" fmla="*/ 141523 h 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657" h="849123">
                  <a:moveTo>
                    <a:pt x="0" y="141523"/>
                  </a:moveTo>
                  <a:cubicBezTo>
                    <a:pt x="0" y="63362"/>
                    <a:pt x="63362" y="0"/>
                    <a:pt x="141523" y="0"/>
                  </a:cubicBezTo>
                  <a:lnTo>
                    <a:pt x="3797134" y="0"/>
                  </a:lnTo>
                  <a:cubicBezTo>
                    <a:pt x="3875295" y="0"/>
                    <a:pt x="3938657" y="63362"/>
                    <a:pt x="3938657" y="141523"/>
                  </a:cubicBezTo>
                  <a:lnTo>
                    <a:pt x="3938657" y="707600"/>
                  </a:lnTo>
                  <a:cubicBezTo>
                    <a:pt x="3938657" y="785761"/>
                    <a:pt x="3875295" y="849123"/>
                    <a:pt x="3797134" y="849123"/>
                  </a:cubicBezTo>
                  <a:lnTo>
                    <a:pt x="141523" y="849123"/>
                  </a:lnTo>
                  <a:cubicBezTo>
                    <a:pt x="63362" y="849123"/>
                    <a:pt x="0" y="785761"/>
                    <a:pt x="0" y="707600"/>
                  </a:cubicBezTo>
                  <a:lnTo>
                    <a:pt x="0" y="141523"/>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471" tIns="121461" rIns="201471" bIns="121461" numCol="1" spcCol="1270" anchor="ctr" anchorCtr="0">
              <a:noAutofit/>
            </a:bodyPr>
            <a:lstStyle/>
            <a:p>
              <a:pPr lvl="0" algn="ctr" defTabSz="18669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Category 4 </a:t>
              </a:r>
              <a:endParaRPr lang="en-US" sz="2000" b="1" kern="1200" dirty="0">
                <a:effectLst>
                  <a:outerShdw blurRad="38100" dist="38100" dir="2700000" algn="tl">
                    <a:srgbClr val="000000">
                      <a:alpha val="43137"/>
                    </a:srgbClr>
                  </a:outerShdw>
                </a:effectLst>
              </a:endParaRPr>
            </a:p>
          </p:txBody>
        </p:sp>
        <p:sp>
          <p:nvSpPr>
            <p:cNvPr id="14" name="Freeform 13"/>
            <p:cNvSpPr/>
            <p:nvPr/>
          </p:nvSpPr>
          <p:spPr>
            <a:xfrm>
              <a:off x="2887579" y="4687760"/>
              <a:ext cx="7780421" cy="373717"/>
            </a:xfrm>
            <a:custGeom>
              <a:avLst/>
              <a:gdLst>
                <a:gd name="connsiteX0" fmla="*/ 113219 w 679298"/>
                <a:gd name="connsiteY0" fmla="*/ 0 h 7002058"/>
                <a:gd name="connsiteX1" fmla="*/ 566079 w 679298"/>
                <a:gd name="connsiteY1" fmla="*/ 0 h 7002058"/>
                <a:gd name="connsiteX2" fmla="*/ 679298 w 679298"/>
                <a:gd name="connsiteY2" fmla="*/ 113219 h 7002058"/>
                <a:gd name="connsiteX3" fmla="*/ 679298 w 679298"/>
                <a:gd name="connsiteY3" fmla="*/ 7002058 h 7002058"/>
                <a:gd name="connsiteX4" fmla="*/ 679298 w 679298"/>
                <a:gd name="connsiteY4" fmla="*/ 7002058 h 7002058"/>
                <a:gd name="connsiteX5" fmla="*/ 0 w 679298"/>
                <a:gd name="connsiteY5" fmla="*/ 7002058 h 7002058"/>
                <a:gd name="connsiteX6" fmla="*/ 0 w 679298"/>
                <a:gd name="connsiteY6" fmla="*/ 7002058 h 7002058"/>
                <a:gd name="connsiteX7" fmla="*/ 0 w 679298"/>
                <a:gd name="connsiteY7" fmla="*/ 113219 h 7002058"/>
                <a:gd name="connsiteX8" fmla="*/ 113219 w 679298"/>
                <a:gd name="connsiteY8" fmla="*/ 0 h 70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298" h="7002058">
                  <a:moveTo>
                    <a:pt x="679298" y="1167041"/>
                  </a:moveTo>
                  <a:lnTo>
                    <a:pt x="679298" y="5835017"/>
                  </a:lnTo>
                  <a:cubicBezTo>
                    <a:pt x="679298" y="6479552"/>
                    <a:pt x="674380" y="7002053"/>
                    <a:pt x="668314" y="7002053"/>
                  </a:cubicBezTo>
                  <a:lnTo>
                    <a:pt x="0" y="7002053"/>
                  </a:lnTo>
                  <a:lnTo>
                    <a:pt x="0" y="7002053"/>
                  </a:lnTo>
                  <a:lnTo>
                    <a:pt x="0" y="5"/>
                  </a:lnTo>
                  <a:lnTo>
                    <a:pt x="0" y="5"/>
                  </a:lnTo>
                  <a:lnTo>
                    <a:pt x="668314" y="5"/>
                  </a:lnTo>
                  <a:cubicBezTo>
                    <a:pt x="674380" y="5"/>
                    <a:pt x="679298" y="522506"/>
                    <a:pt x="679298" y="1167041"/>
                  </a:cubicBezTo>
                  <a:close/>
                </a:path>
              </a:pathLst>
            </a:custGeom>
            <a:solidFill>
              <a:srgbClr val="F2FFE3"/>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5546" rIns="97930" bIns="65546" numCol="1" spcCol="1270" anchor="ctr" anchorCtr="0">
              <a:noAutofit/>
            </a:bodyPr>
            <a:lstStyle/>
            <a:p>
              <a:pPr marL="171450" lvl="1" indent="-171450" algn="l" defTabSz="755650" rtl="0">
                <a:lnSpc>
                  <a:spcPct val="90000"/>
                </a:lnSpc>
                <a:spcBef>
                  <a:spcPct val="0"/>
                </a:spcBef>
                <a:spcAft>
                  <a:spcPct val="15000"/>
                </a:spcAft>
                <a:buChar char="••"/>
              </a:pPr>
              <a:r>
                <a:rPr lang="en-US" kern="1200" smtClean="0"/>
                <a:t>goes from 91.8 to 98.4 and includes six measurements</a:t>
              </a:r>
              <a:endParaRPr lang="en-US" kern="1200"/>
            </a:p>
          </p:txBody>
        </p:sp>
        <p:sp>
          <p:nvSpPr>
            <p:cNvPr id="15" name="Freeform 14"/>
            <p:cNvSpPr/>
            <p:nvPr/>
          </p:nvSpPr>
          <p:spPr>
            <a:xfrm>
              <a:off x="1055541" y="4641046"/>
              <a:ext cx="1832038" cy="467146"/>
            </a:xfrm>
            <a:custGeom>
              <a:avLst/>
              <a:gdLst>
                <a:gd name="connsiteX0" fmla="*/ 0 w 3938657"/>
                <a:gd name="connsiteY0" fmla="*/ 141523 h 849123"/>
                <a:gd name="connsiteX1" fmla="*/ 141523 w 3938657"/>
                <a:gd name="connsiteY1" fmla="*/ 0 h 849123"/>
                <a:gd name="connsiteX2" fmla="*/ 3797134 w 3938657"/>
                <a:gd name="connsiteY2" fmla="*/ 0 h 849123"/>
                <a:gd name="connsiteX3" fmla="*/ 3938657 w 3938657"/>
                <a:gd name="connsiteY3" fmla="*/ 141523 h 849123"/>
                <a:gd name="connsiteX4" fmla="*/ 3938657 w 3938657"/>
                <a:gd name="connsiteY4" fmla="*/ 707600 h 849123"/>
                <a:gd name="connsiteX5" fmla="*/ 3797134 w 3938657"/>
                <a:gd name="connsiteY5" fmla="*/ 849123 h 849123"/>
                <a:gd name="connsiteX6" fmla="*/ 141523 w 3938657"/>
                <a:gd name="connsiteY6" fmla="*/ 849123 h 849123"/>
                <a:gd name="connsiteX7" fmla="*/ 0 w 3938657"/>
                <a:gd name="connsiteY7" fmla="*/ 707600 h 849123"/>
                <a:gd name="connsiteX8" fmla="*/ 0 w 3938657"/>
                <a:gd name="connsiteY8" fmla="*/ 141523 h 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657" h="849123">
                  <a:moveTo>
                    <a:pt x="0" y="141523"/>
                  </a:moveTo>
                  <a:cubicBezTo>
                    <a:pt x="0" y="63362"/>
                    <a:pt x="63362" y="0"/>
                    <a:pt x="141523" y="0"/>
                  </a:cubicBezTo>
                  <a:lnTo>
                    <a:pt x="3797134" y="0"/>
                  </a:lnTo>
                  <a:cubicBezTo>
                    <a:pt x="3875295" y="0"/>
                    <a:pt x="3938657" y="63362"/>
                    <a:pt x="3938657" y="141523"/>
                  </a:cubicBezTo>
                  <a:lnTo>
                    <a:pt x="3938657" y="707600"/>
                  </a:lnTo>
                  <a:cubicBezTo>
                    <a:pt x="3938657" y="785761"/>
                    <a:pt x="3875295" y="849123"/>
                    <a:pt x="3797134" y="849123"/>
                  </a:cubicBezTo>
                  <a:lnTo>
                    <a:pt x="141523" y="849123"/>
                  </a:lnTo>
                  <a:cubicBezTo>
                    <a:pt x="63362" y="849123"/>
                    <a:pt x="0" y="785761"/>
                    <a:pt x="0" y="707600"/>
                  </a:cubicBezTo>
                  <a:lnTo>
                    <a:pt x="0" y="141523"/>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471" tIns="121461" rIns="201471" bIns="121461" numCol="1" spcCol="1270" anchor="ctr" anchorCtr="0">
              <a:noAutofit/>
            </a:bodyPr>
            <a:lstStyle/>
            <a:p>
              <a:pPr lvl="0" algn="ctr" defTabSz="18669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Category 5 </a:t>
              </a:r>
              <a:endParaRPr lang="en-US" sz="2000" b="1" kern="1200" dirty="0">
                <a:effectLst>
                  <a:outerShdw blurRad="38100" dist="38100" dir="2700000" algn="tl">
                    <a:srgbClr val="000000">
                      <a:alpha val="43137"/>
                    </a:srgbClr>
                  </a:outerShdw>
                </a:effectLst>
              </a:endParaRPr>
            </a:p>
          </p:txBody>
        </p:sp>
        <p:sp>
          <p:nvSpPr>
            <p:cNvPr id="16" name="Freeform 15"/>
            <p:cNvSpPr/>
            <p:nvPr/>
          </p:nvSpPr>
          <p:spPr>
            <a:xfrm>
              <a:off x="2887579" y="5178263"/>
              <a:ext cx="7780421" cy="373717"/>
            </a:xfrm>
            <a:custGeom>
              <a:avLst/>
              <a:gdLst>
                <a:gd name="connsiteX0" fmla="*/ 113219 w 679298"/>
                <a:gd name="connsiteY0" fmla="*/ 0 h 7002058"/>
                <a:gd name="connsiteX1" fmla="*/ 566079 w 679298"/>
                <a:gd name="connsiteY1" fmla="*/ 0 h 7002058"/>
                <a:gd name="connsiteX2" fmla="*/ 679298 w 679298"/>
                <a:gd name="connsiteY2" fmla="*/ 113219 h 7002058"/>
                <a:gd name="connsiteX3" fmla="*/ 679298 w 679298"/>
                <a:gd name="connsiteY3" fmla="*/ 7002058 h 7002058"/>
                <a:gd name="connsiteX4" fmla="*/ 679298 w 679298"/>
                <a:gd name="connsiteY4" fmla="*/ 7002058 h 7002058"/>
                <a:gd name="connsiteX5" fmla="*/ 0 w 679298"/>
                <a:gd name="connsiteY5" fmla="*/ 7002058 h 7002058"/>
                <a:gd name="connsiteX6" fmla="*/ 0 w 679298"/>
                <a:gd name="connsiteY6" fmla="*/ 7002058 h 7002058"/>
                <a:gd name="connsiteX7" fmla="*/ 0 w 679298"/>
                <a:gd name="connsiteY7" fmla="*/ 113219 h 7002058"/>
                <a:gd name="connsiteX8" fmla="*/ 113219 w 679298"/>
                <a:gd name="connsiteY8" fmla="*/ 0 h 70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298" h="7002058">
                  <a:moveTo>
                    <a:pt x="679298" y="1167041"/>
                  </a:moveTo>
                  <a:lnTo>
                    <a:pt x="679298" y="5835017"/>
                  </a:lnTo>
                  <a:cubicBezTo>
                    <a:pt x="679298" y="6479552"/>
                    <a:pt x="674380" y="7002053"/>
                    <a:pt x="668314" y="7002053"/>
                  </a:cubicBezTo>
                  <a:lnTo>
                    <a:pt x="0" y="7002053"/>
                  </a:lnTo>
                  <a:lnTo>
                    <a:pt x="0" y="7002053"/>
                  </a:lnTo>
                  <a:lnTo>
                    <a:pt x="0" y="5"/>
                  </a:lnTo>
                  <a:lnTo>
                    <a:pt x="0" y="5"/>
                  </a:lnTo>
                  <a:lnTo>
                    <a:pt x="668314" y="5"/>
                  </a:lnTo>
                  <a:cubicBezTo>
                    <a:pt x="674380" y="5"/>
                    <a:pt x="679298" y="522506"/>
                    <a:pt x="679298" y="1167041"/>
                  </a:cubicBezTo>
                  <a:close/>
                </a:path>
              </a:pathLst>
            </a:custGeom>
            <a:solidFill>
              <a:srgbClr val="F2FFE3"/>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65546" rIns="97930" bIns="65547" numCol="1" spcCol="1270" anchor="ctr" anchorCtr="0">
              <a:noAutofit/>
            </a:bodyPr>
            <a:lstStyle/>
            <a:p>
              <a:pPr marL="171450" lvl="1" indent="-171450" algn="l" defTabSz="755650" rtl="0">
                <a:lnSpc>
                  <a:spcPct val="90000"/>
                </a:lnSpc>
                <a:spcBef>
                  <a:spcPct val="0"/>
                </a:spcBef>
                <a:spcAft>
                  <a:spcPct val="15000"/>
                </a:spcAft>
                <a:buChar char="••"/>
              </a:pPr>
              <a:endParaRPr lang="en-US" kern="1200" dirty="0" smtClean="0"/>
            </a:p>
            <a:p>
              <a:pPr marL="171450" lvl="1" indent="-171450" algn="l" defTabSz="755650" rtl="0">
                <a:lnSpc>
                  <a:spcPct val="90000"/>
                </a:lnSpc>
                <a:spcBef>
                  <a:spcPct val="0"/>
                </a:spcBef>
                <a:spcAft>
                  <a:spcPct val="15000"/>
                </a:spcAft>
                <a:buChar char="••"/>
              </a:pPr>
              <a:r>
                <a:rPr lang="en-US" kern="1200" dirty="0" smtClean="0"/>
                <a:t>includes everything above 98.4 and includes one measurement</a:t>
              </a:r>
              <a:br>
                <a:rPr lang="en-US" kern="1200" dirty="0" smtClean="0"/>
              </a:br>
              <a:endParaRPr lang="en-US" kern="1200" dirty="0"/>
            </a:p>
          </p:txBody>
        </p:sp>
        <p:sp>
          <p:nvSpPr>
            <p:cNvPr id="17" name="Freeform 16"/>
            <p:cNvSpPr/>
            <p:nvPr/>
          </p:nvSpPr>
          <p:spPr>
            <a:xfrm>
              <a:off x="1055541" y="5131549"/>
              <a:ext cx="1832038" cy="467146"/>
            </a:xfrm>
            <a:custGeom>
              <a:avLst/>
              <a:gdLst>
                <a:gd name="connsiteX0" fmla="*/ 0 w 3938657"/>
                <a:gd name="connsiteY0" fmla="*/ 141523 h 849123"/>
                <a:gd name="connsiteX1" fmla="*/ 141523 w 3938657"/>
                <a:gd name="connsiteY1" fmla="*/ 0 h 849123"/>
                <a:gd name="connsiteX2" fmla="*/ 3797134 w 3938657"/>
                <a:gd name="connsiteY2" fmla="*/ 0 h 849123"/>
                <a:gd name="connsiteX3" fmla="*/ 3938657 w 3938657"/>
                <a:gd name="connsiteY3" fmla="*/ 141523 h 849123"/>
                <a:gd name="connsiteX4" fmla="*/ 3938657 w 3938657"/>
                <a:gd name="connsiteY4" fmla="*/ 707600 h 849123"/>
                <a:gd name="connsiteX5" fmla="*/ 3797134 w 3938657"/>
                <a:gd name="connsiteY5" fmla="*/ 849123 h 849123"/>
                <a:gd name="connsiteX6" fmla="*/ 141523 w 3938657"/>
                <a:gd name="connsiteY6" fmla="*/ 849123 h 849123"/>
                <a:gd name="connsiteX7" fmla="*/ 0 w 3938657"/>
                <a:gd name="connsiteY7" fmla="*/ 707600 h 849123"/>
                <a:gd name="connsiteX8" fmla="*/ 0 w 3938657"/>
                <a:gd name="connsiteY8" fmla="*/ 141523 h 84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657" h="849123">
                  <a:moveTo>
                    <a:pt x="0" y="141523"/>
                  </a:moveTo>
                  <a:cubicBezTo>
                    <a:pt x="0" y="63362"/>
                    <a:pt x="63362" y="0"/>
                    <a:pt x="141523" y="0"/>
                  </a:cubicBezTo>
                  <a:lnTo>
                    <a:pt x="3797134" y="0"/>
                  </a:lnTo>
                  <a:cubicBezTo>
                    <a:pt x="3875295" y="0"/>
                    <a:pt x="3938657" y="63362"/>
                    <a:pt x="3938657" y="141523"/>
                  </a:cubicBezTo>
                  <a:lnTo>
                    <a:pt x="3938657" y="707600"/>
                  </a:lnTo>
                  <a:cubicBezTo>
                    <a:pt x="3938657" y="785761"/>
                    <a:pt x="3875295" y="849123"/>
                    <a:pt x="3797134" y="849123"/>
                  </a:cubicBezTo>
                  <a:lnTo>
                    <a:pt x="141523" y="849123"/>
                  </a:lnTo>
                  <a:cubicBezTo>
                    <a:pt x="63362" y="849123"/>
                    <a:pt x="0" y="785761"/>
                    <a:pt x="0" y="707600"/>
                  </a:cubicBezTo>
                  <a:lnTo>
                    <a:pt x="0" y="141523"/>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471" tIns="121461" rIns="201471" bIns="121461" numCol="1" spcCol="1270" anchor="ctr" anchorCtr="0">
              <a:noAutofit/>
            </a:bodyPr>
            <a:lstStyle/>
            <a:p>
              <a:pPr lvl="0" algn="ctr" defTabSz="1866900" rtl="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Category 6 </a:t>
              </a:r>
              <a:endParaRPr lang="en-US" sz="20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910932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750"/>
                                        <p:tgtEl>
                                          <p:spTgt spid="3">
                                            <p:txEl>
                                              <p:pRg st="9" end="9"/>
                                            </p:txEl>
                                          </p:spTgt>
                                        </p:tgtEl>
                                      </p:cBhvr>
                                    </p:animEffect>
                                    <p:anim calcmode="lin" valueType="num">
                                      <p:cBhvr>
                                        <p:cTn id="20"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4951" y="2650644"/>
            <a:ext cx="10377238" cy="3397230"/>
          </a:xfrm>
        </p:spPr>
        <p:txBody>
          <a:bodyPr>
            <a:normAutofit/>
          </a:bodyPr>
          <a:lstStyle/>
          <a:p>
            <a:r>
              <a:rPr lang="en-US" sz="2500" dirty="0"/>
              <a:t>We need to determine the boundaries of the bins so that we end up with exactly four bins. </a:t>
            </a:r>
            <a:endParaRPr lang="en-US" sz="2500" dirty="0" smtClean="0"/>
          </a:p>
          <a:p>
            <a:r>
              <a:rPr lang="en-US" sz="2500" dirty="0" smtClean="0"/>
              <a:t>We </a:t>
            </a:r>
            <a:r>
              <a:rPr lang="en-US" sz="2500" dirty="0"/>
              <a:t>can use Excel’s =min(RANGE) </a:t>
            </a:r>
            <a:r>
              <a:rPr lang="en-US" sz="2500" dirty="0" smtClean="0"/>
              <a:t>and =max(RANGE) functions to determine the smallest and largest data point.</a:t>
            </a:r>
          </a:p>
          <a:p>
            <a:r>
              <a:rPr lang="en-US" sz="2500" dirty="0" smtClean="0"/>
              <a:t>Then, if we use bins with width of (max - min)/(number of bins), we will end up with the right number of equally spaced bins:</a:t>
            </a:r>
            <a:endParaRPr lang="en-US" sz="2500" dirty="0"/>
          </a:p>
          <a:p>
            <a:pPr marL="68580" indent="0">
              <a:buNone/>
            </a:pPr>
            <a:endParaRPr lang="en-US" dirty="0"/>
          </a:p>
        </p:txBody>
      </p:sp>
      <p:sp>
        <p:nvSpPr>
          <p:cNvPr id="5" name="Freeform 4"/>
          <p:cNvSpPr/>
          <p:nvPr/>
        </p:nvSpPr>
        <p:spPr>
          <a:xfrm>
            <a:off x="1124951" y="1089741"/>
            <a:ext cx="10072437" cy="142084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Use Excel to create another histogram for the fluoride data that has four bins.</a:t>
            </a:r>
          </a:p>
          <a:p>
            <a:pPr lvl="2">
              <a:spcBef>
                <a:spcPts val="600"/>
              </a:spcBef>
              <a:spcAft>
                <a:spcPts val="1200"/>
              </a:spcAft>
            </a:pPr>
            <a:endParaRPr lang="en-US" sz="2400" dirty="0"/>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6" name="Freeform 5"/>
          <p:cNvSpPr/>
          <p:nvPr/>
        </p:nvSpPr>
        <p:spPr>
          <a:xfrm>
            <a:off x="1251669" y="70470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8" name="TextBox 7"/>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
        <p:nvSpPr>
          <p:cNvPr id="2" name="Rectangle 1"/>
          <p:cNvSpPr/>
          <p:nvPr/>
        </p:nvSpPr>
        <p:spPr>
          <a:xfrm>
            <a:off x="2219572" y="5328962"/>
            <a:ext cx="7883194"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marL="709613" lvl="2" indent="-646113">
              <a:buNone/>
            </a:pPr>
            <a:r>
              <a:rPr lang="en-US" sz="2400" b="1" dirty="0"/>
              <a:t>min = 72, max = 105, bin width = (105 - 72)/4 = 8.25</a:t>
            </a:r>
          </a:p>
        </p:txBody>
      </p:sp>
    </p:spTree>
    <p:extLst>
      <p:ext uri="{BB962C8B-B14F-4D97-AF65-F5344CB8AC3E}">
        <p14:creationId xmlns:p14="http://schemas.microsoft.com/office/powerpoint/2010/main" val="2148819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6484" y="657726"/>
            <a:ext cx="10555705" cy="5390148"/>
          </a:xfrm>
        </p:spPr>
        <p:txBody>
          <a:bodyPr>
            <a:noAutofit/>
          </a:bodyPr>
          <a:lstStyle/>
          <a:p>
            <a:r>
              <a:rPr lang="en-US" sz="2200" dirty="0"/>
              <a:t>Now we add a column to the Excel table where we define the bin boundaries</a:t>
            </a:r>
            <a:r>
              <a:rPr lang="en-US" sz="2200" dirty="0" smtClean="0"/>
              <a:t>:</a:t>
            </a:r>
          </a:p>
          <a:p>
            <a:endParaRPr lang="en-US" sz="2200" dirty="0"/>
          </a:p>
          <a:p>
            <a:pPr marL="68580" indent="0">
              <a:buNone/>
            </a:pPr>
            <a:endParaRPr lang="en-US" sz="2200" dirty="0" smtClean="0"/>
          </a:p>
          <a:p>
            <a:pPr marL="68580" indent="0">
              <a:buNone/>
            </a:pPr>
            <a:endParaRPr lang="en-US" sz="2200" dirty="0"/>
          </a:p>
          <a:p>
            <a:r>
              <a:rPr lang="en-US" sz="2200" dirty="0" smtClean="0"/>
              <a:t>Note </a:t>
            </a:r>
            <a:r>
              <a:rPr lang="en-US" sz="2200" dirty="0"/>
              <a:t>that we need three bin boundaries to define four bins</a:t>
            </a:r>
            <a:r>
              <a:rPr lang="en-US" sz="2200" dirty="0" smtClean="0"/>
              <a:t>:</a:t>
            </a:r>
          </a:p>
          <a:p>
            <a:endParaRPr lang="en-US" sz="2200" dirty="0"/>
          </a:p>
          <a:p>
            <a:pPr marL="68580" indent="0">
              <a:buNone/>
            </a:pPr>
            <a:endParaRPr lang="en-US" sz="2200" dirty="0" smtClean="0"/>
          </a:p>
          <a:p>
            <a:pPr marL="68580" indent="0">
              <a:buNone/>
            </a:pPr>
            <a:endParaRPr lang="en-US" sz="2200" dirty="0" smtClean="0"/>
          </a:p>
          <a:p>
            <a:pPr marL="68580" indent="0">
              <a:buNone/>
            </a:pPr>
            <a:endParaRPr lang="en-US" sz="2200" dirty="0" smtClean="0"/>
          </a:p>
          <a:p>
            <a:r>
              <a:rPr lang="en-US" sz="2200" dirty="0" smtClean="0"/>
              <a:t>Finally</a:t>
            </a:r>
            <a:r>
              <a:rPr lang="en-US" sz="2200" dirty="0"/>
              <a:t>, start the histogram procedure from our Analysis </a:t>
            </a:r>
            <a:r>
              <a:rPr lang="en-US" sz="2200" dirty="0" err="1" smtClean="0"/>
              <a:t>ToolPak</a:t>
            </a:r>
            <a:r>
              <a:rPr lang="en-US" sz="2200" dirty="0" smtClean="0"/>
              <a:t>.</a:t>
            </a:r>
          </a:p>
          <a:p>
            <a:pPr lvl="1">
              <a:spcBef>
                <a:spcPts val="0"/>
              </a:spcBef>
            </a:pPr>
            <a:r>
              <a:rPr lang="en-US" sz="2200" dirty="0" smtClean="0"/>
              <a:t>Define </a:t>
            </a:r>
            <a:r>
              <a:rPr lang="en-US" sz="2200" dirty="0"/>
              <a:t>the data range as usual, but also </a:t>
            </a:r>
            <a:r>
              <a:rPr lang="en-US" sz="2200" dirty="0" smtClean="0"/>
              <a:t>define</a:t>
            </a:r>
            <a:r>
              <a:rPr lang="en-US" sz="2200" dirty="0"/>
              <a:t> </a:t>
            </a:r>
            <a:r>
              <a:rPr lang="en-US" sz="2200" dirty="0" smtClean="0"/>
              <a:t>as </a:t>
            </a:r>
            <a:r>
              <a:rPr lang="en-US" sz="2200" dirty="0"/>
              <a:t>bin range the three bin boundaries we just computed. </a:t>
            </a:r>
            <a:endParaRPr lang="en-US" sz="2200" dirty="0" smtClean="0"/>
          </a:p>
          <a:p>
            <a:pPr lvl="1">
              <a:spcBef>
                <a:spcPts val="0"/>
              </a:spcBef>
            </a:pPr>
            <a:r>
              <a:rPr lang="en-US" sz="2200" dirty="0" smtClean="0"/>
              <a:t>The </a:t>
            </a:r>
            <a:r>
              <a:rPr lang="en-US" sz="2200" dirty="0"/>
              <a:t>resulting histogram will now have four bars, as desired.</a:t>
            </a:r>
          </a:p>
          <a:p>
            <a:pPr lvl="1"/>
            <a:endParaRPr lang="en-US" sz="2200" dirty="0"/>
          </a:p>
        </p:txBody>
      </p:sp>
      <p:sp>
        <p:nvSpPr>
          <p:cNvPr id="8" name="TextBox 7"/>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
        <p:nvSpPr>
          <p:cNvPr id="2" name="Rectangle 1"/>
          <p:cNvSpPr/>
          <p:nvPr/>
        </p:nvSpPr>
        <p:spPr>
          <a:xfrm>
            <a:off x="1748588" y="1493530"/>
            <a:ext cx="3930316" cy="11079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lvl="1"/>
            <a:r>
              <a:rPr lang="en-US" sz="2200" dirty="0"/>
              <a:t>min + width = 80.25 </a:t>
            </a:r>
          </a:p>
          <a:p>
            <a:pPr lvl="1"/>
            <a:r>
              <a:rPr lang="en-US" sz="2200" dirty="0"/>
              <a:t>min + 2 * width = 88.5 </a:t>
            </a:r>
          </a:p>
          <a:p>
            <a:pPr lvl="1"/>
            <a:r>
              <a:rPr lang="en-US" sz="2200" dirty="0"/>
              <a:t>min + 3 * width = 96.75</a:t>
            </a:r>
          </a:p>
        </p:txBody>
      </p:sp>
      <p:sp>
        <p:nvSpPr>
          <p:cNvPr id="4" name="Rectangle 3"/>
          <p:cNvSpPr/>
          <p:nvPr/>
        </p:nvSpPr>
        <p:spPr>
          <a:xfrm>
            <a:off x="1748588" y="3205035"/>
            <a:ext cx="4283241"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lvl="1"/>
            <a:r>
              <a:rPr lang="en-US" sz="2200" dirty="0"/>
              <a:t>less than 80.25</a:t>
            </a:r>
          </a:p>
          <a:p>
            <a:pPr lvl="1"/>
            <a:r>
              <a:rPr lang="en-US" sz="2200" dirty="0"/>
              <a:t>between 80.25 and 88.5</a:t>
            </a:r>
          </a:p>
          <a:p>
            <a:pPr lvl="1"/>
            <a:r>
              <a:rPr lang="en-US" sz="2200" dirty="0"/>
              <a:t>between 88.5 and 96.75</a:t>
            </a:r>
          </a:p>
          <a:p>
            <a:pPr lvl="1"/>
            <a:r>
              <a:rPr lang="en-US" sz="2200" dirty="0"/>
              <a:t>bigger than 96.75</a:t>
            </a:r>
          </a:p>
        </p:txBody>
      </p:sp>
    </p:spTree>
    <p:extLst>
      <p:ext uri="{BB962C8B-B14F-4D97-AF65-F5344CB8AC3E}">
        <p14:creationId xmlns:p14="http://schemas.microsoft.com/office/powerpoint/2010/main" val="33450096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750"/>
                                        <p:tgtEl>
                                          <p:spTgt spid="3">
                                            <p:txEl>
                                              <p:pRg st="4" end="4"/>
                                            </p:txEl>
                                          </p:spTgt>
                                        </p:tgtEl>
                                      </p:cBhvr>
                                    </p:animEffect>
                                    <p:anim calcmode="lin" valueType="num">
                                      <p:cBhvr>
                                        <p:cTn id="8"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750"/>
                                        <p:tgtEl>
                                          <p:spTgt spid="3">
                                            <p:txEl>
                                              <p:pRg st="9" end="9"/>
                                            </p:txEl>
                                          </p:spTgt>
                                        </p:tgtEl>
                                      </p:cBhvr>
                                    </p:animEffect>
                                    <p:anim calcmode="lin" valueType="num">
                                      <p:cBhvr>
                                        <p:cTn id="20"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750"/>
                                        <p:tgtEl>
                                          <p:spTgt spid="3">
                                            <p:txEl>
                                              <p:pRg st="10" end="10"/>
                                            </p:txEl>
                                          </p:spTgt>
                                        </p:tgtEl>
                                      </p:cBhvr>
                                    </p:animEffect>
                                    <p:anim calcmode="lin" valueType="num">
                                      <p:cBhvr>
                                        <p:cTn id="27" dur="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10" end="1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750"/>
                                        <p:tgtEl>
                                          <p:spTgt spid="3">
                                            <p:txEl>
                                              <p:pRg st="11" end="11"/>
                                            </p:txEl>
                                          </p:spTgt>
                                        </p:tgtEl>
                                      </p:cBhvr>
                                    </p:animEffect>
                                    <p:anim calcmode="lin" valueType="num">
                                      <p:cBhvr>
                                        <p:cTn id="32" dur="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328756" y="1461940"/>
            <a:ext cx="9788423" cy="328652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600" dirty="0"/>
              <a:t>Consider the Excel spreadsheet containing salary data </a:t>
            </a:r>
            <a:r>
              <a:rPr lang="en-US" sz="2600" dirty="0" smtClean="0"/>
              <a:t>of almost </a:t>
            </a:r>
            <a:r>
              <a:rPr lang="en-US" sz="2600" dirty="0"/>
              <a:t>20,000 MLB players from 1988 to 2011. </a:t>
            </a:r>
            <a:endParaRPr lang="en-US" sz="2600" dirty="0" smtClean="0"/>
          </a:p>
          <a:p>
            <a:pPr marL="457200" indent="-457200">
              <a:buFont typeface="Wingdings" panose="05000000000000000000" pitchFamily="2" charset="2"/>
              <a:buChar char="§"/>
            </a:pPr>
            <a:r>
              <a:rPr lang="en-US" sz="2600" dirty="0" smtClean="0"/>
              <a:t>Create </a:t>
            </a:r>
            <a:r>
              <a:rPr lang="en-US" sz="2600" dirty="0"/>
              <a:t>a histogram for the salary variable with 10 equally spaced </a:t>
            </a:r>
            <a:r>
              <a:rPr lang="en-US" sz="2600" dirty="0" smtClean="0"/>
              <a:t>bins.</a:t>
            </a:r>
          </a:p>
          <a:p>
            <a:pPr marL="457200" indent="-457200">
              <a:buFont typeface="Wingdings" panose="05000000000000000000" pitchFamily="2" charset="2"/>
              <a:buChar char="§"/>
            </a:pPr>
            <a:endParaRPr lang="en-US" sz="2600" dirty="0" smtClean="0"/>
          </a:p>
          <a:p>
            <a:pPr lvl="2"/>
            <a:r>
              <a:rPr lang="en-US" sz="2200" dirty="0" smtClean="0">
                <a:hlinkClick r:id="rId2"/>
              </a:rPr>
              <a:t>www.betterbusinessdecisions.org/data/MLBPlayerSalaries.xlsx</a:t>
            </a:r>
            <a:endParaRPr lang="en-US" sz="2200" dirty="0"/>
          </a:p>
          <a:p>
            <a:pPr lvl="2">
              <a:spcBef>
                <a:spcPts val="600"/>
              </a:spcBef>
              <a:spcAft>
                <a:spcPts val="1200"/>
              </a:spcAft>
            </a:pPr>
            <a:endParaRPr lang="en-US" sz="2600" dirty="0"/>
          </a:p>
          <a:p>
            <a:pPr>
              <a:spcBef>
                <a:spcPts val="600"/>
              </a:spcBef>
              <a:spcAft>
                <a:spcPts val="1200"/>
              </a:spcAft>
            </a:pPr>
            <a:endParaRPr lang="en-US" sz="2600" dirty="0" smtClean="0"/>
          </a:p>
          <a:p>
            <a:pPr defTabSz="1244600">
              <a:spcBef>
                <a:spcPts val="600"/>
              </a:spcBef>
              <a:spcAft>
                <a:spcPts val="1200"/>
              </a:spcAft>
            </a:pPr>
            <a:endParaRPr lang="en-US" sz="2600" kern="1200" dirty="0" smtClean="0"/>
          </a:p>
        </p:txBody>
      </p:sp>
      <p:sp>
        <p:nvSpPr>
          <p:cNvPr id="6" name="Freeform 5"/>
          <p:cNvSpPr/>
          <p:nvPr/>
        </p:nvSpPr>
        <p:spPr>
          <a:xfrm>
            <a:off x="1455474" y="107690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33" y="3761874"/>
            <a:ext cx="523625" cy="523625"/>
          </a:xfrm>
          <a:prstGeom prst="rect">
            <a:avLst/>
          </a:prstGeom>
        </p:spPr>
      </p:pic>
      <p:sp>
        <p:nvSpPr>
          <p:cNvPr id="9" name="TextBox 8"/>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Tree>
    <p:extLst>
      <p:ext uri="{BB962C8B-B14F-4D97-AF65-F5344CB8AC3E}">
        <p14:creationId xmlns:p14="http://schemas.microsoft.com/office/powerpoint/2010/main" val="5486287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8" name="Freeform 7"/>
          <p:cNvSpPr/>
          <p:nvPr/>
        </p:nvSpPr>
        <p:spPr>
          <a:xfrm>
            <a:off x="1352813" y="1126901"/>
            <a:ext cx="9730080" cy="4514866"/>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1730" tIns="499872" rIns="821730" bIns="199136" numCol="1" spcCol="1270" anchor="t" anchorCtr="0">
            <a:noAutofit/>
          </a:bodyPr>
          <a:lstStyle/>
          <a:p>
            <a:pPr defTabSz="1244600">
              <a:lnSpc>
                <a:spcPct val="90000"/>
              </a:lnSpc>
              <a:spcBef>
                <a:spcPct val="0"/>
              </a:spcBef>
              <a:spcAft>
                <a:spcPct val="15000"/>
              </a:spcAft>
            </a:pPr>
            <a:endParaRPr lang="en-US" sz="2200" kern="1200" dirty="0" smtClean="0"/>
          </a:p>
          <a:p>
            <a:pPr defTabSz="1244600">
              <a:lnSpc>
                <a:spcPct val="90000"/>
              </a:lnSpc>
              <a:spcBef>
                <a:spcPct val="0"/>
              </a:spcBef>
              <a:spcAft>
                <a:spcPct val="15000"/>
              </a:spcAft>
            </a:pPr>
            <a:r>
              <a:rPr lang="en-US" sz="2600" kern="1200" dirty="0" smtClean="0"/>
              <a:t>Suppose a survey was conducted among 1,000 adults about their job status, with the following results:</a:t>
            </a:r>
          </a:p>
          <a:p>
            <a:pPr marL="0" lvl="1" algn="l" defTabSz="1244600" rtl="0">
              <a:lnSpc>
                <a:spcPct val="90000"/>
              </a:lnSpc>
              <a:spcBef>
                <a:spcPct val="0"/>
              </a:spcBef>
              <a:spcAft>
                <a:spcPct val="15000"/>
              </a:spcAft>
            </a:pPr>
            <a:endParaRPr lang="en-US" sz="2600" kern="1200" dirty="0" smtClean="0"/>
          </a:p>
          <a:p>
            <a:pPr marL="285750" lvl="1" indent="-285750" algn="l" defTabSz="1244600" rtl="0">
              <a:lnSpc>
                <a:spcPct val="90000"/>
              </a:lnSpc>
              <a:spcBef>
                <a:spcPct val="0"/>
              </a:spcBef>
              <a:spcAft>
                <a:spcPct val="15000"/>
              </a:spcAft>
              <a:buChar char="••"/>
            </a:pPr>
            <a:endParaRPr lang="en-US" sz="2600" dirty="0" smtClean="0"/>
          </a:p>
          <a:p>
            <a:pPr marL="0" lvl="1" algn="l" defTabSz="1244600" rtl="0">
              <a:lnSpc>
                <a:spcPct val="90000"/>
              </a:lnSpc>
              <a:spcBef>
                <a:spcPct val="0"/>
              </a:spcBef>
              <a:spcAft>
                <a:spcPct val="15000"/>
              </a:spcAft>
            </a:pPr>
            <a:endParaRPr lang="en-US" sz="2600" dirty="0" smtClean="0"/>
          </a:p>
          <a:p>
            <a:pPr marL="0" lvl="1" algn="l" defTabSz="1244600" rtl="0">
              <a:lnSpc>
                <a:spcPct val="90000"/>
              </a:lnSpc>
              <a:spcBef>
                <a:spcPct val="0"/>
              </a:spcBef>
              <a:spcAft>
                <a:spcPct val="15000"/>
              </a:spcAft>
            </a:pPr>
            <a:endParaRPr lang="en-US" sz="2600" kern="1200" dirty="0"/>
          </a:p>
          <a:p>
            <a:pPr marL="342900" lvl="1" indent="-342900" algn="l" defTabSz="1244600" rtl="0">
              <a:lnSpc>
                <a:spcPct val="90000"/>
              </a:lnSpc>
              <a:spcBef>
                <a:spcPct val="0"/>
              </a:spcBef>
              <a:spcAft>
                <a:spcPct val="15000"/>
              </a:spcAft>
              <a:buFont typeface="Wingdings" panose="05000000000000000000" pitchFamily="2" charset="2"/>
              <a:buChar char="§"/>
            </a:pPr>
            <a:r>
              <a:rPr lang="en-US" sz="2400" kern="1200" dirty="0" smtClean="0"/>
              <a:t>Use a pie chart to represent this data.</a:t>
            </a:r>
            <a:endParaRPr lang="en-US" sz="2400" kern="1200" dirty="0"/>
          </a:p>
        </p:txBody>
      </p:sp>
      <p:sp>
        <p:nvSpPr>
          <p:cNvPr id="11" name="Freeform 10"/>
          <p:cNvSpPr/>
          <p:nvPr/>
        </p:nvSpPr>
        <p:spPr>
          <a:xfrm>
            <a:off x="1352813" y="706486"/>
            <a:ext cx="2593545" cy="840830"/>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algn="l"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t>: </a:t>
            </a:r>
            <a:endParaRPr lang="en-US" sz="3200" kern="1200" dirty="0"/>
          </a:p>
        </p:txBody>
      </p:sp>
      <p:graphicFrame>
        <p:nvGraphicFramePr>
          <p:cNvPr id="9" name="Table 8"/>
          <p:cNvGraphicFramePr>
            <a:graphicFrameLocks noGrp="1"/>
          </p:cNvGraphicFramePr>
          <p:nvPr>
            <p:extLst>
              <p:ext uri="{D42A27DB-BD31-4B8C-83A1-F6EECF244321}">
                <p14:modId xmlns:p14="http://schemas.microsoft.com/office/powerpoint/2010/main" val="2842924231"/>
              </p:ext>
            </p:extLst>
          </p:nvPr>
        </p:nvGraphicFramePr>
        <p:xfrm>
          <a:off x="3000156" y="3311345"/>
          <a:ext cx="6435394" cy="920612"/>
        </p:xfrm>
        <a:graphic>
          <a:graphicData uri="http://schemas.openxmlformats.org/drawingml/2006/table">
            <a:tbl>
              <a:tblPr firstRow="1" firstCol="1" lastRow="1" lastCol="1" bandRow="1" bandCol="1"/>
              <a:tblGrid>
                <a:gridCol w="1422946"/>
                <a:gridCol w="1780978"/>
                <a:gridCol w="3231470"/>
              </a:tblGrid>
              <a:tr h="571050">
                <a:tc>
                  <a:txBody>
                    <a:bodyPr/>
                    <a:lstStyle/>
                    <a:p>
                      <a:pPr marL="47625" marR="0" algn="ctr">
                        <a:spcBef>
                          <a:spcPts val="205"/>
                        </a:spcBef>
                        <a:spcAft>
                          <a:spcPts val="0"/>
                        </a:spcAft>
                      </a:pPr>
                      <a:r>
                        <a:rPr lang="en-US" sz="2200" b="1" dirty="0">
                          <a:solidFill>
                            <a:srgbClr val="231F20"/>
                          </a:solidFill>
                          <a:effectLst/>
                          <a:latin typeface="+mn-lt"/>
                          <a:ea typeface="Calibri" panose="020F0502020204030204" pitchFamily="34" charset="0"/>
                          <a:cs typeface="Times New Roman" panose="02020603050405020304" pitchFamily="18" charset="0"/>
                        </a:rPr>
                        <a:t>No</a:t>
                      </a:r>
                      <a:r>
                        <a:rPr lang="en-US" sz="2200" b="1" spc="-115" dirty="0">
                          <a:solidFill>
                            <a:srgbClr val="231F20"/>
                          </a:solidFill>
                          <a:effectLst/>
                          <a:latin typeface="+mn-lt"/>
                          <a:ea typeface="Calibri" panose="020F0502020204030204" pitchFamily="34" charset="0"/>
                          <a:cs typeface="Times New Roman" panose="02020603050405020304" pitchFamily="18" charset="0"/>
                        </a:rPr>
                        <a:t> </a:t>
                      </a:r>
                      <a:r>
                        <a:rPr lang="en-US" sz="2200" b="1" dirty="0">
                          <a:solidFill>
                            <a:srgbClr val="231F20"/>
                          </a:solidFill>
                          <a:effectLst/>
                          <a:latin typeface="+mn-lt"/>
                          <a:ea typeface="Calibri" panose="020F0502020204030204" pitchFamily="34" charset="0"/>
                          <a:cs typeface="Times New Roman" panose="02020603050405020304" pitchFamily="18" charset="0"/>
                        </a:rPr>
                        <a:t>job</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54305" marR="0" algn="ctr">
                        <a:spcBef>
                          <a:spcPts val="205"/>
                        </a:spcBef>
                        <a:spcAft>
                          <a:spcPts val="0"/>
                        </a:spcAft>
                      </a:pPr>
                      <a:r>
                        <a:rPr lang="en-US" sz="2200" b="1" dirty="0">
                          <a:solidFill>
                            <a:srgbClr val="231F20"/>
                          </a:solidFill>
                          <a:effectLst/>
                          <a:latin typeface="+mn-lt"/>
                          <a:ea typeface="Calibri" panose="020F0502020204030204" pitchFamily="34" charset="0"/>
                          <a:cs typeface="Times New Roman" panose="02020603050405020304" pitchFamily="18" charset="0"/>
                        </a:rPr>
                        <a:t>One</a:t>
                      </a:r>
                      <a:r>
                        <a:rPr lang="en-US" sz="2200" b="1" spc="-10" dirty="0">
                          <a:solidFill>
                            <a:srgbClr val="231F20"/>
                          </a:solidFill>
                          <a:effectLst/>
                          <a:latin typeface="+mn-lt"/>
                          <a:ea typeface="Calibri" panose="020F0502020204030204" pitchFamily="34" charset="0"/>
                          <a:cs typeface="Times New Roman" panose="02020603050405020304" pitchFamily="18" charset="0"/>
                        </a:rPr>
                        <a:t> </a:t>
                      </a:r>
                      <a:r>
                        <a:rPr lang="en-US" sz="2200" b="1" dirty="0">
                          <a:solidFill>
                            <a:srgbClr val="231F20"/>
                          </a:solidFill>
                          <a:effectLst/>
                          <a:latin typeface="+mn-lt"/>
                          <a:ea typeface="Calibri" panose="020F0502020204030204" pitchFamily="34" charset="0"/>
                          <a:cs typeface="Times New Roman" panose="02020603050405020304" pitchFamily="18" charset="0"/>
                        </a:rPr>
                        <a:t>job</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76530" marR="0" algn="ctr">
                        <a:spcBef>
                          <a:spcPts val="205"/>
                        </a:spcBef>
                        <a:spcAft>
                          <a:spcPts val="0"/>
                        </a:spcAft>
                      </a:pPr>
                      <a:r>
                        <a:rPr lang="en-US" sz="2200" b="1" dirty="0">
                          <a:solidFill>
                            <a:srgbClr val="231F20"/>
                          </a:solidFill>
                          <a:effectLst/>
                          <a:latin typeface="+mn-lt"/>
                          <a:ea typeface="Calibri" panose="020F0502020204030204" pitchFamily="34" charset="0"/>
                          <a:cs typeface="Times New Roman" panose="02020603050405020304" pitchFamily="18" charset="0"/>
                        </a:rPr>
                        <a:t>More</a:t>
                      </a:r>
                      <a:r>
                        <a:rPr lang="en-US" sz="2200" b="1" spc="-115" dirty="0">
                          <a:solidFill>
                            <a:srgbClr val="231F20"/>
                          </a:solidFill>
                          <a:effectLst/>
                          <a:latin typeface="+mn-lt"/>
                          <a:ea typeface="Calibri" panose="020F0502020204030204" pitchFamily="34" charset="0"/>
                          <a:cs typeface="Times New Roman" panose="02020603050405020304" pitchFamily="18" charset="0"/>
                        </a:rPr>
                        <a:t> </a:t>
                      </a:r>
                      <a:r>
                        <a:rPr lang="en-US" sz="2200" b="1" dirty="0">
                          <a:solidFill>
                            <a:srgbClr val="231F20"/>
                          </a:solidFill>
                          <a:effectLst/>
                          <a:latin typeface="+mn-lt"/>
                          <a:ea typeface="Calibri" panose="020F0502020204030204" pitchFamily="34" charset="0"/>
                          <a:cs typeface="Times New Roman" panose="02020603050405020304" pitchFamily="18" charset="0"/>
                        </a:rPr>
                        <a:t>than</a:t>
                      </a:r>
                      <a:r>
                        <a:rPr lang="en-US" sz="2200" b="1" spc="-115" dirty="0">
                          <a:solidFill>
                            <a:srgbClr val="231F20"/>
                          </a:solidFill>
                          <a:effectLst/>
                          <a:latin typeface="+mn-lt"/>
                          <a:ea typeface="Calibri" panose="020F0502020204030204" pitchFamily="34" charset="0"/>
                          <a:cs typeface="Times New Roman" panose="02020603050405020304" pitchFamily="18" charset="0"/>
                        </a:rPr>
                        <a:t> </a:t>
                      </a:r>
                      <a:r>
                        <a:rPr lang="en-US" sz="2200" b="1" dirty="0">
                          <a:solidFill>
                            <a:srgbClr val="231F20"/>
                          </a:solidFill>
                          <a:effectLst/>
                          <a:latin typeface="+mn-lt"/>
                          <a:ea typeface="Calibri" panose="020F0502020204030204" pitchFamily="34" charset="0"/>
                          <a:cs typeface="Times New Roman" panose="02020603050405020304" pitchFamily="18" charset="0"/>
                        </a:rPr>
                        <a:t>one</a:t>
                      </a:r>
                      <a:r>
                        <a:rPr lang="en-US" sz="2200" b="1" spc="-115" dirty="0">
                          <a:solidFill>
                            <a:srgbClr val="231F20"/>
                          </a:solidFill>
                          <a:effectLst/>
                          <a:latin typeface="+mn-lt"/>
                          <a:ea typeface="Calibri" panose="020F0502020204030204" pitchFamily="34" charset="0"/>
                          <a:cs typeface="Times New Roman" panose="02020603050405020304" pitchFamily="18" charset="0"/>
                        </a:rPr>
                        <a:t> </a:t>
                      </a:r>
                      <a:r>
                        <a:rPr lang="en-US" sz="2200" b="1" dirty="0">
                          <a:solidFill>
                            <a:srgbClr val="231F20"/>
                          </a:solidFill>
                          <a:effectLst/>
                          <a:latin typeface="+mn-lt"/>
                          <a:ea typeface="Calibri" panose="020F0502020204030204" pitchFamily="34" charset="0"/>
                          <a:cs typeface="Times New Roman" panose="02020603050405020304" pitchFamily="18" charset="0"/>
                        </a:rPr>
                        <a:t>job</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349562">
                <a:tc>
                  <a:txBody>
                    <a:bodyPr/>
                    <a:lstStyle/>
                    <a:p>
                      <a:pPr marL="47625" marR="0" algn="ctr">
                        <a:spcBef>
                          <a:spcPts val="215"/>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122</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0" algn="ctr">
                        <a:spcBef>
                          <a:spcPts val="215"/>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536</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428625" marR="428625" algn="ctr">
                        <a:spcBef>
                          <a:spcPts val="215"/>
                        </a:spcBef>
                        <a:spcAft>
                          <a:spcPts val="0"/>
                        </a:spcAft>
                      </a:pPr>
                      <a:r>
                        <a:rPr lang="en-US" sz="2200" dirty="0">
                          <a:solidFill>
                            <a:srgbClr val="231F20"/>
                          </a:solidFill>
                          <a:effectLst/>
                          <a:latin typeface="+mn-lt"/>
                          <a:ea typeface="Calibri" panose="020F0502020204030204" pitchFamily="34" charset="0"/>
                          <a:cs typeface="Times New Roman" panose="02020603050405020304" pitchFamily="18" charset="0"/>
                        </a:rPr>
                        <a:t>342</a:t>
                      </a:r>
                      <a:endParaRPr lang="en-US" sz="2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95792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663584"/>
            <a:ext cx="5899484" cy="5432415"/>
          </a:xfrm>
        </p:spPr>
        <p:txBody>
          <a:bodyPr>
            <a:noAutofit/>
          </a:bodyPr>
          <a:lstStyle/>
          <a:p>
            <a:pPr algn="just"/>
            <a:r>
              <a:rPr lang="en-US" sz="2000" dirty="0"/>
              <a:t>F</a:t>
            </a:r>
            <a:r>
              <a:rPr lang="en-US" sz="2000" dirty="0" smtClean="0"/>
              <a:t>irst </a:t>
            </a:r>
            <a:r>
              <a:rPr lang="en-US" sz="2000" dirty="0"/>
              <a:t>compute the minimum and maximum data values and then use them to define the bin widths for our bins. </a:t>
            </a:r>
            <a:endParaRPr lang="en-US" sz="2000" dirty="0" smtClean="0"/>
          </a:p>
          <a:p>
            <a:pPr lvl="1" algn="just"/>
            <a:r>
              <a:rPr lang="en-US" sz="2000" dirty="0" smtClean="0"/>
              <a:t>Finally create </a:t>
            </a:r>
            <a:r>
              <a:rPr lang="en-US" sz="2000" dirty="0"/>
              <a:t>9 bin boundaries to define our 10 bins, letting Excel do the actual computations (see Figure 2.18).</a:t>
            </a:r>
          </a:p>
          <a:p>
            <a:pPr algn="just"/>
            <a:r>
              <a:rPr lang="en-US" sz="2000" dirty="0"/>
              <a:t>With these boundaries in place, start the histogram tool as usual. </a:t>
            </a:r>
            <a:endParaRPr lang="en-US" sz="2000" dirty="0" smtClean="0"/>
          </a:p>
          <a:p>
            <a:pPr lvl="1" algn="just"/>
            <a:r>
              <a:rPr lang="en-US" sz="2000" dirty="0" smtClean="0"/>
              <a:t>Enter </a:t>
            </a:r>
            <a:r>
              <a:rPr lang="en-US" sz="2000" dirty="0"/>
              <a:t>the range for the salary data C2:C19544 and use the boundaries we just computed as bin range (H6:H14). </a:t>
            </a:r>
            <a:endParaRPr lang="en-US" sz="2000" dirty="0" smtClean="0"/>
          </a:p>
          <a:p>
            <a:pPr lvl="1" algn="just"/>
            <a:r>
              <a:rPr lang="en-US" sz="2000" dirty="0" smtClean="0"/>
              <a:t>Make </a:t>
            </a:r>
            <a:r>
              <a:rPr lang="en-US" sz="2000" dirty="0"/>
              <a:t>sure the option for “Chart Output” is checked to generate this histogram chart in addition to the table. </a:t>
            </a:r>
            <a:endParaRPr lang="en-US" sz="2000" dirty="0" smtClean="0"/>
          </a:p>
          <a:p>
            <a:pPr lvl="1" algn="just"/>
            <a:r>
              <a:rPr lang="en-US" sz="2000" dirty="0"/>
              <a:t>The resulting histogram should look like the one in </a:t>
            </a:r>
            <a:r>
              <a:rPr lang="en-US" sz="2000" dirty="0" smtClean="0">
                <a:hlinkClick r:id="rId2" action="ppaction://hlinksldjump"/>
              </a:rPr>
              <a:t>Figure 2.8</a:t>
            </a:r>
            <a:r>
              <a:rPr lang="en-US" sz="2000" dirty="0" smtClean="0"/>
              <a:t>.</a:t>
            </a:r>
            <a:endParaRPr lang="en-US" sz="2000" dirty="0"/>
          </a:p>
        </p:txBody>
      </p:sp>
      <p:sp>
        <p:nvSpPr>
          <p:cNvPr id="7" name="Rectangle 6"/>
          <p:cNvSpPr/>
          <p:nvPr/>
        </p:nvSpPr>
        <p:spPr>
          <a:xfrm>
            <a:off x="6224337" y="800512"/>
            <a:ext cx="5342021" cy="707886"/>
          </a:xfrm>
          <a:prstGeom prst="rect">
            <a:avLst/>
          </a:prstGeom>
        </p:spPr>
        <p:txBody>
          <a:bodyPr wrap="square">
            <a:spAutoFit/>
          </a:bodyPr>
          <a:lstStyle/>
          <a:p>
            <a:pPr marL="114300" marR="0">
              <a:spcBef>
                <a:spcPts val="585"/>
              </a:spcBef>
              <a:spcAft>
                <a:spcPts val="0"/>
              </a:spcAft>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2.18</a:t>
            </a:r>
            <a:r>
              <a:rPr lang="en-US" sz="20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Computing</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bin</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boundaries</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for</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MLB</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007" y="1645325"/>
            <a:ext cx="3888456" cy="3857117"/>
          </a:xfrm>
          <a:prstGeom prst="rect">
            <a:avLst/>
          </a:prstGeom>
          <a:noFill/>
          <a:ln>
            <a:noFill/>
          </a:ln>
        </p:spPr>
      </p:pic>
      <p:sp>
        <p:nvSpPr>
          <p:cNvPr id="9" name="TextBox 8"/>
          <p:cNvSpPr txBox="1"/>
          <p:nvPr/>
        </p:nvSpPr>
        <p:spPr>
          <a:xfrm>
            <a:off x="5162550" y="6484872"/>
            <a:ext cx="683370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Excel’s Histogram Tool</a:t>
            </a:r>
          </a:p>
        </p:txBody>
      </p:sp>
    </p:spTree>
    <p:extLst>
      <p:ext uri="{BB962C8B-B14F-4D97-AF65-F5344CB8AC3E}">
        <p14:creationId xmlns:p14="http://schemas.microsoft.com/office/powerpoint/2010/main" val="28543027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750"/>
                                        <p:tgtEl>
                                          <p:spTgt spid="3">
                                            <p:txEl>
                                              <p:pRg st="3" end="3"/>
                                            </p:txEl>
                                          </p:spTgt>
                                        </p:tgtEl>
                                      </p:cBhvr>
                                    </p:animEffect>
                                    <p:anim calcmode="lin" valueType="num">
                                      <p:cBhvr>
                                        <p:cTn id="30"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750"/>
                                        <p:tgtEl>
                                          <p:spTgt spid="3">
                                            <p:txEl>
                                              <p:pRg st="4" end="4"/>
                                            </p:txEl>
                                          </p:spTgt>
                                        </p:tgtEl>
                                      </p:cBhvr>
                                    </p:animEffect>
                                    <p:anim calcmode="lin" valueType="num">
                                      <p:cBhvr>
                                        <p:cTn id="3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750"/>
                                        <p:tgtEl>
                                          <p:spTgt spid="3">
                                            <p:txEl>
                                              <p:pRg st="5" end="5"/>
                                            </p:txEl>
                                          </p:spTgt>
                                        </p:tgtEl>
                                      </p:cBhvr>
                                    </p:animEffect>
                                    <p:anim calcmode="lin" valueType="num">
                                      <p:cBhvr>
                                        <p:cTn id="44"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
        <p:nvSpPr>
          <p:cNvPr id="7" name="Freeform 6"/>
          <p:cNvSpPr/>
          <p:nvPr/>
        </p:nvSpPr>
        <p:spPr>
          <a:xfrm>
            <a:off x="1260202" y="1917340"/>
            <a:ext cx="9937187" cy="400219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a:t>A survey was conducted in the summer of 2014, </a:t>
            </a:r>
            <a:r>
              <a:rPr lang="en-US" sz="2400" dirty="0" smtClean="0"/>
              <a:t>asking several </a:t>
            </a:r>
            <a:r>
              <a:rPr lang="en-US" sz="2400" dirty="0"/>
              <a:t>students in a statistics course a number of questions about their background and musical taste. </a:t>
            </a:r>
            <a:endParaRPr lang="en-US" sz="2400" dirty="0" smtClean="0"/>
          </a:p>
          <a:p>
            <a:pPr marL="800100" lvl="1" indent="-342900">
              <a:buFont typeface="Wingdings" panose="05000000000000000000" pitchFamily="2" charset="2"/>
              <a:buChar char="§"/>
            </a:pPr>
            <a:r>
              <a:rPr lang="en-US" sz="2400" dirty="0" smtClean="0"/>
              <a:t>The </a:t>
            </a:r>
            <a:r>
              <a:rPr lang="en-US" sz="2400" dirty="0"/>
              <a:t>data can be found by clicking on the following link. </a:t>
            </a:r>
            <a:endParaRPr lang="en-US" sz="2400" dirty="0" smtClean="0"/>
          </a:p>
          <a:p>
            <a:pPr marL="342900" indent="-342900">
              <a:buFont typeface="Wingdings" panose="05000000000000000000" pitchFamily="2" charset="2"/>
              <a:buChar char="§"/>
            </a:pPr>
            <a:r>
              <a:rPr lang="en-US" sz="2400" dirty="0" smtClean="0"/>
              <a:t>Display </a:t>
            </a:r>
            <a:r>
              <a:rPr lang="en-US" sz="2400" dirty="0"/>
              <a:t>a bar chart for the race of the students. In other words, compute how many of the students are White, Black, Hispanic, and so on and display those figures in a bar chart.</a:t>
            </a:r>
          </a:p>
          <a:p>
            <a:pPr marL="457200" indent="-457200">
              <a:buFont typeface="Wingdings" panose="05000000000000000000" pitchFamily="2" charset="2"/>
              <a:buChar char="§"/>
            </a:pPr>
            <a:endParaRPr lang="en-US" sz="2400" dirty="0" smtClean="0"/>
          </a:p>
          <a:p>
            <a:pPr lvl="2"/>
            <a:r>
              <a:rPr lang="en-US" sz="2400" dirty="0">
                <a:hlinkClick r:id="rId3"/>
              </a:rPr>
              <a:t>www.betterbusinessdecisions.org/data/student-survey.xls</a:t>
            </a:r>
            <a:endParaRPr lang="en-US" sz="2400" dirty="0"/>
          </a:p>
          <a:p>
            <a:pPr lvl="2">
              <a:spcBef>
                <a:spcPts val="600"/>
              </a:spcBef>
              <a:spcAft>
                <a:spcPts val="1200"/>
              </a:spcAft>
            </a:pPr>
            <a:endParaRPr lang="en-US" sz="2400" dirty="0"/>
          </a:p>
          <a:p>
            <a:pPr>
              <a:spcBef>
                <a:spcPts val="600"/>
              </a:spcBef>
              <a:spcAft>
                <a:spcPts val="1200"/>
              </a:spcAft>
            </a:pPr>
            <a:endParaRPr lang="en-US" sz="2400" dirty="0" smtClean="0"/>
          </a:p>
          <a:p>
            <a:pPr defTabSz="1244600">
              <a:spcBef>
                <a:spcPts val="600"/>
              </a:spcBef>
              <a:spcAft>
                <a:spcPts val="1200"/>
              </a:spcAft>
            </a:pPr>
            <a:endParaRPr lang="en-US" sz="2400" kern="1200" dirty="0" smtClean="0"/>
          </a:p>
        </p:txBody>
      </p:sp>
      <p:sp>
        <p:nvSpPr>
          <p:cNvPr id="8" name="Freeform 7"/>
          <p:cNvSpPr/>
          <p:nvPr/>
        </p:nvSpPr>
        <p:spPr>
          <a:xfrm>
            <a:off x="1386920" y="153230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655" y="5206795"/>
            <a:ext cx="523625" cy="523625"/>
          </a:xfrm>
          <a:prstGeom prst="rect">
            <a:avLst/>
          </a:prstGeom>
        </p:spPr>
      </p:pic>
      <p:sp>
        <p:nvSpPr>
          <p:cNvPr id="6" name="Title 4"/>
          <p:cNvSpPr>
            <a:spLocks noGrp="1"/>
          </p:cNvSpPr>
          <p:nvPr>
            <p:ph type="title"/>
          </p:nvPr>
        </p:nvSpPr>
        <p:spPr>
          <a:xfrm>
            <a:off x="758437" y="801099"/>
            <a:ext cx="10940716" cy="897074"/>
          </a:xfrm>
        </p:spPr>
        <p:txBody>
          <a:bodyPr/>
          <a:lstStyle/>
          <a:p>
            <a:r>
              <a:rPr lang="en-US" sz="3200" dirty="0" smtClean="0"/>
              <a:t>Excel’s Pivot Tool: Charts for Categorical Data</a:t>
            </a:r>
            <a:endParaRPr lang="en-US" sz="3200" dirty="0"/>
          </a:p>
        </p:txBody>
      </p:sp>
    </p:spTree>
    <p:extLst>
      <p:ext uri="{BB962C8B-B14F-4D97-AF65-F5344CB8AC3E}">
        <p14:creationId xmlns:p14="http://schemas.microsoft.com/office/powerpoint/2010/main" val="13290619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91" y="1152525"/>
            <a:ext cx="5226349" cy="4781550"/>
          </a:xfrm>
        </p:spPr>
        <p:txBody>
          <a:bodyPr>
            <a:noAutofit/>
          </a:bodyPr>
          <a:lstStyle/>
          <a:p>
            <a:pPr>
              <a:spcBef>
                <a:spcPts val="600"/>
              </a:spcBef>
              <a:spcAft>
                <a:spcPts val="1200"/>
              </a:spcAft>
            </a:pPr>
            <a:r>
              <a:rPr lang="en-US" sz="2600" dirty="0"/>
              <a:t>Loading this data into Excel, we see in Figure 2.19 that the column of interest is column E titled “Race</a:t>
            </a:r>
            <a:r>
              <a:rPr lang="en-US" sz="2600" dirty="0" smtClean="0"/>
              <a:t>.”</a:t>
            </a:r>
          </a:p>
          <a:p>
            <a:pPr lvl="1">
              <a:spcBef>
                <a:spcPts val="600"/>
              </a:spcBef>
              <a:spcAft>
                <a:spcPts val="1200"/>
              </a:spcAft>
            </a:pPr>
            <a:r>
              <a:rPr lang="en-US" sz="2400" dirty="0" smtClean="0"/>
              <a:t>However</a:t>
            </a:r>
            <a:r>
              <a:rPr lang="en-US" sz="2400" dirty="0"/>
              <a:t>, that column represents a categorical variable (ordinal or nominal?), so we cannot compute a frequency histogram.</a:t>
            </a:r>
          </a:p>
          <a:p>
            <a:pPr>
              <a:spcBef>
                <a:spcPts val="600"/>
              </a:spcBef>
              <a:spcAft>
                <a:spcPts val="1200"/>
              </a:spcAft>
            </a:pPr>
            <a:endParaRPr lang="en-US" sz="2600" dirty="0"/>
          </a:p>
        </p:txBody>
      </p:sp>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
        <p:nvSpPr>
          <p:cNvPr id="9" name="Rectangle 8"/>
          <p:cNvSpPr/>
          <p:nvPr/>
        </p:nvSpPr>
        <p:spPr>
          <a:xfrm>
            <a:off x="5581651" y="1281578"/>
            <a:ext cx="6161943" cy="400110"/>
          </a:xfrm>
          <a:prstGeom prst="rect">
            <a:avLst/>
          </a:prstGeom>
        </p:spPr>
        <p:txBody>
          <a:bodyPr wrap="none">
            <a:spAutoFit/>
          </a:bodyPr>
          <a:lstStyle/>
          <a:p>
            <a:pPr marL="495300" marR="0">
              <a:spcBef>
                <a:spcPts val="380"/>
              </a:spcBef>
              <a:spcAft>
                <a:spcPts val="0"/>
              </a:spcAft>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2.19</a:t>
            </a:r>
            <a:r>
              <a:rPr lang="en-US" sz="2000" b="1" i="1" spc="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Excerpt</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of</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from</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student</a:t>
            </a:r>
            <a:r>
              <a:rPr lang="en-US" sz="2000" b="1" i="1" spc="-11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survey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497" y="1944662"/>
            <a:ext cx="4724400" cy="2849568"/>
          </a:xfrm>
          <a:prstGeom prst="rect">
            <a:avLst/>
          </a:prstGeom>
          <a:noFill/>
          <a:ln>
            <a:noFill/>
          </a:ln>
        </p:spPr>
      </p:pic>
    </p:spTree>
    <p:extLst>
      <p:ext uri="{BB962C8B-B14F-4D97-AF65-F5344CB8AC3E}">
        <p14:creationId xmlns:p14="http://schemas.microsoft.com/office/powerpoint/2010/main" val="28789707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21" y="858001"/>
            <a:ext cx="5962842" cy="5028450"/>
          </a:xfrm>
        </p:spPr>
        <p:txBody>
          <a:bodyPr>
            <a:noAutofit/>
          </a:bodyPr>
          <a:lstStyle/>
          <a:p>
            <a:r>
              <a:rPr lang="en-US" sz="2600" dirty="0"/>
              <a:t>Before we figure out how Excel can generate the desired data </a:t>
            </a:r>
            <a:r>
              <a:rPr lang="en-US" sz="2600" dirty="0" smtClean="0"/>
              <a:t>automatically </a:t>
            </a:r>
            <a:r>
              <a:rPr lang="en-US" sz="2600" dirty="0"/>
              <a:t>let us do it by </a:t>
            </a:r>
            <a:r>
              <a:rPr lang="en-US" sz="2600" dirty="0" smtClean="0"/>
              <a:t>hand.</a:t>
            </a:r>
          </a:p>
          <a:p>
            <a:pPr lvl="1">
              <a:spcBef>
                <a:spcPts val="600"/>
              </a:spcBef>
              <a:spcAft>
                <a:spcPts val="1200"/>
              </a:spcAft>
            </a:pPr>
            <a:r>
              <a:rPr lang="en-US" sz="2400" dirty="0" smtClean="0"/>
              <a:t>Inspecting </a:t>
            </a:r>
            <a:r>
              <a:rPr lang="en-US" sz="2400" dirty="0"/>
              <a:t>the data we see that there are five categories: White, Black, Hispanic, Pacific Islander, and Other. </a:t>
            </a:r>
            <a:endParaRPr lang="en-US" sz="2400" dirty="0" smtClean="0"/>
          </a:p>
          <a:p>
            <a:pPr lvl="1">
              <a:spcBef>
                <a:spcPts val="600"/>
              </a:spcBef>
              <a:spcAft>
                <a:spcPts val="1200"/>
              </a:spcAft>
            </a:pPr>
            <a:r>
              <a:rPr lang="en-US" sz="2400" dirty="0" smtClean="0"/>
              <a:t>We </a:t>
            </a:r>
            <a:r>
              <a:rPr lang="en-US" sz="2400" dirty="0"/>
              <a:t>can manually count how many people are contained in each category (see Figure 2.20).</a:t>
            </a:r>
          </a:p>
          <a:p>
            <a:pPr>
              <a:spcBef>
                <a:spcPts val="600"/>
              </a:spcBef>
              <a:spcAft>
                <a:spcPts val="1200"/>
              </a:spcAft>
            </a:pPr>
            <a:endParaRPr lang="en-US" sz="2600" dirty="0"/>
          </a:p>
        </p:txBody>
      </p:sp>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
        <p:nvSpPr>
          <p:cNvPr id="9" name="Rectangle 8"/>
          <p:cNvSpPr/>
          <p:nvPr/>
        </p:nvSpPr>
        <p:spPr>
          <a:xfrm>
            <a:off x="6447113" y="1090909"/>
            <a:ext cx="5048249" cy="769441"/>
          </a:xfrm>
          <a:prstGeom prst="rect">
            <a:avLst/>
          </a:prstGeom>
        </p:spPr>
        <p:txBody>
          <a:bodyPr wrap="square">
            <a:spAutoFit/>
          </a:bodyPr>
          <a:lstStyle/>
          <a:p>
            <a:pPr marL="495300" marR="0">
              <a:spcBef>
                <a:spcPts val="380"/>
              </a:spcBef>
              <a:spcAft>
                <a:spcPts val="0"/>
              </a:spcAft>
            </a:pP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2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2.20</a:t>
            </a:r>
            <a:r>
              <a:rPr lang="en-US" sz="2200" b="1" i="1" spc="-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200" b="1" i="1" spc="-1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frequency</a:t>
            </a:r>
            <a:r>
              <a:rPr lang="en-US" sz="2200" b="1" i="1" spc="-1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table</a:t>
            </a:r>
            <a:r>
              <a:rPr lang="en-US" sz="2200" b="1" i="1" spc="-1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generated</a:t>
            </a:r>
            <a:r>
              <a:rPr lang="en-US" sz="2200" b="1" i="1" spc="-1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manually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676" y="2188884"/>
            <a:ext cx="3755474" cy="2287866"/>
          </a:xfrm>
          <a:prstGeom prst="rect">
            <a:avLst/>
          </a:prstGeom>
          <a:noFill/>
          <a:ln>
            <a:noFill/>
          </a:ln>
        </p:spPr>
      </p:pic>
    </p:spTree>
    <p:extLst>
      <p:ext uri="{BB962C8B-B14F-4D97-AF65-F5344CB8AC3E}">
        <p14:creationId xmlns:p14="http://schemas.microsoft.com/office/powerpoint/2010/main" val="12037381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16" presetClass="entr" presetSubtype="37"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50"/>
                                        <p:tgtEl>
                                          <p:spTgt spid="3">
                                            <p:txEl>
                                              <p:pRg st="2" end="2"/>
                                            </p:txEl>
                                          </p:spTgt>
                                        </p:tgtEl>
                                      </p:cBhvr>
                                    </p:animEffect>
                                    <p:anim calcmode="lin" valueType="num">
                                      <p:cBhvr>
                                        <p:cTn id="21"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287" y="899160"/>
            <a:ext cx="10281314" cy="5288280"/>
          </a:xfrm>
        </p:spPr>
        <p:txBody>
          <a:bodyPr>
            <a:normAutofit lnSpcReduction="10000"/>
          </a:bodyPr>
          <a:lstStyle/>
          <a:p>
            <a:pPr marL="68580" lvl="0" indent="0" algn="just">
              <a:buNone/>
            </a:pPr>
            <a:r>
              <a:rPr lang="en-US" sz="3200" dirty="0" smtClean="0">
                <a:effectLst>
                  <a:outerShdw blurRad="38100" dist="38100" dir="2700000" algn="tl">
                    <a:srgbClr val="000000">
                      <a:alpha val="43137"/>
                    </a:srgbClr>
                  </a:outerShdw>
                </a:effectLst>
              </a:rPr>
              <a:t>To use the pivot tool:</a:t>
            </a:r>
          </a:p>
          <a:p>
            <a:pPr lvl="0" algn="just"/>
            <a:r>
              <a:rPr lang="en-US" sz="2400" dirty="0" smtClean="0"/>
              <a:t>Load </a:t>
            </a:r>
            <a:r>
              <a:rPr lang="en-US" sz="2400" dirty="0"/>
              <a:t>the preceding spreadsheet into Excel and click anywhere </a:t>
            </a:r>
            <a:r>
              <a:rPr lang="en-US" sz="2400" i="1" dirty="0"/>
              <a:t>outside </a:t>
            </a:r>
            <a:r>
              <a:rPr lang="en-US" sz="2400" dirty="0"/>
              <a:t>the data </a:t>
            </a:r>
            <a:r>
              <a:rPr lang="en-US" sz="2400" dirty="0" smtClean="0"/>
              <a:t>area</a:t>
            </a:r>
          </a:p>
          <a:p>
            <a:pPr lvl="1" algn="just"/>
            <a:r>
              <a:rPr lang="en-US" sz="2200" dirty="0"/>
              <a:t>F</a:t>
            </a:r>
            <a:r>
              <a:rPr lang="en-US" sz="2200" dirty="0" smtClean="0"/>
              <a:t>or </a:t>
            </a:r>
            <a:r>
              <a:rPr lang="en-US" sz="2200" dirty="0"/>
              <a:t>example, below the last row of data (otherwise the pivot tool may be disabled</a:t>
            </a:r>
            <a:r>
              <a:rPr lang="en-US" sz="2200" dirty="0" smtClean="0"/>
              <a:t>)</a:t>
            </a:r>
            <a:endParaRPr lang="en-US" sz="2200" dirty="0"/>
          </a:p>
          <a:p>
            <a:pPr lvl="0" algn="just"/>
            <a:r>
              <a:rPr lang="en-US" sz="2400" dirty="0"/>
              <a:t>Select “Insert | Pivot Table” and choose the entire data table for the Input Range field, using the by now familiar range selector. </a:t>
            </a:r>
            <a:endParaRPr lang="en-US" sz="2400" dirty="0" smtClean="0"/>
          </a:p>
          <a:p>
            <a:pPr lvl="1" algn="just"/>
            <a:r>
              <a:rPr lang="en-US" sz="2200" dirty="0" smtClean="0"/>
              <a:t>Make </a:t>
            </a:r>
            <a:r>
              <a:rPr lang="en-US" sz="2200" dirty="0"/>
              <a:t>sure to pick the entire data table, including the first row containing labels. </a:t>
            </a:r>
            <a:endParaRPr lang="en-US" sz="2200" dirty="0" smtClean="0"/>
          </a:p>
          <a:p>
            <a:pPr lvl="1" algn="just"/>
            <a:r>
              <a:rPr lang="en-US" sz="2200" dirty="0" smtClean="0"/>
              <a:t>Excel </a:t>
            </a:r>
            <a:r>
              <a:rPr lang="en-US" sz="2200" dirty="0"/>
              <a:t>should by default have selected the entire table already for your convenience.</a:t>
            </a:r>
          </a:p>
          <a:p>
            <a:pPr lvl="0" algn="just"/>
            <a:r>
              <a:rPr lang="en-US" sz="2400" dirty="0"/>
              <a:t>Choose to put the resulting pivot table into a new spread- sheet and click “Okay” to generate the pivot table, which will initially be empty.</a:t>
            </a:r>
          </a:p>
          <a:p>
            <a:pPr marL="68580" indent="0" algn="just">
              <a:buNone/>
            </a:pPr>
            <a:endParaRPr lang="en-US" sz="2400" dirty="0"/>
          </a:p>
        </p:txBody>
      </p:sp>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Tree>
    <p:extLst>
      <p:ext uri="{BB962C8B-B14F-4D97-AF65-F5344CB8AC3E}">
        <p14:creationId xmlns:p14="http://schemas.microsoft.com/office/powerpoint/2010/main" val="26685699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anim calcmode="lin" valueType="num">
                                      <p:cBhvr>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anim calcmode="lin" valueType="num">
                                      <p:cBhvr>
                                        <p:cTn id="20"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750"/>
                                        <p:tgtEl>
                                          <p:spTgt spid="3">
                                            <p:txEl>
                                              <p:pRg st="4" end="4"/>
                                            </p:txEl>
                                          </p:spTgt>
                                        </p:tgtEl>
                                      </p:cBhvr>
                                    </p:animEffect>
                                    <p:anim calcmode="lin" valueType="num">
                                      <p:cBhvr>
                                        <p:cTn id="2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750"/>
                                        <p:tgtEl>
                                          <p:spTgt spid="3">
                                            <p:txEl>
                                              <p:pRg st="5" end="5"/>
                                            </p:txEl>
                                          </p:spTgt>
                                        </p:tgtEl>
                                      </p:cBhvr>
                                    </p:animEffect>
                                    <p:anim calcmode="lin" valueType="num">
                                      <p:cBhvr>
                                        <p:cTn id="34"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750"/>
                                        <p:tgtEl>
                                          <p:spTgt spid="3">
                                            <p:txEl>
                                              <p:pRg st="6" end="6"/>
                                            </p:txEl>
                                          </p:spTgt>
                                        </p:tgtEl>
                                      </p:cBhvr>
                                    </p:animEffect>
                                    <p:anim calcmode="lin" valueType="num">
                                      <p:cBhvr>
                                        <p:cTn id="41"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
        <p:nvSpPr>
          <p:cNvPr id="2" name="Rectangle 1"/>
          <p:cNvSpPr/>
          <p:nvPr/>
        </p:nvSpPr>
        <p:spPr>
          <a:xfrm>
            <a:off x="5710750" y="1037335"/>
            <a:ext cx="6096000" cy="707886"/>
          </a:xfrm>
          <a:prstGeom prst="rect">
            <a:avLst/>
          </a:prstGeom>
        </p:spPr>
        <p:txBody>
          <a:bodyPr>
            <a:spAutoFit/>
          </a:bodyPr>
          <a:lstStyle/>
          <a:p>
            <a:pPr marL="495300" marR="0">
              <a:spcBef>
                <a:spcPts val="0"/>
              </a:spcBef>
              <a:spcAft>
                <a:spcPts val="0"/>
              </a:spcAft>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2.21</a:t>
            </a:r>
            <a:r>
              <a:rPr lang="en-US" sz="2000" b="1" i="1" spc="-5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An</a:t>
            </a:r>
            <a:r>
              <a:rPr lang="en-US" sz="2000" b="1" i="1" spc="-1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empty</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pivot</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table</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with</a:t>
            </a:r>
            <a:r>
              <a:rPr lang="en-US" sz="2000" b="1" i="1" spc="-1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list</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of</a:t>
            </a:r>
            <a:r>
              <a:rPr lang="en-US" sz="2000" b="1" i="1" spc="-1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named</a:t>
            </a:r>
            <a:r>
              <a:rPr lang="en-US" sz="2000" b="1" i="1" spc="-14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fields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295" y="1932299"/>
            <a:ext cx="5334074" cy="3505976"/>
          </a:xfrm>
          <a:prstGeom prst="rect">
            <a:avLst/>
          </a:prstGeom>
          <a:noFill/>
          <a:ln>
            <a:noFill/>
          </a:ln>
        </p:spPr>
      </p:pic>
      <p:sp>
        <p:nvSpPr>
          <p:cNvPr id="6" name="Content Placeholder 2"/>
          <p:cNvSpPr txBox="1">
            <a:spLocks/>
          </p:cNvSpPr>
          <p:nvPr/>
        </p:nvSpPr>
        <p:spPr>
          <a:xfrm>
            <a:off x="585432" y="683132"/>
            <a:ext cx="5434367" cy="5397628"/>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just">
              <a:buNone/>
            </a:pPr>
            <a:r>
              <a:rPr lang="en-US" sz="2100" dirty="0"/>
              <a:t>You will see a “potential frequency table” containing labels such as “Drop Row Field Here,” “Drop Column Fields Here,” and so on, but no data values are yet contained in the </a:t>
            </a:r>
            <a:r>
              <a:rPr lang="en-US" sz="2100" dirty="0" smtClean="0"/>
              <a:t>table. </a:t>
            </a:r>
          </a:p>
          <a:p>
            <a:pPr lvl="0" algn="just"/>
            <a:r>
              <a:rPr lang="en-US" sz="2100" dirty="0" smtClean="0"/>
              <a:t>Drag </a:t>
            </a:r>
            <a:r>
              <a:rPr lang="en-US" sz="2100" dirty="0"/>
              <a:t>the variable “Race” from the field list into the “Drop Row Fields” area of the table. </a:t>
            </a:r>
            <a:endParaRPr lang="en-US" sz="2100" dirty="0" smtClean="0"/>
          </a:p>
          <a:p>
            <a:pPr lvl="1"/>
            <a:r>
              <a:rPr lang="en-US" sz="2100" dirty="0" smtClean="0"/>
              <a:t>Your </a:t>
            </a:r>
            <a:r>
              <a:rPr lang="en-US" sz="2100" dirty="0"/>
              <a:t>table will adjust, showing you all available “Race” categories but as for now no frequencies (counts).</a:t>
            </a:r>
          </a:p>
          <a:p>
            <a:pPr lvl="0" algn="just"/>
            <a:r>
              <a:rPr lang="en-US" sz="2100" dirty="0"/>
              <a:t>Next, again drag the variable “Race” from the field list, but this time drag it to the “Drop Value Fields” area in the middle</a:t>
            </a:r>
            <a:r>
              <a:rPr lang="en-US" sz="2100" dirty="0" smtClean="0"/>
              <a:t>.</a:t>
            </a:r>
            <a:endParaRPr lang="en-US" sz="2100" dirty="0"/>
          </a:p>
        </p:txBody>
      </p:sp>
    </p:spTree>
    <p:extLst>
      <p:ext uri="{BB962C8B-B14F-4D97-AF65-F5344CB8AC3E}">
        <p14:creationId xmlns:p14="http://schemas.microsoft.com/office/powerpoint/2010/main" val="11142534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
        <p:nvSpPr>
          <p:cNvPr id="2" name="Rectangle 1"/>
          <p:cNvSpPr/>
          <p:nvPr/>
        </p:nvSpPr>
        <p:spPr>
          <a:xfrm>
            <a:off x="833082" y="2365604"/>
            <a:ext cx="8989325" cy="400110"/>
          </a:xfrm>
          <a:prstGeom prst="rect">
            <a:avLst/>
          </a:prstGeom>
        </p:spPr>
        <p:txBody>
          <a:bodyPr wrap="square">
            <a:spAutoFit/>
          </a:bodyPr>
          <a:lstStyle/>
          <a:p>
            <a:pPr marL="495300" marR="0">
              <a:spcBef>
                <a:spcPts val="875"/>
              </a:spcBef>
              <a:spcAft>
                <a:spcPts val="0"/>
              </a:spcAft>
            </a:pP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2.22</a:t>
            </a:r>
            <a:r>
              <a:rPr lang="en-US" sz="2000"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pivot</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table</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showing</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counts</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in</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the</a:t>
            </a:r>
            <a:r>
              <a:rPr lang="en-US" sz="20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race</a:t>
            </a:r>
            <a:r>
              <a:rPr lang="en-US" sz="20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categories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p:cNvSpPr txBox="1">
            <a:spLocks/>
          </p:cNvSpPr>
          <p:nvPr/>
        </p:nvSpPr>
        <p:spPr>
          <a:xfrm>
            <a:off x="543493" y="852847"/>
            <a:ext cx="10952612" cy="1475477"/>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200" dirty="0"/>
              <a:t>You will now see the counts of how many occurrences fell inside each race category, which of course will turn out similar to the one we created manually before in </a:t>
            </a:r>
            <a:r>
              <a:rPr lang="en-US" sz="2200" dirty="0">
                <a:hlinkClick r:id="rId3" action="ppaction://hlinksldjump"/>
              </a:rPr>
              <a:t>Figure 2.17</a:t>
            </a:r>
            <a:r>
              <a:rPr lang="en-US" sz="2200" dirty="0"/>
              <a:t>, except this time it includes the “blank” category (and the order may be </a:t>
            </a:r>
            <a:r>
              <a:rPr lang="en-US" sz="2200" dirty="0" smtClean="0"/>
              <a:t>different</a:t>
            </a:r>
            <a:r>
              <a:rPr lang="en-US" sz="2200" dirty="0"/>
              <a:t>). </a:t>
            </a:r>
            <a:endParaRPr lang="en-US" sz="2200" dirty="0" smtClean="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8798" y="2765714"/>
            <a:ext cx="2842003" cy="3118462"/>
          </a:xfrm>
          <a:prstGeom prst="rect">
            <a:avLst/>
          </a:prstGeom>
          <a:noFill/>
          <a:ln>
            <a:noFill/>
          </a:ln>
        </p:spPr>
      </p:pic>
    </p:spTree>
    <p:extLst>
      <p:ext uri="{BB962C8B-B14F-4D97-AF65-F5344CB8AC3E}">
        <p14:creationId xmlns:p14="http://schemas.microsoft.com/office/powerpoint/2010/main" val="466439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1575" y="6484872"/>
            <a:ext cx="7014681"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a:t>
            </a:r>
            <a:r>
              <a:rPr lang="en-US" sz="1200" b="1" dirty="0">
                <a:solidFill>
                  <a:schemeClr val="tx2"/>
                </a:solidFill>
              </a:rPr>
              <a:t>Excel’s Pivot Tool: Charts for Categorical Data</a:t>
            </a:r>
            <a:endParaRPr lang="en-US" sz="1200" b="1" dirty="0" smtClean="0">
              <a:solidFill>
                <a:schemeClr val="tx2"/>
              </a:solidFill>
            </a:endParaRPr>
          </a:p>
        </p:txBody>
      </p:sp>
      <p:sp>
        <p:nvSpPr>
          <p:cNvPr id="6" name="Content Placeholder 2"/>
          <p:cNvSpPr txBox="1">
            <a:spLocks/>
          </p:cNvSpPr>
          <p:nvPr/>
        </p:nvSpPr>
        <p:spPr>
          <a:xfrm>
            <a:off x="943969" y="1004248"/>
            <a:ext cx="10371731" cy="4509163"/>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r>
              <a:rPr lang="en-US" sz="2800" dirty="0"/>
              <a:t>See if you can eliminate the “blank” response row. </a:t>
            </a:r>
            <a:endParaRPr lang="en-US" sz="2800" dirty="0" smtClean="0"/>
          </a:p>
          <a:p>
            <a:pPr lvl="1" algn="just"/>
            <a:r>
              <a:rPr lang="en-US" sz="2400" dirty="0" smtClean="0"/>
              <a:t>Hint</a:t>
            </a:r>
            <a:r>
              <a:rPr lang="en-US" sz="2400" dirty="0"/>
              <a:t>: Maybe you can find a drop-down menu somewhere where you can “uncheck” unwanted categories</a:t>
            </a:r>
            <a:r>
              <a:rPr lang="en-US" sz="2400" dirty="0" smtClean="0"/>
              <a:t>.</a:t>
            </a:r>
          </a:p>
          <a:p>
            <a:pPr lvl="1" algn="just"/>
            <a:r>
              <a:rPr lang="en-US" sz="2400" dirty="0" smtClean="0"/>
              <a:t>Also</a:t>
            </a:r>
            <a:r>
              <a:rPr lang="en-US" sz="2400" dirty="0"/>
              <a:t>, when you double-click the “Count of Race” label in the table you can specify exactly what type of counts should be shown and in which way it should be formatted. </a:t>
            </a:r>
            <a:endParaRPr lang="en-US" sz="2400" dirty="0" smtClean="0"/>
          </a:p>
          <a:p>
            <a:pPr lvl="1" algn="just"/>
            <a:r>
              <a:rPr lang="en-US" sz="2400" dirty="0" smtClean="0"/>
              <a:t>Try</a:t>
            </a:r>
            <a:r>
              <a:rPr lang="en-US" sz="2400" dirty="0"/>
              <a:t>, for example, to get your counts to appear as percentage of the overall total.</a:t>
            </a:r>
          </a:p>
          <a:p>
            <a:pPr algn="just"/>
            <a:r>
              <a:rPr lang="en-US" sz="2800" dirty="0"/>
              <a:t>You can now create a bar chart as usual, including or excluding the blank response as you see fit. </a:t>
            </a:r>
          </a:p>
        </p:txBody>
      </p:sp>
    </p:spTree>
    <p:extLst>
      <p:ext uri="{BB962C8B-B14F-4D97-AF65-F5344CB8AC3E}">
        <p14:creationId xmlns:p14="http://schemas.microsoft.com/office/powerpoint/2010/main" val="2765445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750"/>
                                        <p:tgtEl>
                                          <p:spTgt spid="6">
                                            <p:txEl>
                                              <p:pRg st="1" end="1"/>
                                            </p:txEl>
                                          </p:spTgt>
                                        </p:tgtEl>
                                      </p:cBhvr>
                                    </p:animEffect>
                                    <p:anim calcmode="lin" valueType="num">
                                      <p:cBhvr>
                                        <p:cTn id="8"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750"/>
                                        <p:tgtEl>
                                          <p:spTgt spid="6">
                                            <p:txEl>
                                              <p:pRg st="2" end="2"/>
                                            </p:txEl>
                                          </p:spTgt>
                                        </p:tgtEl>
                                      </p:cBhvr>
                                    </p:animEffect>
                                    <p:anim calcmode="lin" valueType="num">
                                      <p:cBhvr>
                                        <p:cTn id="15"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750"/>
                                        <p:tgtEl>
                                          <p:spTgt spid="6">
                                            <p:txEl>
                                              <p:pRg st="3" end="3"/>
                                            </p:txEl>
                                          </p:spTgt>
                                        </p:tgtEl>
                                      </p:cBhvr>
                                    </p:animEffect>
                                    <p:anim calcmode="lin" valueType="num">
                                      <p:cBhvr>
                                        <p:cTn id="22"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750"/>
                                        <p:tgtEl>
                                          <p:spTgt spid="6">
                                            <p:txEl>
                                              <p:pRg st="4" end="4"/>
                                            </p:txEl>
                                          </p:spTgt>
                                        </p:tgtEl>
                                      </p:cBhvr>
                                    </p:animEffect>
                                    <p:anim calcmode="lin" valueType="num">
                                      <p:cBhvr>
                                        <p:cTn id="29"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128" y="1292034"/>
            <a:ext cx="6497634" cy="4814297"/>
          </a:xfrm>
        </p:spPr>
        <p:txBody>
          <a:bodyPr>
            <a:noAutofit/>
          </a:bodyPr>
          <a:lstStyle/>
          <a:p>
            <a:r>
              <a:rPr lang="en-US" sz="2200" dirty="0" smtClean="0"/>
              <a:t>Note </a:t>
            </a:r>
            <a:r>
              <a:rPr lang="en-US" sz="2200" dirty="0"/>
              <a:t>that Excel has automatically converted the raw data into </a:t>
            </a:r>
            <a:r>
              <a:rPr lang="en-US" sz="2200" dirty="0" smtClean="0"/>
              <a:t>percentages </a:t>
            </a:r>
            <a:r>
              <a:rPr lang="en-US" sz="2200" dirty="0"/>
              <a:t>of the total and rounded it properly. </a:t>
            </a:r>
            <a:endParaRPr lang="en-US" sz="2200" dirty="0" smtClean="0"/>
          </a:p>
          <a:p>
            <a:pPr lvl="1" algn="just"/>
            <a:r>
              <a:rPr lang="en-US" sz="2200" dirty="0" smtClean="0"/>
              <a:t>In </a:t>
            </a:r>
            <a:r>
              <a:rPr lang="en-US" sz="2200" dirty="0"/>
              <a:t>other words the figure for “one job” was converted </a:t>
            </a:r>
            <a:r>
              <a:rPr lang="en-US" sz="2200" dirty="0" smtClean="0"/>
              <a:t>to</a:t>
            </a:r>
          </a:p>
          <a:p>
            <a:pPr marL="68580" indent="0" algn="just">
              <a:buNone/>
            </a:pPr>
            <a:endParaRPr lang="en-US" sz="2200" dirty="0"/>
          </a:p>
          <a:p>
            <a:pPr marL="68580" indent="0" algn="just">
              <a:buNone/>
            </a:pPr>
            <a:endParaRPr lang="en-US" sz="2200" dirty="0" smtClean="0"/>
          </a:p>
          <a:p>
            <a:pPr algn="just"/>
            <a:r>
              <a:rPr lang="en-US" sz="2200" dirty="0" smtClean="0"/>
              <a:t>If </a:t>
            </a:r>
            <a:r>
              <a:rPr lang="en-US" sz="2200" dirty="0"/>
              <a:t>you move your cursor over the various slices of the pie while inside Microsoft Excel, you will see the total number as well as the number in percentage corresponding to that slice.</a:t>
            </a:r>
          </a:p>
          <a:p>
            <a:pPr lvl="1" algn="just"/>
            <a:endParaRPr lang="en-US" sz="2200" dirty="0"/>
          </a:p>
          <a:p>
            <a:pPr algn="just"/>
            <a:endParaRPr lang="en-US" sz="2200" dirty="0"/>
          </a:p>
          <a:p>
            <a:pPr algn="just"/>
            <a:endParaRPr lang="en-US" sz="2200"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13" name="Title 1"/>
          <p:cNvSpPr>
            <a:spLocks noGrp="1"/>
          </p:cNvSpPr>
          <p:nvPr>
            <p:ph type="title"/>
          </p:nvPr>
        </p:nvSpPr>
        <p:spPr>
          <a:xfrm>
            <a:off x="526790" y="500063"/>
            <a:ext cx="10940716" cy="897074"/>
          </a:xfrm>
        </p:spPr>
        <p:txBody>
          <a:bodyPr/>
          <a:lstStyle/>
          <a:p>
            <a:r>
              <a:rPr lang="en-US" sz="3200" dirty="0"/>
              <a:t>Mechanics of creating charts with Excel:</a:t>
            </a:r>
            <a:br>
              <a:rPr lang="en-US" sz="3200" dirty="0"/>
            </a:br>
            <a:endParaRPr lang="en-US" sz="3200" dirty="0"/>
          </a:p>
        </p:txBody>
      </p:sp>
      <p:sp>
        <p:nvSpPr>
          <p:cNvPr id="19" name="Rectangle 18"/>
          <p:cNvSpPr/>
          <p:nvPr/>
        </p:nvSpPr>
        <p:spPr>
          <a:xfrm>
            <a:off x="6760687" y="1292034"/>
            <a:ext cx="4930895" cy="913135"/>
          </a:xfrm>
          <a:prstGeom prst="rect">
            <a:avLst/>
          </a:prstGeom>
        </p:spPr>
        <p:txBody>
          <a:bodyPr wrap="square">
            <a:spAutoFit/>
          </a:bodyPr>
          <a:lstStyle/>
          <a:p>
            <a:pPr marL="495300" marR="0">
              <a:spcBef>
                <a:spcPts val="595"/>
              </a:spcBef>
              <a:spcAft>
                <a:spcPts val="0"/>
              </a:spcAft>
            </a:pP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2.1</a:t>
            </a:r>
            <a:r>
              <a:rPr lang="en-US" sz="2200" b="1" i="1" spc="1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Sample</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pie</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with</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three</a:t>
            </a:r>
            <a:r>
              <a:rPr lang="en-US" sz="2200" b="1" i="1" spc="-10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segments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ts val="650"/>
              </a:lnSpc>
              <a:spcBef>
                <a:spcPts val="30"/>
              </a:spcBef>
            </a:pPr>
            <a:r>
              <a:rPr lang="en-US" sz="2200" dirty="0">
                <a:latin typeface="Book Antiqua" panose="02040602050305030304" pitchFamily="18" charset="0"/>
                <a:ea typeface="Book Antiqua" panose="02040602050305030304" pitchFamily="18" charset="0"/>
                <a:cs typeface="Book Antiqua" panose="0204060205030503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ontent Placeholder 2"/>
          <p:cNvSpPr txBox="1">
            <a:spLocks/>
          </p:cNvSpPr>
          <p:nvPr/>
        </p:nvSpPr>
        <p:spPr>
          <a:xfrm>
            <a:off x="907799" y="3186103"/>
            <a:ext cx="5653455" cy="7143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vert="horz" lIns="0" rIns="0">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342900" marR="113030" indent="0" algn="just">
              <a:spcBef>
                <a:spcPts val="0"/>
              </a:spcBef>
              <a:buNone/>
            </a:pPr>
            <a:r>
              <a:rPr lang="en-US" sz="1900" b="1" dirty="0">
                <a:solidFill>
                  <a:srgbClr val="231F20"/>
                </a:solidFill>
                <a:ea typeface="Book Antiqua" panose="02040602050305030304" pitchFamily="18" charset="0"/>
                <a:cs typeface="Times New Roman" panose="02020603050405020304" pitchFamily="18" charset="0"/>
              </a:rPr>
              <a:t>536/(122</a:t>
            </a:r>
            <a:r>
              <a:rPr lang="en-US" sz="1900" b="1" spc="45"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Symbol" panose="05050102010706020507" pitchFamily="18" charset="2"/>
                <a:cs typeface="Symbol" panose="05050102010706020507" pitchFamily="18" charset="2"/>
              </a:rPr>
              <a:t>+</a:t>
            </a:r>
            <a:r>
              <a:rPr lang="en-US" sz="1900" b="1" spc="50" dirty="0">
                <a:solidFill>
                  <a:srgbClr val="231F20"/>
                </a:solidFill>
                <a:ea typeface="Symbol" panose="05050102010706020507" pitchFamily="18" charset="2"/>
                <a:cs typeface="Symbol" panose="05050102010706020507" pitchFamily="18" charset="2"/>
              </a:rPr>
              <a:t> </a:t>
            </a:r>
            <a:r>
              <a:rPr lang="en-US" sz="1900" b="1" dirty="0">
                <a:solidFill>
                  <a:srgbClr val="231F20"/>
                </a:solidFill>
                <a:ea typeface="Book Antiqua" panose="02040602050305030304" pitchFamily="18" charset="0"/>
                <a:cs typeface="Times New Roman" panose="02020603050405020304" pitchFamily="18" charset="0"/>
              </a:rPr>
              <a:t>536</a:t>
            </a:r>
            <a:r>
              <a:rPr lang="en-US" sz="1900" b="1" spc="50"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Symbol" panose="05050102010706020507" pitchFamily="18" charset="2"/>
                <a:cs typeface="Symbol" panose="05050102010706020507" pitchFamily="18" charset="2"/>
              </a:rPr>
              <a:t>+</a:t>
            </a:r>
            <a:r>
              <a:rPr lang="en-US" sz="1900" b="1" spc="50" dirty="0">
                <a:solidFill>
                  <a:srgbClr val="231F20"/>
                </a:solidFill>
                <a:ea typeface="Symbol" panose="05050102010706020507" pitchFamily="18" charset="2"/>
                <a:cs typeface="Symbol" panose="05050102010706020507" pitchFamily="18" charset="2"/>
              </a:rPr>
              <a:t> </a:t>
            </a:r>
            <a:r>
              <a:rPr lang="en-US" sz="1900" b="1" dirty="0">
                <a:solidFill>
                  <a:srgbClr val="231F20"/>
                </a:solidFill>
                <a:ea typeface="Book Antiqua" panose="02040602050305030304" pitchFamily="18" charset="0"/>
                <a:cs typeface="Times New Roman" panose="02020603050405020304" pitchFamily="18" charset="0"/>
              </a:rPr>
              <a:t>342)</a:t>
            </a:r>
            <a:r>
              <a:rPr lang="en-US" sz="1900" b="1" spc="50"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a:t>
            </a:r>
            <a:r>
              <a:rPr lang="en-US" sz="1900" b="1" spc="45"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100</a:t>
            </a:r>
            <a:r>
              <a:rPr lang="en-US" sz="1900" b="1" spc="50"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Symbol" panose="05050102010706020507" pitchFamily="18" charset="2"/>
                <a:cs typeface="Symbol" panose="05050102010706020507" pitchFamily="18" charset="2"/>
              </a:rPr>
              <a:t>=</a:t>
            </a:r>
            <a:r>
              <a:rPr lang="en-US" sz="1900" b="1" spc="50" dirty="0">
                <a:solidFill>
                  <a:srgbClr val="231F20"/>
                </a:solidFill>
                <a:ea typeface="Symbol" panose="05050102010706020507" pitchFamily="18" charset="2"/>
                <a:cs typeface="Symbol" panose="05050102010706020507" pitchFamily="18" charset="2"/>
              </a:rPr>
              <a:t> </a:t>
            </a:r>
            <a:r>
              <a:rPr lang="en-US" sz="1900" b="1" dirty="0">
                <a:solidFill>
                  <a:srgbClr val="231F20"/>
                </a:solidFill>
                <a:ea typeface="Book Antiqua" panose="02040602050305030304" pitchFamily="18" charset="0"/>
                <a:cs typeface="Times New Roman" panose="02020603050405020304" pitchFamily="18" charset="0"/>
              </a:rPr>
              <a:t>536/1000</a:t>
            </a:r>
            <a:r>
              <a:rPr lang="en-US" sz="1900" b="1" spc="50"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a:t>
            </a:r>
            <a:r>
              <a:rPr lang="en-US" sz="1900" b="1" spc="50"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100</a:t>
            </a:r>
            <a:r>
              <a:rPr lang="en-US" sz="1900" b="1" spc="45" dirty="0">
                <a:solidFill>
                  <a:srgbClr val="231F20"/>
                </a:solidFill>
                <a:ea typeface="Book Antiqua" panose="02040602050305030304" pitchFamily="18" charset="0"/>
                <a:cs typeface="Times New Roman" panose="02020603050405020304" pitchFamily="18" charset="0"/>
              </a:rPr>
              <a:t> </a:t>
            </a:r>
            <a:endParaRPr lang="en-US" sz="1900" b="1" spc="45" dirty="0" smtClean="0">
              <a:solidFill>
                <a:srgbClr val="231F20"/>
              </a:solidFill>
              <a:ea typeface="Book Antiqua" panose="02040602050305030304" pitchFamily="18" charset="0"/>
              <a:cs typeface="Times New Roman" panose="02020603050405020304" pitchFamily="18" charset="0"/>
            </a:endParaRPr>
          </a:p>
          <a:p>
            <a:pPr marL="342900" marR="113030" indent="0" algn="just">
              <a:spcBef>
                <a:spcPts val="0"/>
              </a:spcBef>
              <a:buNone/>
            </a:pPr>
            <a:r>
              <a:rPr lang="en-US" sz="1900" b="1" dirty="0" smtClean="0">
                <a:solidFill>
                  <a:srgbClr val="231F20"/>
                </a:solidFill>
                <a:ea typeface="Symbol" panose="05050102010706020507" pitchFamily="18" charset="2"/>
                <a:cs typeface="Symbol" panose="05050102010706020507" pitchFamily="18" charset="2"/>
              </a:rPr>
              <a:t>=</a:t>
            </a:r>
            <a:r>
              <a:rPr lang="en-US" sz="1900" b="1" spc="50" dirty="0" smtClean="0">
                <a:solidFill>
                  <a:srgbClr val="231F20"/>
                </a:solidFill>
                <a:ea typeface="Symbol" panose="05050102010706020507" pitchFamily="18" charset="2"/>
                <a:cs typeface="Symbol" panose="05050102010706020507" pitchFamily="18" charset="2"/>
              </a:rPr>
              <a:t> </a:t>
            </a:r>
            <a:r>
              <a:rPr lang="en-US" sz="1900" b="1" dirty="0">
                <a:solidFill>
                  <a:srgbClr val="231F20"/>
                </a:solidFill>
                <a:ea typeface="Book Antiqua" panose="02040602050305030304" pitchFamily="18" charset="0"/>
                <a:cs typeface="Times New Roman" panose="02020603050405020304" pitchFamily="18" charset="0"/>
              </a:rPr>
              <a:t>53.6</a:t>
            </a:r>
            <a:r>
              <a:rPr lang="en-US" sz="1900" b="1" spc="50" dirty="0">
                <a:solidFill>
                  <a:srgbClr val="231F20"/>
                </a:solidFill>
                <a:ea typeface="Book Antiqua" panose="02040602050305030304" pitchFamily="18" charset="0"/>
                <a:cs typeface="Times New Roman" panose="02020603050405020304" pitchFamily="18" charset="0"/>
              </a:rPr>
              <a:t> </a:t>
            </a:r>
            <a:r>
              <a:rPr lang="en-US" sz="1900" b="1" spc="-10" dirty="0">
                <a:solidFill>
                  <a:srgbClr val="231F20"/>
                </a:solidFill>
                <a:ea typeface="Book Antiqua" panose="02040602050305030304" pitchFamily="18" charset="0"/>
                <a:cs typeface="Times New Roman" panose="02020603050405020304" pitchFamily="18" charset="0"/>
              </a:rPr>
              <a:t>percent,</a:t>
            </a:r>
            <a:r>
              <a:rPr lang="en-US" sz="1900" b="1" spc="130" dirty="0">
                <a:solidFill>
                  <a:srgbClr val="231F20"/>
                </a:solidFill>
                <a:ea typeface="Book Antiqua" panose="02040602050305030304" pitchFamily="18" charset="0"/>
                <a:cs typeface="Times New Roman" panose="02020603050405020304" pitchFamily="18" charset="0"/>
              </a:rPr>
              <a:t> </a:t>
            </a:r>
            <a:r>
              <a:rPr lang="en-US" sz="1900" b="1" spc="-10" dirty="0">
                <a:solidFill>
                  <a:srgbClr val="231F20"/>
                </a:solidFill>
                <a:ea typeface="Book Antiqua" panose="02040602050305030304" pitchFamily="18" charset="0"/>
                <a:cs typeface="Times New Roman" panose="02020603050405020304" pitchFamily="18" charset="0"/>
              </a:rPr>
              <a:t>rounded</a:t>
            </a:r>
            <a:r>
              <a:rPr lang="en-US" sz="1900" b="1" spc="-35"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up</a:t>
            </a:r>
            <a:r>
              <a:rPr lang="en-US" sz="1900" b="1" spc="-30"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to</a:t>
            </a:r>
            <a:r>
              <a:rPr lang="en-US" sz="1900" b="1" spc="-35" dirty="0">
                <a:solidFill>
                  <a:srgbClr val="231F20"/>
                </a:solidFill>
                <a:ea typeface="Book Antiqua" panose="02040602050305030304" pitchFamily="18" charset="0"/>
                <a:cs typeface="Times New Roman" panose="02020603050405020304" pitchFamily="18" charset="0"/>
              </a:rPr>
              <a:t> </a:t>
            </a:r>
            <a:r>
              <a:rPr lang="en-US" sz="1900" b="1" dirty="0">
                <a:solidFill>
                  <a:srgbClr val="231F20"/>
                </a:solidFill>
                <a:ea typeface="Book Antiqua" panose="02040602050305030304" pitchFamily="18" charset="0"/>
                <a:cs typeface="Times New Roman" panose="02020603050405020304" pitchFamily="18" charset="0"/>
              </a:rPr>
              <a:t>54</a:t>
            </a:r>
            <a:r>
              <a:rPr lang="en-US" sz="1900" b="1" spc="-30" dirty="0">
                <a:solidFill>
                  <a:srgbClr val="231F20"/>
                </a:solidFill>
                <a:ea typeface="Book Antiqua" panose="02040602050305030304" pitchFamily="18" charset="0"/>
                <a:cs typeface="Times New Roman" panose="02020603050405020304" pitchFamily="18" charset="0"/>
              </a:rPr>
              <a:t> </a:t>
            </a:r>
            <a:r>
              <a:rPr lang="en-US" sz="1900" b="1" spc="-10" dirty="0" smtClean="0">
                <a:solidFill>
                  <a:srgbClr val="231F20"/>
                </a:solidFill>
                <a:ea typeface="Book Antiqua" panose="02040602050305030304" pitchFamily="18" charset="0"/>
                <a:cs typeface="Times New Roman" panose="02020603050405020304" pitchFamily="18" charset="0"/>
              </a:rPr>
              <a:t>per</a:t>
            </a:r>
            <a:r>
              <a:rPr lang="en-US" sz="1900" b="1" spc="-5" dirty="0" smtClean="0">
                <a:solidFill>
                  <a:srgbClr val="231F20"/>
                </a:solidFill>
                <a:ea typeface="Book Antiqua" panose="02040602050305030304" pitchFamily="18" charset="0"/>
                <a:cs typeface="Times New Roman" panose="02020603050405020304" pitchFamily="18" charset="0"/>
              </a:rPr>
              <a:t>cent</a:t>
            </a:r>
            <a:endParaRPr lang="en-US" sz="1900" b="1" dirty="0">
              <a:ea typeface="Book Antiqua" panose="02040602050305030304" pitchFamily="18" charset="0"/>
              <a:cs typeface="Times New Roman" panose="02020603050405020304" pitchFamily="18" charset="0"/>
            </a:endParaRPr>
          </a:p>
          <a:p>
            <a:pPr lvl="1">
              <a:spcBef>
                <a:spcPts val="0"/>
              </a:spcBef>
            </a:pPr>
            <a:endParaRPr lang="en-US" sz="1900" dirty="0" smtClean="0"/>
          </a:p>
          <a:p>
            <a:pPr>
              <a:spcBef>
                <a:spcPts val="0"/>
              </a:spcBef>
            </a:pPr>
            <a:endParaRPr lang="en-US" sz="1900" dirty="0" smtClean="0"/>
          </a:p>
          <a:p>
            <a:pPr>
              <a:spcBef>
                <a:spcPts val="0"/>
              </a:spcBef>
            </a:pPr>
            <a:endParaRPr lang="en-US" sz="19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121" y="2279534"/>
            <a:ext cx="4010025" cy="3333750"/>
          </a:xfrm>
          <a:prstGeom prst="rect">
            <a:avLst/>
          </a:prstGeom>
        </p:spPr>
      </p:pic>
    </p:spTree>
    <p:extLst>
      <p:ext uri="{BB962C8B-B14F-4D97-AF65-F5344CB8AC3E}">
        <p14:creationId xmlns:p14="http://schemas.microsoft.com/office/powerpoint/2010/main" val="12062567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anim calcmode="lin" valueType="num">
                                      <p:cBhvr>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anim calcmode="lin" valueType="num">
                                      <p:cBhvr>
                                        <p:cTn id="30" dur="750" fill="hold"/>
                                        <p:tgtEl>
                                          <p:spTgt spid="20"/>
                                        </p:tgtEl>
                                        <p:attrNameLst>
                                          <p:attrName>ppt_x</p:attrName>
                                        </p:attrNameLst>
                                      </p:cBhvr>
                                      <p:tavLst>
                                        <p:tav tm="0">
                                          <p:val>
                                            <p:strVal val="#ppt_x"/>
                                          </p:val>
                                        </p:tav>
                                        <p:tav tm="100000">
                                          <p:val>
                                            <p:strVal val="#ppt_x"/>
                                          </p:val>
                                        </p:tav>
                                      </p:tavLst>
                                    </p:anim>
                                    <p:anim calcmode="lin" valueType="num">
                                      <p:cBhvr>
                                        <p:cTn id="31"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750"/>
                                        <p:tgtEl>
                                          <p:spTgt spid="3">
                                            <p:txEl>
                                              <p:pRg st="4" end="4"/>
                                            </p:txEl>
                                          </p:spTgt>
                                        </p:tgtEl>
                                      </p:cBhvr>
                                    </p:animEffect>
                                    <p:anim calcmode="lin" valueType="num">
                                      <p:cBhvr>
                                        <p:cTn id="3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86" y="757989"/>
            <a:ext cx="5340016" cy="897074"/>
          </a:xfrm>
        </p:spPr>
        <p:txBody>
          <a:bodyPr/>
          <a:lstStyle/>
          <a:p>
            <a:r>
              <a:rPr lang="en-US" sz="3200" dirty="0"/>
              <a:t>Exploding your pie chart: </a:t>
            </a:r>
            <a:br>
              <a:rPr lang="en-US" sz="3200" dirty="0"/>
            </a:br>
            <a:endParaRPr lang="en-US" sz="3200" dirty="0"/>
          </a:p>
        </p:txBody>
      </p:sp>
      <p:sp>
        <p:nvSpPr>
          <p:cNvPr id="3" name="Content Placeholder 2"/>
          <p:cNvSpPr>
            <a:spLocks noGrp="1"/>
          </p:cNvSpPr>
          <p:nvPr>
            <p:ph idx="1"/>
          </p:nvPr>
        </p:nvSpPr>
        <p:spPr>
          <a:xfrm>
            <a:off x="596485" y="1519215"/>
            <a:ext cx="5447641" cy="4366196"/>
          </a:xfrm>
        </p:spPr>
        <p:txBody>
          <a:bodyPr>
            <a:normAutofit/>
          </a:bodyPr>
          <a:lstStyle/>
          <a:p>
            <a:r>
              <a:rPr lang="en-US" sz="2400" dirty="0" smtClean="0"/>
              <a:t>Simply </a:t>
            </a:r>
            <a:r>
              <a:rPr lang="en-US" sz="2400" dirty="0"/>
              <a:t>click on one of the pie slices (not any text, though) and drag it outwards a little—your chart will explode! </a:t>
            </a:r>
            <a:endParaRPr lang="en-US" sz="2400" dirty="0" smtClean="0"/>
          </a:p>
          <a:p>
            <a:r>
              <a:rPr lang="en-US" sz="2400" dirty="0" smtClean="0"/>
              <a:t>You </a:t>
            </a:r>
            <a:r>
              <a:rPr lang="en-US" sz="2400" dirty="0"/>
              <a:t>can either make one slice move out of the pie or all slices. </a:t>
            </a:r>
            <a:endParaRPr lang="en-US" sz="2400" dirty="0" smtClean="0"/>
          </a:p>
          <a:p>
            <a:pPr lvl="1"/>
            <a:r>
              <a:rPr lang="en-US" sz="2400" dirty="0" smtClean="0"/>
              <a:t>useful </a:t>
            </a:r>
            <a:r>
              <a:rPr lang="en-US" sz="2400" dirty="0"/>
              <a:t>to highlight one particular </a:t>
            </a:r>
            <a:r>
              <a:rPr lang="en-US" sz="2400" dirty="0" smtClean="0"/>
              <a:t>slice</a:t>
            </a:r>
          </a:p>
          <a:p>
            <a:r>
              <a:rPr lang="en-US" sz="2400" dirty="0" smtClean="0"/>
              <a:t>In </a:t>
            </a:r>
            <a:r>
              <a:rPr lang="en-US" sz="2400" dirty="0"/>
              <a:t>Figure 2.2 we have also colored that slice light gray to further accentuate it.</a:t>
            </a:r>
          </a:p>
          <a:p>
            <a:endParaRPr lang="en-US" dirty="0"/>
          </a:p>
        </p:txBody>
      </p:sp>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5" name="Rectangle 4"/>
          <p:cNvSpPr/>
          <p:nvPr/>
        </p:nvSpPr>
        <p:spPr>
          <a:xfrm>
            <a:off x="6044127" y="975693"/>
            <a:ext cx="5851602" cy="461665"/>
          </a:xfrm>
          <a:prstGeom prst="rect">
            <a:avLst/>
          </a:prstGeom>
        </p:spPr>
        <p:txBody>
          <a:bodyPr wrap="none">
            <a:spAutoFit/>
          </a:bodyPr>
          <a:lstStyle/>
          <a:p>
            <a:pPr marL="114300" marR="0">
              <a:spcBef>
                <a:spcPts val="595"/>
              </a:spcBef>
              <a:spcAft>
                <a:spcPts val="0"/>
              </a:spcAft>
            </a:pP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4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2.2</a:t>
            </a:r>
            <a:r>
              <a:rPr lang="en-US" sz="2400" b="1" i="1" spc="-3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4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so-called</a:t>
            </a:r>
            <a:r>
              <a:rPr lang="en-US" sz="24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exploding</a:t>
            </a:r>
            <a:r>
              <a:rPr lang="en-US" sz="24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pie</a:t>
            </a:r>
            <a:r>
              <a:rPr lang="en-US" sz="2400" b="1" i="1" spc="-13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018" y="1519215"/>
            <a:ext cx="3841056" cy="4005672"/>
          </a:xfrm>
          <a:prstGeom prst="rect">
            <a:avLst/>
          </a:prstGeom>
        </p:spPr>
      </p:pic>
    </p:spTree>
    <p:extLst>
      <p:ext uri="{BB962C8B-B14F-4D97-AF65-F5344CB8AC3E}">
        <p14:creationId xmlns:p14="http://schemas.microsoft.com/office/powerpoint/2010/main" val="15512830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anim calcmode="lin" valueType="num">
                                      <p:cBhvr>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50"/>
                                        <p:tgtEl>
                                          <p:spTgt spid="3">
                                            <p:txEl>
                                              <p:pRg st="2" end="2"/>
                                            </p:txEl>
                                          </p:spTgt>
                                        </p:tgtEl>
                                      </p:cBhvr>
                                    </p:animEffect>
                                    <p:anim calcmode="lin" valueType="num">
                                      <p:cBhvr>
                                        <p:cTn id="3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750"/>
                                        <p:tgtEl>
                                          <p:spTgt spid="3">
                                            <p:txEl>
                                              <p:pRg st="3" end="3"/>
                                            </p:txEl>
                                          </p:spTgt>
                                        </p:tgtEl>
                                      </p:cBhvr>
                                    </p:animEffect>
                                    <p:anim calcmode="lin" valueType="num">
                                      <p:cBhvr>
                                        <p:cTn id="37"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8" name="Freeform 7"/>
          <p:cNvSpPr/>
          <p:nvPr/>
        </p:nvSpPr>
        <p:spPr>
          <a:xfrm>
            <a:off x="1341004" y="1315751"/>
            <a:ext cx="9357592" cy="445509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1730" tIns="499872" rIns="821730" bIns="199136" numCol="1" spcCol="1270" anchor="t" anchorCtr="0">
            <a:noAutofit/>
          </a:bodyPr>
          <a:lstStyle/>
          <a:p>
            <a:pPr defTabSz="1244600">
              <a:lnSpc>
                <a:spcPct val="90000"/>
              </a:lnSpc>
              <a:spcBef>
                <a:spcPct val="0"/>
              </a:spcBef>
              <a:spcAft>
                <a:spcPct val="15000"/>
              </a:spcAft>
            </a:pPr>
            <a:endParaRPr lang="en-US" sz="2200" kern="1200" dirty="0" smtClean="0"/>
          </a:p>
          <a:p>
            <a:r>
              <a:rPr lang="en-US" sz="2600" dirty="0"/>
              <a:t>A survey was conducted to find the number of </a:t>
            </a:r>
            <a:r>
              <a:rPr lang="en-US" sz="2600" dirty="0" smtClean="0"/>
              <a:t>workers employed </a:t>
            </a:r>
            <a:r>
              <a:rPr lang="en-US" sz="2600" dirty="0"/>
              <a:t>by major foreign investors. </a:t>
            </a:r>
            <a:endParaRPr lang="en-US" sz="2600" dirty="0" smtClean="0"/>
          </a:p>
          <a:p>
            <a:r>
              <a:rPr lang="en-US" sz="2600" dirty="0" smtClean="0"/>
              <a:t>The </a:t>
            </a:r>
            <a:r>
              <a:rPr lang="en-US" sz="2600" dirty="0"/>
              <a:t>results are presented in this table.</a:t>
            </a:r>
          </a:p>
          <a:p>
            <a:pPr marL="0" lvl="1" algn="l" defTabSz="1244600" rtl="0">
              <a:lnSpc>
                <a:spcPct val="90000"/>
              </a:lnSpc>
              <a:spcBef>
                <a:spcPct val="0"/>
              </a:spcBef>
              <a:spcAft>
                <a:spcPct val="15000"/>
              </a:spcAft>
            </a:pPr>
            <a:endParaRPr lang="en-US" sz="2200" kern="1200" dirty="0" smtClean="0"/>
          </a:p>
          <a:p>
            <a:pPr marL="0" lvl="1" algn="l" defTabSz="1244600" rtl="0">
              <a:lnSpc>
                <a:spcPct val="90000"/>
              </a:lnSpc>
              <a:spcBef>
                <a:spcPct val="0"/>
              </a:spcBef>
              <a:spcAft>
                <a:spcPct val="15000"/>
              </a:spcAft>
            </a:pPr>
            <a:endParaRPr lang="en-US" sz="2200" dirty="0" smtClean="0"/>
          </a:p>
          <a:p>
            <a:pPr marL="0" lvl="1" algn="l" defTabSz="1244600" rtl="0">
              <a:lnSpc>
                <a:spcPct val="90000"/>
              </a:lnSpc>
              <a:spcBef>
                <a:spcPct val="0"/>
              </a:spcBef>
              <a:spcAft>
                <a:spcPct val="15000"/>
              </a:spcAft>
            </a:pPr>
            <a:endParaRPr lang="en-US" sz="2200" dirty="0" smtClean="0"/>
          </a:p>
          <a:p>
            <a:pPr marL="0" lvl="1" algn="l" defTabSz="1244600" rtl="0">
              <a:lnSpc>
                <a:spcPct val="90000"/>
              </a:lnSpc>
              <a:spcBef>
                <a:spcPct val="0"/>
              </a:spcBef>
              <a:spcAft>
                <a:spcPct val="15000"/>
              </a:spcAft>
            </a:pPr>
            <a:endParaRPr lang="en-US" sz="2200" dirty="0"/>
          </a:p>
          <a:p>
            <a:pPr marL="0" lvl="1" algn="l" defTabSz="1244600" rtl="0">
              <a:lnSpc>
                <a:spcPct val="90000"/>
              </a:lnSpc>
              <a:spcBef>
                <a:spcPct val="0"/>
              </a:spcBef>
              <a:spcAft>
                <a:spcPct val="15000"/>
              </a:spcAft>
            </a:pPr>
            <a:endParaRPr lang="en-US" sz="2200" kern="1200" dirty="0"/>
          </a:p>
          <a:p>
            <a:pPr marL="342900" indent="-342900">
              <a:buFont typeface="Wingdings" panose="05000000000000000000" pitchFamily="2" charset="2"/>
              <a:buChar char="§"/>
            </a:pPr>
            <a:r>
              <a:rPr lang="en-US" sz="2400" dirty="0"/>
              <a:t>Construct a bar chart representing this data.</a:t>
            </a:r>
            <a:endParaRPr lang="en-US" sz="2800" dirty="0"/>
          </a:p>
        </p:txBody>
      </p:sp>
      <p:sp>
        <p:nvSpPr>
          <p:cNvPr id="11" name="Freeform 10"/>
          <p:cNvSpPr/>
          <p:nvPr/>
        </p:nvSpPr>
        <p:spPr>
          <a:xfrm>
            <a:off x="1341004" y="982771"/>
            <a:ext cx="2589829" cy="855612"/>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algn="l"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r>
              <a:rPr lang="en-US" sz="3200" kern="1200" dirty="0" smtClean="0">
                <a:effectLst>
                  <a:outerShdw blurRad="38100" dist="38100" dir="2700000" algn="tl">
                    <a:srgbClr val="000000">
                      <a:alpha val="43137"/>
                    </a:srgbClr>
                  </a:outerShdw>
                </a:effectLst>
              </a:rPr>
              <a:t>: </a:t>
            </a:r>
            <a:endParaRPr lang="en-US" sz="3200" kern="1200"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446844558"/>
              </p:ext>
            </p:extLst>
          </p:nvPr>
        </p:nvGraphicFramePr>
        <p:xfrm>
          <a:off x="2592688" y="3656299"/>
          <a:ext cx="7220216" cy="1143000"/>
        </p:xfrm>
        <a:graphic>
          <a:graphicData uri="http://schemas.openxmlformats.org/drawingml/2006/table">
            <a:tbl>
              <a:tblPr firstRow="1" firstCol="1" lastRow="1" lastCol="1" bandRow="1" bandCol="1"/>
              <a:tblGrid>
                <a:gridCol w="1673602"/>
                <a:gridCol w="1320928"/>
                <a:gridCol w="1221949"/>
                <a:gridCol w="1580213"/>
                <a:gridCol w="1423524"/>
              </a:tblGrid>
              <a:tr h="762000">
                <a:tc>
                  <a:txBody>
                    <a:bodyPr/>
                    <a:lstStyle/>
                    <a:p>
                      <a:pPr marL="47625" marR="0" algn="ctr">
                        <a:spcBef>
                          <a:spcPts val="205"/>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Great</a:t>
                      </a:r>
                      <a:r>
                        <a:rPr lang="en-US" sz="2000" b="1" spc="-80" dirty="0">
                          <a:solidFill>
                            <a:srgbClr val="231F20"/>
                          </a:solidFill>
                          <a:effectLst/>
                          <a:latin typeface="+mn-lt"/>
                          <a:ea typeface="Calibri" panose="020F0502020204030204" pitchFamily="34" charset="0"/>
                          <a:cs typeface="Times New Roman" panose="02020603050405020304" pitchFamily="18" charset="0"/>
                        </a:rPr>
                        <a:t> </a:t>
                      </a:r>
                      <a:r>
                        <a:rPr lang="en-US" sz="2000" b="1" dirty="0">
                          <a:solidFill>
                            <a:srgbClr val="231F20"/>
                          </a:solidFill>
                          <a:effectLst/>
                          <a:latin typeface="+mn-lt"/>
                          <a:ea typeface="Calibri" panose="020F0502020204030204" pitchFamily="34" charset="0"/>
                          <a:cs typeface="Times New Roman" panose="02020603050405020304" pitchFamily="18" charset="0"/>
                        </a:rPr>
                        <a:t>Britain</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76835" marR="0" algn="ctr">
                        <a:spcBef>
                          <a:spcPts val="205"/>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Germany</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59385" marR="0" algn="ctr">
                        <a:spcBef>
                          <a:spcPts val="205"/>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Japan</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50800" marR="0" algn="ctr">
                        <a:spcBef>
                          <a:spcPts val="205"/>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Netherlands</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c>
                  <a:txBody>
                    <a:bodyPr/>
                    <a:lstStyle/>
                    <a:p>
                      <a:pPr marL="158750" marR="0" algn="ctr">
                        <a:spcBef>
                          <a:spcPts val="205"/>
                        </a:spcBef>
                        <a:spcAft>
                          <a:spcPts val="0"/>
                        </a:spcAft>
                      </a:pPr>
                      <a:r>
                        <a:rPr lang="en-US" sz="2000" b="1" dirty="0">
                          <a:solidFill>
                            <a:srgbClr val="231F20"/>
                          </a:solidFill>
                          <a:effectLst/>
                          <a:latin typeface="+mn-lt"/>
                          <a:ea typeface="Calibri" panose="020F0502020204030204" pitchFamily="34" charset="0"/>
                          <a:cs typeface="Times New Roman" panose="02020603050405020304" pitchFamily="18" charset="0"/>
                        </a:rPr>
                        <a:t>Ireland</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tr>
              <a:tr h="381000">
                <a:tc>
                  <a:txBody>
                    <a:bodyPr/>
                    <a:lstStyle/>
                    <a:p>
                      <a:pPr marL="47625" marR="0" algn="ctr">
                        <a:spcBef>
                          <a:spcPts val="215"/>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6,500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209550" marR="0" algn="ctr">
                        <a:spcBef>
                          <a:spcPts val="215"/>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1,450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93675" marR="0" algn="ctr">
                        <a:spcBef>
                          <a:spcPts val="215"/>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1,200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0" algn="ctr">
                        <a:spcBef>
                          <a:spcPts val="215"/>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200</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0" algn="ctr">
                        <a:spcBef>
                          <a:spcPts val="215"/>
                        </a:spcBef>
                        <a:spcAft>
                          <a:spcPts val="0"/>
                        </a:spcAft>
                      </a:pPr>
                      <a:r>
                        <a:rPr lang="en-US" sz="2000" dirty="0">
                          <a:solidFill>
                            <a:srgbClr val="231F20"/>
                          </a:solidFill>
                          <a:effectLst/>
                          <a:latin typeface="+mn-lt"/>
                          <a:ea typeface="Calibri" panose="020F0502020204030204" pitchFamily="34" charset="0"/>
                          <a:cs typeface="Times New Roman" panose="02020603050405020304" pitchFamily="18" charset="0"/>
                        </a:rPr>
                        <a:t>138</a:t>
                      </a:r>
                      <a:endParaRPr lang="en-US" sz="20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21792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484872"/>
            <a:ext cx="6052656" cy="276999"/>
          </a:xfrm>
          <a:prstGeom prst="rect">
            <a:avLst/>
          </a:prstGeom>
          <a:noFill/>
          <a:ln>
            <a:noFill/>
          </a:ln>
        </p:spPr>
        <p:txBody>
          <a:bodyPr wrap="square" rtlCol="0" anchor="b">
            <a:spAutoFit/>
          </a:bodyPr>
          <a:lstStyle/>
          <a:p>
            <a:pPr algn="r"/>
            <a:r>
              <a:rPr lang="en-US" sz="1200" b="1" dirty="0" err="1" smtClean="0">
                <a:solidFill>
                  <a:schemeClr val="tx2"/>
                </a:solidFill>
              </a:rPr>
              <a:t>Ch</a:t>
            </a:r>
            <a:r>
              <a:rPr lang="en-US" sz="1200" b="1" dirty="0" smtClean="0">
                <a:solidFill>
                  <a:schemeClr val="tx2"/>
                </a:solidFill>
              </a:rPr>
              <a:t> 2: Data Visualization – Pie Charts and Bar Charts </a:t>
            </a:r>
            <a:endParaRPr lang="en-US" sz="1200" b="1" dirty="0">
              <a:solidFill>
                <a:schemeClr val="tx2"/>
              </a:solidFill>
            </a:endParaRPr>
          </a:p>
        </p:txBody>
      </p:sp>
      <p:sp>
        <p:nvSpPr>
          <p:cNvPr id="14" name="Rectangle 13"/>
          <p:cNvSpPr/>
          <p:nvPr/>
        </p:nvSpPr>
        <p:spPr>
          <a:xfrm>
            <a:off x="6583680" y="1291808"/>
            <a:ext cx="4930895" cy="612284"/>
          </a:xfrm>
          <a:prstGeom prst="rect">
            <a:avLst/>
          </a:prstGeom>
        </p:spPr>
        <p:txBody>
          <a:bodyPr wrap="square">
            <a:spAutoFit/>
          </a:bodyPr>
          <a:lstStyle/>
          <a:p>
            <a:pPr marL="114300" marR="0" algn="ctr">
              <a:spcBef>
                <a:spcPts val="590"/>
              </a:spcBef>
              <a:spcAft>
                <a:spcPts val="0"/>
              </a:spcAft>
            </a:pP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sz="2400" b="1" i="1" spc="-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2.3</a:t>
            </a:r>
            <a:r>
              <a:rPr lang="en-US" sz="2400" b="1" i="1" spc="1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a:t>
            </a:r>
            <a:r>
              <a:rPr lang="en-US" sz="2400" b="1" i="1" spc="-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sample</a:t>
            </a:r>
            <a:r>
              <a:rPr lang="en-US" sz="2400" b="1" i="1" spc="-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bar</a:t>
            </a:r>
            <a:r>
              <a:rPr lang="en-US" sz="2400" b="1" i="1" spc="-4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sz="24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chart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lnSpc>
                <a:spcPts val="650"/>
              </a:lnSpc>
              <a:spcBef>
                <a:spcPts val="30"/>
              </a:spcBef>
            </a:pPr>
            <a:r>
              <a:rPr lang="en-US" sz="2400" dirty="0">
                <a:latin typeface="Book Antiqua" panose="02040602050305030304" pitchFamily="18" charset="0"/>
                <a:ea typeface="Book Antiqua" panose="02040602050305030304" pitchFamily="18" charset="0"/>
                <a:cs typeface="Book Antiqua" panose="0204060205030503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5"/>
          <p:cNvSpPr/>
          <p:nvPr/>
        </p:nvSpPr>
        <p:spPr>
          <a:xfrm>
            <a:off x="691560" y="1064617"/>
            <a:ext cx="5892120" cy="839474"/>
          </a:xfrm>
          <a:custGeom>
            <a:avLst/>
            <a:gdLst>
              <a:gd name="connsiteX0" fmla="*/ 0 w 5127349"/>
              <a:gd name="connsiteY0" fmla="*/ 139915 h 839474"/>
              <a:gd name="connsiteX1" fmla="*/ 139915 w 5127349"/>
              <a:gd name="connsiteY1" fmla="*/ 0 h 839474"/>
              <a:gd name="connsiteX2" fmla="*/ 4987434 w 5127349"/>
              <a:gd name="connsiteY2" fmla="*/ 0 h 839474"/>
              <a:gd name="connsiteX3" fmla="*/ 5127349 w 5127349"/>
              <a:gd name="connsiteY3" fmla="*/ 139915 h 839474"/>
              <a:gd name="connsiteX4" fmla="*/ 5127349 w 5127349"/>
              <a:gd name="connsiteY4" fmla="*/ 699559 h 839474"/>
              <a:gd name="connsiteX5" fmla="*/ 4987434 w 5127349"/>
              <a:gd name="connsiteY5" fmla="*/ 839474 h 839474"/>
              <a:gd name="connsiteX6" fmla="*/ 139915 w 5127349"/>
              <a:gd name="connsiteY6" fmla="*/ 839474 h 839474"/>
              <a:gd name="connsiteX7" fmla="*/ 0 w 5127349"/>
              <a:gd name="connsiteY7" fmla="*/ 699559 h 839474"/>
              <a:gd name="connsiteX8" fmla="*/ 0 w 5127349"/>
              <a:gd name="connsiteY8" fmla="*/ 139915 h 83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7349" h="839474">
                <a:moveTo>
                  <a:pt x="0" y="139915"/>
                </a:moveTo>
                <a:cubicBezTo>
                  <a:pt x="0" y="62642"/>
                  <a:pt x="62642" y="0"/>
                  <a:pt x="139915" y="0"/>
                </a:cubicBezTo>
                <a:lnTo>
                  <a:pt x="4987434" y="0"/>
                </a:lnTo>
                <a:cubicBezTo>
                  <a:pt x="5064707" y="0"/>
                  <a:pt x="5127349" y="62642"/>
                  <a:pt x="5127349" y="139915"/>
                </a:cubicBezTo>
                <a:lnTo>
                  <a:pt x="5127349" y="699559"/>
                </a:lnTo>
                <a:cubicBezTo>
                  <a:pt x="5127349" y="776832"/>
                  <a:pt x="5064707" y="839474"/>
                  <a:pt x="4987434" y="839474"/>
                </a:cubicBezTo>
                <a:lnTo>
                  <a:pt x="139915" y="839474"/>
                </a:lnTo>
                <a:cubicBezTo>
                  <a:pt x="62642" y="839474"/>
                  <a:pt x="0" y="776832"/>
                  <a:pt x="0" y="699559"/>
                </a:cubicBezTo>
                <a:lnTo>
                  <a:pt x="0" y="139915"/>
                </a:lnTo>
                <a:close/>
              </a:path>
            </a:pathLst>
          </a:custGeom>
          <a:solidFill>
            <a:srgbClr val="22547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330" tIns="174330" rIns="174330" bIns="174330" numCol="1" spcCol="1270" anchor="ctr" anchorCtr="0">
            <a:noAutofit/>
          </a:bodyPr>
          <a:lstStyle/>
          <a:p>
            <a:pPr lvl="0" algn="ctr" defTabSz="1555750" rtl="0">
              <a:lnSpc>
                <a:spcPct val="90000"/>
              </a:lnSpc>
              <a:spcBef>
                <a:spcPct val="0"/>
              </a:spcBef>
              <a:spcAft>
                <a:spcPct val="35000"/>
              </a:spcAft>
            </a:pPr>
            <a:r>
              <a:rPr lang="en-US" sz="4000" kern="1200" dirty="0" smtClean="0">
                <a:effectLst>
                  <a:outerShdw blurRad="38100" dist="38100" dir="2700000" algn="tl">
                    <a:srgbClr val="000000">
                      <a:alpha val="43137"/>
                    </a:srgbClr>
                  </a:outerShdw>
                </a:effectLst>
              </a:rPr>
              <a:t>Bar chart </a:t>
            </a:r>
            <a:endParaRPr lang="en-US" sz="4000" kern="1200" dirty="0">
              <a:effectLst>
                <a:outerShdw blurRad="38100" dist="38100" dir="2700000" algn="tl">
                  <a:srgbClr val="000000">
                    <a:alpha val="43137"/>
                  </a:srgbClr>
                </a:outerShdw>
              </a:effectLst>
            </a:endParaRPr>
          </a:p>
        </p:txBody>
      </p:sp>
      <p:sp>
        <p:nvSpPr>
          <p:cNvPr id="7" name="Freeform 6"/>
          <p:cNvSpPr/>
          <p:nvPr/>
        </p:nvSpPr>
        <p:spPr>
          <a:xfrm>
            <a:off x="691560" y="1904092"/>
            <a:ext cx="5892120" cy="3622500"/>
          </a:xfrm>
          <a:custGeom>
            <a:avLst/>
            <a:gdLst>
              <a:gd name="connsiteX0" fmla="*/ 0 w 5127349"/>
              <a:gd name="connsiteY0" fmla="*/ 0 h 3622500"/>
              <a:gd name="connsiteX1" fmla="*/ 5127349 w 5127349"/>
              <a:gd name="connsiteY1" fmla="*/ 0 h 3622500"/>
              <a:gd name="connsiteX2" fmla="*/ 5127349 w 5127349"/>
              <a:gd name="connsiteY2" fmla="*/ 3622500 h 3622500"/>
              <a:gd name="connsiteX3" fmla="*/ 0 w 5127349"/>
              <a:gd name="connsiteY3" fmla="*/ 3622500 h 3622500"/>
              <a:gd name="connsiteX4" fmla="*/ 0 w 5127349"/>
              <a:gd name="connsiteY4" fmla="*/ 0 h 36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349" h="3622500">
                <a:moveTo>
                  <a:pt x="0" y="0"/>
                </a:moveTo>
                <a:lnTo>
                  <a:pt x="5127349" y="0"/>
                </a:lnTo>
                <a:lnTo>
                  <a:pt x="5127349" y="3622500"/>
                </a:lnTo>
                <a:lnTo>
                  <a:pt x="0" y="3622500"/>
                </a:lnTo>
                <a:lnTo>
                  <a:pt x="0" y="0"/>
                </a:lnTo>
                <a:close/>
              </a:path>
            </a:pathLst>
          </a:custGeom>
          <a:solidFill>
            <a:srgbClr val="F2FFE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2793"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800" dirty="0"/>
              <a:t>U</a:t>
            </a:r>
            <a:r>
              <a:rPr lang="en-US" sz="2800" kern="1200" dirty="0" smtClean="0"/>
              <a:t>ses </a:t>
            </a:r>
            <a:r>
              <a:rPr lang="en-US" sz="2800" kern="1200" dirty="0" smtClean="0"/>
              <a:t>vertical or horizontal bars whose length corresponds to the frequency of each </a:t>
            </a:r>
            <a:r>
              <a:rPr lang="en-US" sz="2800" kern="1200" dirty="0" smtClean="0"/>
              <a:t>category </a:t>
            </a:r>
            <a:endParaRPr lang="en-US" sz="2800" kern="1200" dirty="0"/>
          </a:p>
          <a:p>
            <a:pPr marL="228600" lvl="1" indent="-228600" algn="l" defTabSz="1200150" rtl="0">
              <a:lnSpc>
                <a:spcPct val="90000"/>
              </a:lnSpc>
              <a:spcBef>
                <a:spcPct val="0"/>
              </a:spcBef>
              <a:spcAft>
                <a:spcPct val="20000"/>
              </a:spcAft>
              <a:buChar char="••"/>
            </a:pPr>
            <a:r>
              <a:rPr lang="en-US" sz="2600" kern="1200" dirty="0" smtClean="0"/>
              <a:t>In our example, the bars represent the number of workers employed by major foreign investors. </a:t>
            </a:r>
            <a:endParaRPr lang="en-US" sz="2600" kern="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169" y="1904091"/>
            <a:ext cx="3953916" cy="3360441"/>
          </a:xfrm>
          <a:prstGeom prst="rect">
            <a:avLst/>
          </a:prstGeom>
        </p:spPr>
      </p:pic>
    </p:spTree>
    <p:extLst>
      <p:ext uri="{BB962C8B-B14F-4D97-AF65-F5344CB8AC3E}">
        <p14:creationId xmlns:p14="http://schemas.microsoft.com/office/powerpoint/2010/main" val="38629869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750"/>
                                        <p:tgtEl>
                                          <p:spTgt spid="7">
                                            <p:txEl>
                                              <p:pRg st="0" end="0"/>
                                            </p:txEl>
                                          </p:spTgt>
                                        </p:tgtEl>
                                      </p:cBhvr>
                                    </p:animEffect>
                                    <p:anim calcmode="lin" valueType="num">
                                      <p:cBhvr>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750"/>
                                        <p:tgtEl>
                                          <p:spTgt spid="7">
                                            <p:txEl>
                                              <p:pRg st="1" end="1"/>
                                            </p:txEl>
                                          </p:spTgt>
                                        </p:tgtEl>
                                      </p:cBhvr>
                                    </p:animEffect>
                                    <p:anim calcmode="lin" valueType="num">
                                      <p:cBhvr>
                                        <p:cTn id="35"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6"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6370</Words>
  <Application>Microsoft Office PowerPoint</Application>
  <PresentationFormat>Widescreen</PresentationFormat>
  <Paragraphs>705</Paragraphs>
  <Slides>57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Book Antiqua</vt:lpstr>
      <vt:lpstr>Calibri</vt:lpstr>
      <vt:lpstr>Century</vt:lpstr>
      <vt:lpstr>Century Gothic</vt:lpstr>
      <vt:lpstr>Symbol</vt:lpstr>
      <vt:lpstr>Times New Roman</vt:lpstr>
      <vt:lpstr>Wingdings</vt:lpstr>
      <vt:lpstr>Wingdings 2</vt:lpstr>
      <vt:lpstr>Wingdings 3</vt:lpstr>
      <vt:lpstr>Nightfall design template</vt:lpstr>
      <vt:lpstr>Using Statistics for Better  Business Decisions</vt:lpstr>
      <vt:lpstr>Chapter 2 Data Visualization</vt:lpstr>
      <vt:lpstr>Learning Objectives</vt:lpstr>
      <vt:lpstr>PowerPoint Presentation</vt:lpstr>
      <vt:lpstr>PowerPoint Presentation</vt:lpstr>
      <vt:lpstr>Mechanics of creating charts with Excel: </vt:lpstr>
      <vt:lpstr>Exploding your pie chart:  </vt:lpstr>
      <vt:lpstr>PowerPoint Presentation</vt:lpstr>
      <vt:lpstr>PowerPoint Presentation</vt:lpstr>
      <vt:lpstr>PowerPoint Presentation</vt:lpstr>
      <vt:lpstr>PowerPoint Presentation</vt:lpstr>
      <vt:lpstr>Frequency Histograms (or histogram for short)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Relative Frequency Histograms</vt:lpstr>
      <vt:lpstr>PowerPoint Presentation</vt:lpstr>
      <vt:lpstr>PowerPoint Presentation</vt:lpstr>
      <vt:lpstr>PowerPoint Presentation</vt:lpstr>
      <vt:lpstr>PowerPoint Presentation</vt:lpstr>
      <vt:lpstr>PowerPoint Presentation</vt:lpstr>
      <vt:lpstr>Cumulative Frequency Histograms  </vt:lpstr>
      <vt:lpstr>PowerPoint Presentation</vt:lpstr>
      <vt:lpstr>Bending the Rules: Lying or Exaggeration</vt:lpstr>
      <vt:lpstr>PowerPoint Presentation</vt:lpstr>
      <vt:lpstr>PowerPoint Presentation</vt:lpstr>
      <vt:lpstr>PowerPoint Presentation</vt:lpstr>
      <vt:lpstr>PowerPoint Presentation</vt:lpstr>
      <vt:lpstr>Using Microsoft Excel – Creating Charts</vt:lpstr>
      <vt:lpstr>PowerPoint Presentation</vt:lpstr>
      <vt:lpstr>PowerPoint Presentation</vt:lpstr>
      <vt:lpstr>PowerPoint Presentation</vt:lpstr>
      <vt:lpstr>PowerPoint Presentation</vt:lpstr>
      <vt:lpstr>Excel’s Histogram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Excel’s Pivot Tool: Charts for Categorical Data</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2016-03-04T09:26:07Z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