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58" r:id="rId7"/>
    <p:sldId id="261" r:id="rId8"/>
    <p:sldId id="262" r:id="rId9"/>
    <p:sldId id="263" r:id="rId10"/>
    <p:sldId id="267" r:id="rId11"/>
    <p:sldId id="26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22" autoAdjust="0"/>
  </p:normalViewPr>
  <p:slideViewPr>
    <p:cSldViewPr>
      <p:cViewPr>
        <p:scale>
          <a:sx n="70" d="100"/>
          <a:sy n="70" d="100"/>
        </p:scale>
        <p:origin x="-129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46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5453F-8B6B-4B47-8740-EC067BF3F87D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E51DF-E358-4A9E-A145-2C6F05F78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A9A31-828C-4EF0-A7C3-CD6212C655B6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7C5E1-3335-4DA1-97E2-2056979D8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0957E-5FC9-4103-A39B-9D74C1E79D8E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D0281-C0A0-4A26-9166-DC64B7D7D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54E1-2883-4B86-993D-70EA17DFC0FC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B2186-8D5D-4963-B98D-2B331F793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3ECC8-309B-4641-A7A0-A19402FD3A1C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9F368-1BE5-4ED0-B304-A8DB7BE4F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29F3A-D6D8-4B91-A69A-9EDA1FAD578B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69CD8-AC57-4B86-B7B5-220B8033B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17954-6CAC-443D-BC85-54A5AE5D38CE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68428-6C22-4E42-8292-28AA00B6B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B1648-1603-429D-9AF2-8A4572DF7095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23BF4-C2D0-4678-BC5D-121B4E0AB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C341B-6542-4717-A861-730FFC38DA6D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E4C1F-8A81-4C02-AA33-76680C18C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3736A-25C8-44EB-94A1-A72DFD1DEE09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977DE-D2A5-4C49-B791-53B277231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4D0D2-4885-4F8D-8149-8E72926BCF25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20D6-98FB-456A-BDCE-784DADF8B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02B71E-D613-44BA-81D5-722862AD2887}" type="datetimeFigureOut">
              <a:rPr lang="en-US"/>
              <a:pPr>
                <a:defRPr/>
              </a:pPr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96A2E4-71E9-444C-AD4B-B2DC80212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 cstate="print"/>
          <a:srcRect l="4253" t="13376" r="-2078" b="8942"/>
          <a:stretch>
            <a:fillRect/>
          </a:stretch>
        </p:blipFill>
        <p:spPr bwMode="auto">
          <a:xfrm>
            <a:off x="-228600" y="-457200"/>
            <a:ext cx="10194925" cy="809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72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 smtClean="0">
                <a:solidFill>
                  <a:schemeClr val="bg1"/>
                </a:solidFill>
              </a:rPr>
              <a:t>ITERATIVE DYNAMIC SYSTEMS THROUGH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	THE MANDELBROT AND JULIA SETS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Jonathan Arena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and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Joseph O’Connor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upload.wikimedia.org/wikipedia/commons/thumb/2/21/Mandel_zoom_00_mandelbrot_set.jpg/322px-Mandel_zoom_00_mandelbrot_s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405606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3048000" y="2438400"/>
            <a:ext cx="1905000" cy="1295400"/>
          </a:xfrm>
          <a:prstGeom prst="straightConnector1">
            <a:avLst/>
          </a:prstGeom>
          <a:ln w="63500" cap="flat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79" name="Picture 3" descr="C:\Users\arenajon\Downloads\Fractal_movie_tools\img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257550"/>
            <a:ext cx="388620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2971800" y="23622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rot="16200000" flipH="1">
            <a:off x="3924300" y="92075"/>
            <a:ext cx="206375" cy="1698625"/>
          </a:xfrm>
          <a:prstGeom prst="straightConnector1">
            <a:avLst/>
          </a:prstGeom>
          <a:ln w="63500" cap="flat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048000" y="7620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4580" name="Picture 4" descr="C:\Users\arenajon\Downloads\Fractal_movie_tools\img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9825" y="36513"/>
            <a:ext cx="3889375" cy="291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800600" y="2814638"/>
            <a:ext cx="205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c= 0.25+0.75i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724400" y="60960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c= 0.1-0.5i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04800" y="4038600"/>
            <a:ext cx="4267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 </a:t>
            </a:r>
            <a:r>
              <a:rPr lang="en-US" sz="2000" dirty="0" smtClean="0">
                <a:solidFill>
                  <a:schemeClr val="bg1"/>
                </a:solidFill>
              </a:rPr>
              <a:t>point that </a:t>
            </a:r>
            <a:r>
              <a:rPr lang="en-US" sz="2000" dirty="0">
                <a:solidFill>
                  <a:schemeClr val="bg1"/>
                </a:solidFill>
              </a:rPr>
              <a:t>is </a:t>
            </a:r>
            <a:r>
              <a:rPr lang="en-US" sz="2000" i="1" dirty="0" smtClean="0">
                <a:solidFill>
                  <a:schemeClr val="bg1"/>
                </a:solidFill>
              </a:rPr>
              <a:t>outside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the Mandelbrot set, such as c=0.25 + 0.75i, results in a </a:t>
            </a:r>
            <a:r>
              <a:rPr lang="en-US" sz="2000" i="1" dirty="0">
                <a:solidFill>
                  <a:schemeClr val="bg1"/>
                </a:solidFill>
              </a:rPr>
              <a:t>disconnected</a:t>
            </a:r>
            <a:r>
              <a:rPr lang="en-US" sz="2000" dirty="0">
                <a:solidFill>
                  <a:schemeClr val="bg1"/>
                </a:solidFill>
              </a:rPr>
              <a:t> Julia set.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04800" y="5410200"/>
            <a:ext cx="3962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Conversely, a </a:t>
            </a:r>
            <a:r>
              <a:rPr lang="en-US" sz="2000" dirty="0" smtClean="0">
                <a:solidFill>
                  <a:schemeClr val="bg1"/>
                </a:solidFill>
              </a:rPr>
              <a:t>point </a:t>
            </a:r>
            <a:r>
              <a:rPr lang="en-US" sz="2000" i="1" dirty="0" smtClean="0">
                <a:solidFill>
                  <a:schemeClr val="bg1"/>
                </a:solidFill>
              </a:rPr>
              <a:t>inside</a:t>
            </a:r>
            <a:r>
              <a:rPr lang="en-US" sz="2000" dirty="0" smtClean="0">
                <a:solidFill>
                  <a:schemeClr val="bg1"/>
                </a:solidFill>
              </a:rPr>
              <a:t> the </a:t>
            </a:r>
            <a:r>
              <a:rPr lang="en-US" sz="2000" dirty="0">
                <a:solidFill>
                  <a:schemeClr val="bg1"/>
                </a:solidFill>
              </a:rPr>
              <a:t>Mandelbrot set, such as c=0.1 – 0.5i, results in a </a:t>
            </a:r>
            <a:r>
              <a:rPr lang="en-US" sz="2000" i="1" dirty="0">
                <a:solidFill>
                  <a:schemeClr val="bg1"/>
                </a:solidFill>
              </a:rPr>
              <a:t>connected</a:t>
            </a:r>
            <a:r>
              <a:rPr lang="en-US" sz="2000" dirty="0">
                <a:solidFill>
                  <a:schemeClr val="bg1"/>
                </a:solidFill>
              </a:rPr>
              <a:t> Julia set.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9" grpId="0"/>
      <p:bldP spid="20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2225" y="17463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Computer Programs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Two programs in Java:</a:t>
            </a:r>
          </a:p>
          <a:p>
            <a:pPr lvl="1" eaLnBrk="1" hangingPunct="1"/>
            <a:endParaRPr lang="en-US" dirty="0" smtClean="0">
              <a:solidFill>
                <a:schemeClr val="bg1"/>
              </a:solidFill>
            </a:endParaRP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Create numerous paths through the Mandelbrot set to create various Julia sets, and show these images in quick succession</a:t>
            </a:r>
          </a:p>
          <a:p>
            <a:pPr marL="971550" lvl="1" indent="-514350" eaLnBrk="1" hangingPunct="1">
              <a:buFont typeface="+mj-lt"/>
              <a:buAutoNum type="arabicPeriod"/>
            </a:pPr>
            <a:endParaRPr lang="en-US" dirty="0" smtClean="0">
              <a:solidFill>
                <a:schemeClr val="bg1"/>
              </a:solidFill>
            </a:endParaRP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Fix different viewing windows for the Mandelbrot set to create zoomed-in images, and show these images in rapid succession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l="635" t="4289" r="-635" b="-5869"/>
          <a:stretch>
            <a:fillRect/>
          </a:stretch>
        </p:blipFill>
        <p:spPr bwMode="auto">
          <a:xfrm>
            <a:off x="5334000" y="-1295400"/>
            <a:ext cx="4800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l="635" t="4289" r="-635" b="-5869"/>
          <a:stretch>
            <a:fillRect/>
          </a:stretch>
        </p:blipFill>
        <p:spPr bwMode="auto">
          <a:xfrm>
            <a:off x="5211763" y="3475038"/>
            <a:ext cx="4800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mtClean="0">
                <a:solidFill>
                  <a:schemeClr val="bg1"/>
                </a:solidFill>
              </a:rPr>
              <a:t>Iterative Dynamic Systems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Start with a function </a:t>
            </a:r>
            <a:r>
              <a:rPr lang="en-US" sz="2800" i="1" dirty="0" smtClean="0">
                <a:solidFill>
                  <a:schemeClr val="bg1"/>
                </a:solidFill>
              </a:rPr>
              <a:t>f</a:t>
            </a:r>
            <a:r>
              <a:rPr lang="en-US" sz="2800" dirty="0" smtClean="0">
                <a:solidFill>
                  <a:schemeClr val="bg1"/>
                </a:solidFill>
              </a:rPr>
              <a:t>(z) in the complex plane  and consider the </a:t>
            </a:r>
            <a:r>
              <a:rPr lang="en-US" sz="2800" b="1" u="sng" dirty="0" smtClean="0">
                <a:solidFill>
                  <a:schemeClr val="bg1"/>
                </a:solidFill>
              </a:rPr>
              <a:t>orbit</a:t>
            </a:r>
            <a:r>
              <a:rPr lang="en-US" sz="2800" dirty="0" smtClean="0">
                <a:solidFill>
                  <a:schemeClr val="bg1"/>
                </a:solidFill>
              </a:rPr>
              <a:t> of a starting point (seed) z</a:t>
            </a:r>
            <a:r>
              <a:rPr lang="en-US" sz="2800" baseline="-25000" dirty="0" smtClean="0">
                <a:solidFill>
                  <a:schemeClr val="bg1"/>
                </a:solidFill>
              </a:rPr>
              <a:t>0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endParaRPr lang="en-US" dirty="0" smtClean="0">
              <a:solidFill>
                <a:schemeClr val="bg1"/>
              </a:solidFill>
            </a:endParaRP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</a:p>
          <a:p>
            <a:pPr marL="457200" lvl="1" indent="0" eaLnBrk="1" hangingPunct="1">
              <a:buNone/>
              <a:tabLst>
                <a:tab pos="1651000" algn="l"/>
              </a:tabLst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(z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)	= {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n+1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f(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smtClean="0">
                <a:solidFill>
                  <a:schemeClr val="bg1"/>
                </a:solidFill>
              </a:rPr>
              <a:t>for some starting point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marL="457200" lvl="1" indent="0" eaLnBrk="1" hangingPunct="1">
              <a:buNone/>
              <a:tabLst>
                <a:tab pos="1651000" algn="l"/>
              </a:tabLst>
              <a:defRPr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{z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f(z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), f(f(z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)),…} </a:t>
            </a:r>
          </a:p>
          <a:p>
            <a:pPr marL="457200" lvl="1" indent="0" eaLnBrk="1" hangingPunct="1">
              <a:buNone/>
              <a:tabLst>
                <a:tab pos="1651000" algn="l"/>
              </a:tabLst>
              <a:defRPr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{z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z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z</a:t>
            </a:r>
            <a:r>
              <a:rPr lang="en-US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,…}</a:t>
            </a:r>
            <a:r>
              <a:rPr lang="en-US" baseline="-25000" dirty="0" smtClean="0">
                <a:solidFill>
                  <a:schemeClr val="bg1"/>
                </a:solidFill>
              </a:rPr>
              <a:t/>
            </a:r>
            <a:br>
              <a:rPr lang="en-US" baseline="-25000" dirty="0" smtClean="0">
                <a:solidFill>
                  <a:schemeClr val="bg1"/>
                </a:solidFill>
              </a:rPr>
            </a:br>
            <a:endParaRPr lang="en-US" dirty="0" smtClean="0">
              <a:solidFill>
                <a:schemeClr val="bg1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Study the convergence behavior 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of this sequence of 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iterated points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Example: f(z)=z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endParaRPr lang="en-US" baseline="30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76800"/>
          </a:xfrm>
        </p:spPr>
        <p:txBody>
          <a:bodyPr/>
          <a:lstStyle/>
          <a:p>
            <a:pPr>
              <a:tabLst>
                <a:tab pos="1597025" algn="l"/>
              </a:tabLst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(0) 	= {0, f(0), f(f(0)), f(f(f(0))), … } = {0, 0, 0, … }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2800" dirty="0" smtClean="0">
                <a:solidFill>
                  <a:schemeClr val="bg1"/>
                </a:solidFill>
              </a:rPr>
              <a:t>(0 is called a </a:t>
            </a:r>
            <a:r>
              <a:rPr lang="en-US" sz="2800" b="1" u="sng" dirty="0" smtClean="0">
                <a:solidFill>
                  <a:schemeClr val="bg1"/>
                </a:solidFill>
              </a:rPr>
              <a:t>fixed point</a:t>
            </a:r>
            <a:r>
              <a:rPr lang="en-US" sz="2800" dirty="0" smtClean="0">
                <a:solidFill>
                  <a:schemeClr val="bg1"/>
                </a:solidFill>
              </a:rPr>
              <a:t>)</a:t>
            </a:r>
          </a:p>
          <a:p>
            <a:pPr>
              <a:tabLst>
                <a:tab pos="1377950" algn="l"/>
              </a:tabLst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tabLst>
                <a:tab pos="1597025" algn="l"/>
              </a:tabLst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(1/2) 	= {1/2, f(1/2), f(f(1/2)), f(f(f(1/2))), … } </a:t>
            </a:r>
            <a:b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= {1/2, 1/4, 1/16, 1/256, … }</a:t>
            </a:r>
            <a:b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cs typeface="Times New Roman" pitchFamily="18" charset="0"/>
              </a:rPr>
              <a:t>(converges to zero)</a:t>
            </a:r>
            <a:r>
              <a:rPr lang="en-US" sz="2800" dirty="0" smtClean="0">
                <a:solidFill>
                  <a:schemeClr val="bg1"/>
                </a:solidFill>
              </a:rPr>
              <a:t/>
            </a:r>
            <a:br>
              <a:rPr lang="en-US" sz="2800" dirty="0" smtClean="0">
                <a:solidFill>
                  <a:schemeClr val="bg1"/>
                </a:solidFill>
              </a:rPr>
            </a:br>
            <a:endParaRPr lang="en-US" sz="2800" dirty="0" smtClean="0">
              <a:solidFill>
                <a:schemeClr val="bg1"/>
              </a:solidFill>
            </a:endParaRPr>
          </a:p>
          <a:p>
            <a:pPr>
              <a:tabLst>
                <a:tab pos="1597025" algn="l"/>
              </a:tabLst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= {2, f(2), f(f(2)), f(f(f(2))), … }</a:t>
            </a:r>
            <a:b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= {2, 4, 16, 256, … }</a:t>
            </a:r>
            <a:b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cs typeface="Times New Roman" pitchFamily="18" charset="0"/>
              </a:rPr>
              <a:t>(converges to infinity)</a:t>
            </a:r>
            <a:r>
              <a:rPr lang="en-US" sz="2800" dirty="0" smtClean="0">
                <a:solidFill>
                  <a:schemeClr val="bg1"/>
                </a:solidFill>
              </a:rPr>
              <a:t/>
            </a:r>
            <a:br>
              <a:rPr lang="en-US" sz="2800" dirty="0" smtClean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l="635" t="4289" r="-635" b="-5869"/>
          <a:stretch>
            <a:fillRect/>
          </a:stretch>
        </p:blipFill>
        <p:spPr bwMode="auto">
          <a:xfrm>
            <a:off x="6248400" y="5410200"/>
            <a:ext cx="4800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1200" y="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Example: f(z)=z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endParaRPr lang="en-US" baseline="30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arenajon\Documents\unit circle.e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1295400"/>
            <a:ext cx="5029200" cy="50292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04800" y="2514600"/>
            <a:ext cx="3505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All points </a:t>
            </a:r>
            <a:r>
              <a:rPr lang="en-US" sz="3200" i="1" dirty="0" smtClean="0">
                <a:solidFill>
                  <a:schemeClr val="bg1"/>
                </a:solidFill>
              </a:rPr>
              <a:t>inside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the circle converge to </a:t>
            </a:r>
            <a:r>
              <a:rPr lang="en-US" sz="3200" dirty="0" smtClean="0">
                <a:solidFill>
                  <a:schemeClr val="bg1"/>
                </a:solidFill>
              </a:rPr>
              <a:t>0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110097"/>
            <a:ext cx="342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All points </a:t>
            </a:r>
            <a:r>
              <a:rPr lang="en-US" sz="3200" i="1" dirty="0" smtClean="0">
                <a:solidFill>
                  <a:schemeClr val="bg1"/>
                </a:solidFill>
              </a:rPr>
              <a:t>outside</a:t>
            </a:r>
            <a:r>
              <a:rPr lang="en-US" sz="3200" dirty="0" smtClean="0">
                <a:solidFill>
                  <a:schemeClr val="bg1"/>
                </a:solidFill>
              </a:rPr>
              <a:t> the circle converge to infinity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Family of Functions: </a:t>
            </a:r>
            <a:r>
              <a:rPr lang="en-US" dirty="0" err="1" smtClean="0">
                <a:solidFill>
                  <a:schemeClr val="bg1"/>
                </a:solidFill>
              </a:rPr>
              <a:t>f</a:t>
            </a:r>
            <a:r>
              <a:rPr lang="en-US" baseline="-25000" dirty="0" err="1" smtClean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(z)=z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+c</a:t>
            </a:r>
            <a:endParaRPr lang="en-US" baseline="30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876800"/>
          </a:xfrm>
        </p:spPr>
        <p:txBody>
          <a:bodyPr/>
          <a:lstStyle/>
          <a:p>
            <a:pPr>
              <a:buNone/>
              <a:tabLst>
                <a:tab pos="1597025" algn="l"/>
              </a:tabLst>
            </a:pPr>
            <a:r>
              <a:rPr lang="en-US" dirty="0" smtClean="0">
                <a:solidFill>
                  <a:schemeClr val="bg1"/>
                </a:solidFill>
              </a:rPr>
              <a:t>Two basic Questions:</a:t>
            </a:r>
          </a:p>
          <a:p>
            <a:pPr>
              <a:buNone/>
              <a:tabLst>
                <a:tab pos="1597025" algn="l"/>
              </a:tabLst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tabLst>
                <a:tab pos="1597025" algn="l"/>
              </a:tabLst>
            </a:pPr>
            <a:r>
              <a:rPr lang="en-US" sz="2800" dirty="0" smtClean="0">
                <a:solidFill>
                  <a:schemeClr val="bg1"/>
                </a:solidFill>
              </a:rPr>
              <a:t>Fix a parameter c and study the orbits of z</a:t>
            </a:r>
            <a:r>
              <a:rPr lang="en-US" sz="2800" baseline="-25000" dirty="0" smtClean="0">
                <a:solidFill>
                  <a:schemeClr val="bg1"/>
                </a:solidFill>
              </a:rPr>
              <a:t>0</a:t>
            </a:r>
            <a:r>
              <a:rPr lang="en-US" sz="2800" dirty="0" smtClean="0">
                <a:solidFill>
                  <a:schemeClr val="bg1"/>
                </a:solidFill>
              </a:rPr>
              <a:t> for varying z</a:t>
            </a:r>
            <a:r>
              <a:rPr lang="en-US" sz="2800" baseline="-25000" dirty="0" smtClean="0">
                <a:solidFill>
                  <a:schemeClr val="bg1"/>
                </a:solidFill>
              </a:rPr>
              <a:t>0</a:t>
            </a:r>
          </a:p>
          <a:p>
            <a:pPr lvl="2">
              <a:buNone/>
              <a:tabLst>
                <a:tab pos="1597025" algn="l"/>
              </a:tabLst>
            </a:pPr>
            <a:r>
              <a:rPr lang="en-US" i="1" dirty="0" smtClean="0">
                <a:solidFill>
                  <a:schemeClr val="bg1"/>
                </a:solidFill>
              </a:rPr>
              <a:t>=&gt; </a:t>
            </a:r>
            <a:r>
              <a:rPr lang="en-US" i="1" u="sng" dirty="0" smtClean="0">
                <a:solidFill>
                  <a:schemeClr val="bg1"/>
                </a:solidFill>
              </a:rPr>
              <a:t>Julia sets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(Gaston Julia, 1893 – 1978)</a:t>
            </a:r>
            <a:endParaRPr lang="en-US" i="1" u="sng" dirty="0" smtClean="0">
              <a:solidFill>
                <a:schemeClr val="bg1"/>
              </a:solidFill>
            </a:endParaRPr>
          </a:p>
          <a:p>
            <a:pPr>
              <a:tabLst>
                <a:tab pos="1597025" algn="l"/>
              </a:tabLst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tabLst>
                <a:tab pos="1597025" algn="l"/>
              </a:tabLst>
            </a:pPr>
            <a:r>
              <a:rPr lang="en-US" sz="2800" dirty="0" smtClean="0">
                <a:solidFill>
                  <a:schemeClr val="bg1"/>
                </a:solidFill>
              </a:rPr>
              <a:t>Fix a seed z</a:t>
            </a:r>
            <a:r>
              <a:rPr lang="en-US" sz="2800" baseline="-25000" dirty="0" smtClean="0">
                <a:solidFill>
                  <a:schemeClr val="bg1"/>
                </a:solidFill>
              </a:rPr>
              <a:t>0</a:t>
            </a:r>
            <a:r>
              <a:rPr lang="en-US" sz="2800" dirty="0" smtClean="0">
                <a:solidFill>
                  <a:schemeClr val="bg1"/>
                </a:solidFill>
              </a:rPr>
              <a:t> and study the orbits of that seed as the parameter c changes.</a:t>
            </a:r>
          </a:p>
          <a:p>
            <a:pPr lvl="2">
              <a:buNone/>
              <a:tabLst>
                <a:tab pos="1597025" algn="l"/>
              </a:tabLst>
            </a:pPr>
            <a:r>
              <a:rPr lang="en-US" i="1" dirty="0" smtClean="0">
                <a:solidFill>
                  <a:schemeClr val="bg1"/>
                </a:solidFill>
              </a:rPr>
              <a:t>=&gt; </a:t>
            </a:r>
            <a:r>
              <a:rPr lang="en-US" i="1" u="sng" dirty="0" smtClean="0">
                <a:solidFill>
                  <a:schemeClr val="bg1"/>
                </a:solidFill>
              </a:rPr>
              <a:t>Mandelbrot set </a:t>
            </a:r>
            <a:r>
              <a:rPr lang="en-US" sz="2000" dirty="0" smtClean="0">
                <a:solidFill>
                  <a:schemeClr val="bg1"/>
                </a:solidFill>
              </a:rPr>
              <a:t>(Benoit Mandelbrot, 1924 – 2010)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Julia Sets (fixing c)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The </a:t>
            </a:r>
            <a:r>
              <a:rPr lang="en-US" sz="2800" u="sng" dirty="0" smtClean="0">
                <a:solidFill>
                  <a:schemeClr val="bg1"/>
                </a:solidFill>
              </a:rPr>
              <a:t>filled-in Julia set</a:t>
            </a:r>
            <a:r>
              <a:rPr lang="en-US" sz="2800" dirty="0" smtClean="0">
                <a:solidFill>
                  <a:schemeClr val="bg1"/>
                </a:solidFill>
              </a:rPr>
              <a:t> is the set of all bounded orbits</a:t>
            </a:r>
          </a:p>
          <a:p>
            <a:pPr eaLnBrk="1" hangingPunct="1"/>
            <a:endParaRPr lang="en-US" sz="28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		</a:t>
            </a:r>
            <a:r>
              <a:rPr lang="en-US" sz="2800" dirty="0" err="1" smtClean="0">
                <a:solidFill>
                  <a:schemeClr val="bg1"/>
                </a:solidFill>
              </a:rPr>
              <a:t>J</a:t>
            </a:r>
            <a:r>
              <a:rPr lang="en-US" sz="2800" baseline="-25000" dirty="0" err="1" smtClean="0">
                <a:solidFill>
                  <a:schemeClr val="bg1"/>
                </a:solidFill>
              </a:rPr>
              <a:t>c</a:t>
            </a:r>
            <a:r>
              <a:rPr lang="en-US" sz="2800" dirty="0" smtClean="0">
                <a:solidFill>
                  <a:schemeClr val="bg1"/>
                </a:solidFill>
              </a:rPr>
              <a:t> = {z: orbits under </a:t>
            </a:r>
            <a:r>
              <a:rPr lang="en-US" sz="2800" i="1" dirty="0" err="1" smtClean="0">
                <a:solidFill>
                  <a:schemeClr val="bg1"/>
                </a:solidFill>
              </a:rPr>
              <a:t>f</a:t>
            </a:r>
            <a:r>
              <a:rPr lang="en-US" sz="2800" baseline="-25000" dirty="0" err="1" smtClean="0">
                <a:solidFill>
                  <a:schemeClr val="bg1"/>
                </a:solidFill>
              </a:rPr>
              <a:t>c</a:t>
            </a:r>
            <a:r>
              <a:rPr lang="en-US" sz="2800" dirty="0" smtClean="0">
                <a:solidFill>
                  <a:schemeClr val="bg1"/>
                </a:solidFill>
              </a:rPr>
              <a:t>(z)=z</a:t>
            </a:r>
            <a:r>
              <a:rPr lang="en-US" sz="2800" baseline="30000" dirty="0" smtClean="0">
                <a:solidFill>
                  <a:schemeClr val="bg1"/>
                </a:solidFill>
              </a:rPr>
              <a:t>2</a:t>
            </a:r>
            <a:r>
              <a:rPr lang="en-US" sz="2800" dirty="0" smtClean="0">
                <a:solidFill>
                  <a:schemeClr val="bg1"/>
                </a:solidFill>
              </a:rPr>
              <a:t>+c are bounded}</a:t>
            </a:r>
          </a:p>
          <a:p>
            <a:pPr eaLnBrk="1" hangingPunct="1"/>
            <a:endParaRPr lang="en-US" sz="28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Theorem: </a:t>
            </a:r>
            <a:r>
              <a:rPr lang="en-US" sz="2800" dirty="0" err="1" smtClean="0">
                <a:solidFill>
                  <a:schemeClr val="bg1"/>
                </a:solidFill>
              </a:rPr>
              <a:t>J</a:t>
            </a:r>
            <a:r>
              <a:rPr lang="en-US" sz="2800" baseline="-25000" dirty="0" err="1" smtClean="0">
                <a:solidFill>
                  <a:schemeClr val="bg1"/>
                </a:solidFill>
              </a:rPr>
              <a:t>c</a:t>
            </a:r>
            <a:r>
              <a:rPr lang="en-US" sz="2800" dirty="0" smtClean="0">
                <a:solidFill>
                  <a:schemeClr val="bg1"/>
                </a:solidFill>
              </a:rPr>
              <a:t> is never empty because it contains </a:t>
            </a:r>
            <a:r>
              <a:rPr lang="en-US" sz="2800" dirty="0" smtClean="0">
                <a:solidFill>
                  <a:schemeClr val="bg1"/>
                </a:solidFill>
              </a:rPr>
              <a:t>at least the fixed </a:t>
            </a:r>
            <a:r>
              <a:rPr lang="en-US" sz="2800" dirty="0" smtClean="0">
                <a:solidFill>
                  <a:schemeClr val="bg1"/>
                </a:solidFill>
              </a:rPr>
              <a:t>and </a:t>
            </a:r>
            <a:r>
              <a:rPr lang="en-US" sz="2800" dirty="0" smtClean="0">
                <a:solidFill>
                  <a:schemeClr val="bg1"/>
                </a:solidFill>
              </a:rPr>
              <a:t>all periodic points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914400" lvl="1" indent="0" eaLnBrk="1" hangingPunct="1">
              <a:buNone/>
              <a:tabLst>
                <a:tab pos="2743200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   f(z) = z	(fixed point)</a:t>
            </a:r>
          </a:p>
          <a:p>
            <a:pPr marL="914400" lvl="1" indent="0" eaLnBrk="1" hangingPunct="1">
              <a:buNone/>
              <a:tabLst>
                <a:tab pos="2743200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  f(f(z)) = z	(period 2 point)</a:t>
            </a:r>
          </a:p>
          <a:p>
            <a:pPr marL="914400" lvl="1" indent="0" eaLnBrk="1" hangingPunct="1">
              <a:buNone/>
              <a:tabLst>
                <a:tab pos="2743200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f(f(f(z))) = z	(period 3 point)</a:t>
            </a:r>
          </a:p>
          <a:p>
            <a:pPr marL="914400" lvl="1" indent="0" eaLnBrk="1" hangingPunct="1">
              <a:buNone/>
              <a:tabLst>
                <a:tab pos="2743200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…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 l="635" t="4289" r="-635" b="-5869"/>
          <a:stretch>
            <a:fillRect/>
          </a:stretch>
        </p:blipFill>
        <p:spPr bwMode="auto">
          <a:xfrm>
            <a:off x="6400800" y="4038600"/>
            <a:ext cx="4800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858000" y="32004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3744913"/>
            <a:ext cx="2590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343400" y="3200400"/>
            <a:ext cx="1981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7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8229600" cy="1143000"/>
          </a:xfrm>
        </p:spPr>
        <p:txBody>
          <a:bodyPr/>
          <a:lstStyle/>
          <a:p>
            <a:pPr algn="r" eaLnBrk="1" hangingPunct="1"/>
            <a:r>
              <a:rPr lang="en-US" dirty="0" smtClean="0">
                <a:solidFill>
                  <a:schemeClr val="bg1"/>
                </a:solidFill>
              </a:rPr>
              <a:t>Property of the Julia Sets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1000" y="1382713"/>
            <a:ext cx="3962400" cy="923330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33800" y="5421313"/>
            <a:ext cx="3962400" cy="120015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Definition of total disconnectedness: A set S is totally disconnected </a:t>
            </a:r>
            <a:r>
              <a:rPr lang="en-US" dirty="0" smtClean="0"/>
              <a:t>if it </a:t>
            </a:r>
            <a:r>
              <a:rPr lang="en-US" dirty="0"/>
              <a:t>has no interior, i.e. there is no path connecting </a:t>
            </a:r>
            <a:r>
              <a:rPr lang="en-US" i="1" dirty="0"/>
              <a:t>any</a:t>
            </a:r>
            <a:r>
              <a:rPr lang="en-US" dirty="0"/>
              <a:t> two points in S.</a:t>
            </a:r>
          </a:p>
        </p:txBody>
      </p:sp>
      <p:sp>
        <p:nvSpPr>
          <p:cNvPr id="8" name="Down Arrow 7"/>
          <p:cNvSpPr/>
          <p:nvPr/>
        </p:nvSpPr>
        <p:spPr>
          <a:xfrm rot="18929627">
            <a:off x="3671888" y="1931988"/>
            <a:ext cx="9144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Down Arrow 10"/>
          <p:cNvSpPr/>
          <p:nvPr/>
        </p:nvSpPr>
        <p:spPr>
          <a:xfrm rot="7239222">
            <a:off x="2520950" y="4486275"/>
            <a:ext cx="9144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02" name="Content Placeholder 2"/>
          <p:cNvSpPr>
            <a:spLocks noGrp="1"/>
          </p:cNvSpPr>
          <p:nvPr>
            <p:ph idx="1"/>
          </p:nvPr>
        </p:nvSpPr>
        <p:spPr>
          <a:xfrm>
            <a:off x="381000" y="3135313"/>
            <a:ext cx="8229600" cy="12192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600" smtClean="0">
                <a:solidFill>
                  <a:schemeClr val="bg1"/>
                </a:solidFill>
              </a:rPr>
              <a:t>Theorem: J</a:t>
            </a:r>
            <a:r>
              <a:rPr lang="en-US" sz="3600" baseline="-25000" smtClean="0">
                <a:solidFill>
                  <a:schemeClr val="bg1"/>
                </a:solidFill>
              </a:rPr>
              <a:t>c</a:t>
            </a:r>
            <a:r>
              <a:rPr lang="en-US" sz="3600" smtClean="0">
                <a:solidFill>
                  <a:schemeClr val="bg1"/>
                </a:solidFill>
              </a:rPr>
              <a:t> is either connected or totally disconnected</a:t>
            </a:r>
          </a:p>
          <a:p>
            <a:pPr marL="0" indent="0" eaLnBrk="1" hangingPunct="1">
              <a:buFont typeface="Arial" charset="0"/>
              <a:buNone/>
            </a:pPr>
            <a:endParaRPr lang="en-US" sz="36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9" grpId="0" animBg="1"/>
      <p:bldP spid="5" grpId="0" animBg="1"/>
      <p:bldP spid="8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oconnojo\Desktop\3r9apjw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0363" y="758825"/>
            <a:ext cx="6243637" cy="427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19050" y="30163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bg1"/>
                </a:solidFill>
              </a:rPr>
              <a:t>Mandelbrot Set M (fixing z</a:t>
            </a:r>
            <a:r>
              <a:rPr lang="en-US" baseline="-25000" dirty="0" smtClean="0">
                <a:solidFill>
                  <a:schemeClr val="bg1"/>
                </a:solidFill>
              </a:rPr>
              <a:t>0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6303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dirty="0" smtClean="0">
                <a:solidFill>
                  <a:schemeClr val="bg1"/>
                </a:solidFill>
              </a:rPr>
              <a:t>Definition: M = {c: </a:t>
            </a:r>
            <a:r>
              <a:rPr lang="en-US" dirty="0" err="1" smtClean="0">
                <a:solidFill>
                  <a:schemeClr val="bg1"/>
                </a:solidFill>
              </a:rPr>
              <a:t>J</a:t>
            </a:r>
            <a:r>
              <a:rPr lang="en-US" baseline="-25000" dirty="0" err="1" smtClean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 is connected}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algn="r" eaLnBrk="1" hangingPunct="1"/>
            <a:r>
              <a:rPr lang="en-US" dirty="0" smtClean="0">
                <a:solidFill>
                  <a:schemeClr val="bg1"/>
                </a:solidFill>
              </a:rPr>
              <a:t>Property of the Mandelbrot Set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eaLnBrk="1" hangingPunct="1">
              <a:buNone/>
              <a:tabLst>
                <a:tab pos="2347913" algn="l"/>
              </a:tabLst>
              <a:defRPr/>
            </a:pPr>
            <a:r>
              <a:rPr lang="en-US" dirty="0" smtClean="0">
                <a:solidFill>
                  <a:schemeClr val="bg1"/>
                </a:solidFill>
              </a:rPr>
              <a:t>Theorem: M 	= {c: </a:t>
            </a:r>
            <a:r>
              <a:rPr lang="en-US" dirty="0" err="1" smtClean="0">
                <a:solidFill>
                  <a:schemeClr val="bg1"/>
                </a:solidFill>
              </a:rPr>
              <a:t>J</a:t>
            </a:r>
            <a:r>
              <a:rPr lang="en-US" baseline="-25000" dirty="0" err="1" smtClean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 is connected}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	= {c: |</a:t>
            </a:r>
            <a:r>
              <a:rPr lang="en-US" dirty="0" err="1" smtClean="0">
                <a:solidFill>
                  <a:schemeClr val="bg1"/>
                </a:solidFill>
              </a:rPr>
              <a:t>f</a:t>
            </a:r>
            <a:r>
              <a:rPr lang="en-US" baseline="-25000" dirty="0" err="1" smtClean="0">
                <a:solidFill>
                  <a:schemeClr val="bg1"/>
                </a:solidFill>
              </a:rPr>
              <a:t>c</a:t>
            </a:r>
            <a:r>
              <a:rPr lang="en-US" baseline="30000" dirty="0" smtClean="0">
                <a:solidFill>
                  <a:schemeClr val="bg1"/>
                </a:solidFill>
              </a:rPr>
              <a:t>(n)</a:t>
            </a:r>
            <a:r>
              <a:rPr lang="en-US" dirty="0" smtClean="0">
                <a:solidFill>
                  <a:schemeClr val="bg1"/>
                </a:solidFill>
              </a:rPr>
              <a:t>(0)| is bounded} </a:t>
            </a:r>
          </a:p>
          <a:p>
            <a:pPr lvl="1" eaLnBrk="1" hangingPunct="1"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(0 is the critical point for </a:t>
            </a:r>
            <a:r>
              <a:rPr lang="en-US" dirty="0" err="1" smtClean="0">
                <a:solidFill>
                  <a:schemeClr val="bg1"/>
                </a:solidFill>
              </a:rPr>
              <a:t>f</a:t>
            </a:r>
            <a:r>
              <a:rPr lang="en-US" baseline="-25000" dirty="0" err="1" smtClean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(z) = z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mtClean="0">
                <a:solidFill>
                  <a:schemeClr val="bg1"/>
                </a:solidFill>
              </a:rPr>
              <a:t>+ </a:t>
            </a:r>
            <a:r>
              <a:rPr lang="en-US" smtClean="0">
                <a:solidFill>
                  <a:schemeClr val="bg1"/>
                </a:solidFill>
              </a:rPr>
              <a:t>c)</a:t>
            </a:r>
            <a:endParaRPr lang="en-US" dirty="0" smtClean="0">
              <a:solidFill>
                <a:schemeClr val="bg1"/>
              </a:solidFill>
            </a:endParaRP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dirty="0">
              <a:solidFill>
                <a:schemeClr val="bg1"/>
              </a:solidFill>
            </a:endParaRPr>
          </a:p>
          <a:p>
            <a:pPr marL="1146175" lvl="1" indent="-1146175" eaLnBrk="1" hangingPunct="1">
              <a:buFont typeface="Arial" charset="0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NOTE</a:t>
            </a:r>
            <a:r>
              <a:rPr lang="en-US" dirty="0" smtClean="0">
                <a:solidFill>
                  <a:schemeClr val="bg1"/>
                </a:solidFill>
              </a:rPr>
              <a:t>: 	The (single) Mandelbrot set can be considered an “index” for the (many) Julia sets</a:t>
            </a:r>
          </a:p>
          <a:p>
            <a:pPr lvl="1" eaLnBrk="1" hangingPunct="1">
              <a:buFont typeface="Arial" charset="0"/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309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ITERATIVE DYNAMIC SYSTEMS THROUGH   THE MANDELBROT AND JULIA SETS </vt:lpstr>
      <vt:lpstr>Iterative Dynamic Systems</vt:lpstr>
      <vt:lpstr>Example: f(z)=z2</vt:lpstr>
      <vt:lpstr>Example: f(z)=z2</vt:lpstr>
      <vt:lpstr>Family of Functions: fc(z)=z2+c</vt:lpstr>
      <vt:lpstr>Julia Sets (fixing c)</vt:lpstr>
      <vt:lpstr>Property of the Julia Sets</vt:lpstr>
      <vt:lpstr>Mandelbrot Set M (fixing z0)</vt:lpstr>
      <vt:lpstr>Property of the Mandelbrot Set</vt:lpstr>
      <vt:lpstr>Slide 10</vt:lpstr>
      <vt:lpstr>Computer Programs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ITERATIVE DYNAMIC SYSTEMS THROUGH   THE MANDELBROT AND JULIA SETS</dc:title>
  <dc:creator>Administrator</dc:creator>
  <cp:lastModifiedBy>Bert Wachsmuth</cp:lastModifiedBy>
  <cp:revision>44</cp:revision>
  <dcterms:created xsi:type="dcterms:W3CDTF">2012-03-26T17:09:26Z</dcterms:created>
  <dcterms:modified xsi:type="dcterms:W3CDTF">2012-04-02T22:07:33Z</dcterms:modified>
</cp:coreProperties>
</file>